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5.png"/><Relationship Id="rId10" Type="http://schemas.openxmlformats.org/officeDocument/2006/relationships/image" Target="../media/image9.png"/><Relationship Id="rId13" Type="http://schemas.openxmlformats.org/officeDocument/2006/relationships/image" Target="../media/image3.png"/><Relationship Id="rId1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5.png"/><Relationship Id="rId15" Type="http://schemas.openxmlformats.org/officeDocument/2006/relationships/image" Target="../media/image12.png"/><Relationship Id="rId14" Type="http://schemas.openxmlformats.org/officeDocument/2006/relationships/image" Target="../media/image1.png"/><Relationship Id="rId17" Type="http://schemas.openxmlformats.org/officeDocument/2006/relationships/image" Target="../media/image6.png"/><Relationship Id="rId16" Type="http://schemas.openxmlformats.org/officeDocument/2006/relationships/image" Target="../media/image17.png"/><Relationship Id="rId5" Type="http://schemas.openxmlformats.org/officeDocument/2006/relationships/image" Target="../media/image11.png"/><Relationship Id="rId19" Type="http://schemas.openxmlformats.org/officeDocument/2006/relationships/image" Target="../media/image2.png"/><Relationship Id="rId6" Type="http://schemas.openxmlformats.org/officeDocument/2006/relationships/image" Target="../media/image8.png"/><Relationship Id="rId18" Type="http://schemas.openxmlformats.org/officeDocument/2006/relationships/image" Target="../media/image16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8D8D8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394857" y="200633"/>
            <a:ext cx="8409731" cy="6514808"/>
            <a:chOff x="395536" y="223827"/>
            <a:chExt cx="8409731" cy="6514808"/>
          </a:xfrm>
        </p:grpSpPr>
        <p:grpSp>
          <p:nvGrpSpPr>
            <p:cNvPr id="85" name="Google Shape;85;p13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86" name="Google Shape;86;p13"/>
              <p:cNvGrpSpPr/>
              <p:nvPr/>
            </p:nvGrpSpPr>
            <p:grpSpPr>
              <a:xfrm>
                <a:off x="400810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87" name="Google Shape;87;p13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683570" y="457508"/>
                  <a:ext cx="122413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89" name="Google Shape;89;p13"/>
              <p:cNvPicPr preferRelativeResize="0"/>
              <p:nvPr/>
            </p:nvPicPr>
            <p:blipFill rotWithShape="1">
              <a:blip r:embed="rId3">
                <a:alphaModFix/>
              </a:blip>
              <a:srcRect b="0" l="7765" r="0" t="0"/>
              <a:stretch/>
            </p:blipFill>
            <p:spPr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0" name="Google Shape;90;p13"/>
              <p:cNvSpPr/>
              <p:nvPr/>
            </p:nvSpPr>
            <p:spPr>
              <a:xfrm>
                <a:off x="395536" y="2132856"/>
                <a:ext cx="1620180" cy="1224135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1" name="Google Shape;91;p13"/>
              <p:cNvPicPr preferRelativeResize="0"/>
              <p:nvPr/>
            </p:nvPicPr>
            <p:blipFill rotWithShape="1">
              <a:blip r:embed="rId4">
                <a:alphaModFix/>
              </a:blip>
              <a:srcRect b="0" l="5039" r="0" t="0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3"/>
              <p:cNvSpPr txBox="1"/>
              <p:nvPr/>
            </p:nvSpPr>
            <p:spPr>
              <a:xfrm>
                <a:off x="730554" y="2202132"/>
                <a:ext cx="12851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414665" y="3429000"/>
                <a:ext cx="1620180" cy="288032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842163" y="3498275"/>
                <a:ext cx="117882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Futuro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5" name="Google Shape;95;p13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6" name="Google Shape;96;p13"/>
              <p:cNvGrpSpPr/>
              <p:nvPr/>
            </p:nvGrpSpPr>
            <p:grpSpPr>
              <a:xfrm>
                <a:off x="2087068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97" name="Google Shape;97;p13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683569" y="457508"/>
                  <a:ext cx="1224136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PRODUTO</a:t>
                  </a:r>
                  <a:endParaRPr/>
                </a:p>
              </p:txBody>
            </p:sp>
          </p:grpSp>
          <p:pic>
            <p:nvPicPr>
              <p:cNvPr id="99" name="Google Shape;99;p13"/>
              <p:cNvPicPr preferRelativeResize="0"/>
              <p:nvPr/>
            </p:nvPicPr>
            <p:blipFill rotWithShape="1">
              <a:blip r:embed="rId6">
                <a:alphaModFix/>
              </a:blip>
              <a:srcRect b="15925" l="10581" r="10449" t="25222"/>
              <a:stretch/>
            </p:blipFill>
            <p:spPr>
              <a:xfrm>
                <a:off x="2156344" y="504221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3"/>
              <p:cNvSpPr/>
              <p:nvPr/>
            </p:nvSpPr>
            <p:spPr>
              <a:xfrm>
                <a:off x="2098850" y="2132856"/>
                <a:ext cx="1620180" cy="4176464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2674914" y="2202131"/>
                <a:ext cx="103233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REQUISÍTOS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13"/>
              <p:cNvPicPr preferRelativeResize="0"/>
              <p:nvPr/>
            </p:nvPicPr>
            <p:blipFill rotWithShape="1">
              <a:blip r:embed="rId7">
                <a:alphaModFix/>
              </a:blip>
              <a:srcRect b="22415" l="25611" r="6896" t="21548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3" name="Google Shape;103;p13"/>
              <p:cNvGrpSpPr/>
              <p:nvPr/>
            </p:nvGrpSpPr>
            <p:grpSpPr>
              <a:xfrm>
                <a:off x="3785186" y="448962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4" name="Google Shape;104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3"/>
                <p:cNvSpPr txBox="1"/>
                <p:nvPr/>
              </p:nvSpPr>
              <p:spPr>
                <a:xfrm>
                  <a:off x="587557" y="457508"/>
                  <a:ext cx="1320148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6" name="Google Shape;106;p13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26076" t="69295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7" name="Google Shape;107;p13"/>
              <p:cNvGrpSpPr/>
              <p:nvPr/>
            </p:nvGrpSpPr>
            <p:grpSpPr>
              <a:xfrm>
                <a:off x="378518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8" name="Google Shape;108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467544" y="457508"/>
                  <a:ext cx="1440161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0" name="Google Shape;110;p13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1" name="Google Shape;111;p13"/>
              <p:cNvGrpSpPr/>
              <p:nvPr/>
            </p:nvGrpSpPr>
            <p:grpSpPr>
              <a:xfrm>
                <a:off x="5480416" y="468125"/>
                <a:ext cx="1620181" cy="2285093"/>
                <a:chOff x="107504" y="468375"/>
                <a:chExt cx="1800201" cy="2285093"/>
              </a:xfrm>
            </p:grpSpPr>
            <p:sp>
              <p:nvSpPr>
                <p:cNvPr id="112" name="Google Shape;112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67518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4" name="Google Shape;114;p13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5" name="Google Shape;115;p13"/>
              <p:cNvGrpSpPr/>
              <p:nvPr/>
            </p:nvGrpSpPr>
            <p:grpSpPr>
              <a:xfrm>
                <a:off x="548041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16" name="Google Shape;116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675188" y="457508"/>
                  <a:ext cx="1232517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8" name="Google Shape;118;p13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9" name="Google Shape;119;p13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120" name="Google Shape;120;p13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13"/>
                <p:cNvSpPr txBox="1"/>
                <p:nvPr/>
              </p:nvSpPr>
              <p:spPr>
                <a:xfrm>
                  <a:off x="22642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2" name="Google Shape;122;p13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3" name="Google Shape;123;p13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24" name="Google Shape;124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49979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6" name="Google Shape;126;p13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7" name="Google Shape;127;p13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128" name="Google Shape;128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107374" y="639596"/>
                  <a:ext cx="1520299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0" name="Google Shape;130;p13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1" name="Google Shape;131;p13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132" name="Google Shape;132;p13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209465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pt-BR" sz="12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4" name="Google Shape;134;p13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13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6" name="Google Shape;136;p13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7" name="Google Shape;137;p13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3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p13"/>
          <p:cNvSpPr txBox="1"/>
          <p:nvPr/>
        </p:nvSpPr>
        <p:spPr>
          <a:xfrm>
            <a:off x="698146" y="188640"/>
            <a:ext cx="279373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Victor Medeiros da Cruz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4442562" y="188640"/>
            <a:ext cx="279373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DVR Manutenção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5503193" y="3376613"/>
            <a:ext cx="16011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1. Levantamento de informações 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2. Manutenção Preventiva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3. Custos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4. Documentação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3"/>
          <p:cNvSpPr/>
          <p:nvPr/>
        </p:nvSpPr>
        <p:spPr>
          <a:xfrm>
            <a:off x="7378888" y="3364550"/>
            <a:ext cx="1368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/>
          <p:nvPr/>
        </p:nvSpPr>
        <p:spPr>
          <a:xfrm>
            <a:off x="7515687" y="3581975"/>
            <a:ext cx="5481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3"/>
          <p:cNvSpPr/>
          <p:nvPr/>
        </p:nvSpPr>
        <p:spPr>
          <a:xfrm>
            <a:off x="8063786" y="3825700"/>
            <a:ext cx="2454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3"/>
          <p:cNvSpPr/>
          <p:nvPr/>
        </p:nvSpPr>
        <p:spPr>
          <a:xfrm>
            <a:off x="8300185" y="4043875"/>
            <a:ext cx="2013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6" name="Google Shape;146;p13"/>
          <p:cNvGrpSpPr/>
          <p:nvPr/>
        </p:nvGrpSpPr>
        <p:grpSpPr>
          <a:xfrm>
            <a:off x="7187212" y="3269947"/>
            <a:ext cx="443100" cy="1657889"/>
            <a:chOff x="7248524" y="3217272"/>
            <a:chExt cx="443100" cy="1657889"/>
          </a:xfrm>
        </p:grpSpPr>
        <p:cxnSp>
          <p:nvCxnSpPr>
            <p:cNvPr id="147" name="Google Shape;147;p13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48" name="Google Shape;148;p13"/>
            <p:cNvSpPr txBox="1"/>
            <p:nvPr/>
          </p:nvSpPr>
          <p:spPr>
            <a:xfrm>
              <a:off x="7248524" y="4659761"/>
              <a:ext cx="44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1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" name="Google Shape;149;p13"/>
          <p:cNvGrpSpPr/>
          <p:nvPr/>
        </p:nvGrpSpPr>
        <p:grpSpPr>
          <a:xfrm>
            <a:off x="7405361" y="3265651"/>
            <a:ext cx="443082" cy="1529358"/>
            <a:chOff x="7248524" y="3217272"/>
            <a:chExt cx="443082" cy="1529358"/>
          </a:xfrm>
        </p:grpSpPr>
        <p:cxnSp>
          <p:nvCxnSpPr>
            <p:cNvPr id="150" name="Google Shape;150;p13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1" name="Google Shape;151;p13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2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2" name="Google Shape;152;p13"/>
          <p:cNvGrpSpPr/>
          <p:nvPr/>
        </p:nvGrpSpPr>
        <p:grpSpPr>
          <a:xfrm>
            <a:off x="7620680" y="3265651"/>
            <a:ext cx="443100" cy="1662139"/>
            <a:chOff x="7248524" y="3217272"/>
            <a:chExt cx="443100" cy="1662139"/>
          </a:xfrm>
        </p:grpSpPr>
        <p:cxnSp>
          <p:nvCxnSpPr>
            <p:cNvPr id="153" name="Google Shape;153;p13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4" name="Google Shape;154;p13"/>
            <p:cNvSpPr txBox="1"/>
            <p:nvPr/>
          </p:nvSpPr>
          <p:spPr>
            <a:xfrm>
              <a:off x="7248524" y="4664011"/>
              <a:ext cx="44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3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13"/>
          <p:cNvGrpSpPr/>
          <p:nvPr/>
        </p:nvGrpSpPr>
        <p:grpSpPr>
          <a:xfrm>
            <a:off x="7865968" y="3269951"/>
            <a:ext cx="443082" cy="1529358"/>
            <a:chOff x="7248524" y="3217272"/>
            <a:chExt cx="443082" cy="1529358"/>
          </a:xfrm>
        </p:grpSpPr>
        <p:cxnSp>
          <p:nvCxnSpPr>
            <p:cNvPr id="156" name="Google Shape;156;p13"/>
            <p:cNvCxnSpPr/>
            <p:nvPr/>
          </p:nvCxnSpPr>
          <p:spPr>
            <a:xfrm flipH="1" rot="10800000">
              <a:off x="7446860" y="3217272"/>
              <a:ext cx="10734" cy="131391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7" name="Google Shape;157;p13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4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8" name="Google Shape;158;p13"/>
          <p:cNvSpPr txBox="1"/>
          <p:nvPr/>
        </p:nvSpPr>
        <p:spPr>
          <a:xfrm>
            <a:off x="392540" y="2576072"/>
            <a:ext cx="16011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>
                <a:solidFill>
                  <a:schemeClr val="dk1"/>
                </a:solidFill>
              </a:rPr>
              <a:t>- </a:t>
            </a:r>
            <a:r>
              <a:rPr lang="pt-BR" sz="700">
                <a:solidFill>
                  <a:schemeClr val="dk1"/>
                </a:solidFill>
              </a:rPr>
              <a:t>Eliminar 75% das manutenções corretivas não planejadas até Maio/21</a:t>
            </a:r>
            <a:endParaRPr sz="7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>
                <a:solidFill>
                  <a:schemeClr val="dk1"/>
                </a:solidFill>
              </a:rPr>
              <a:t>- Eliminar 100% das paradas não programadas até Maio/21 </a:t>
            </a:r>
            <a:endParaRPr sz="7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>
                <a:solidFill>
                  <a:schemeClr val="dk1"/>
                </a:solidFill>
              </a:rPr>
              <a:t>- Reduzir os custos de manutenção em 50% até Junho/21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3"/>
          <p:cNvSpPr txBox="1"/>
          <p:nvPr/>
        </p:nvSpPr>
        <p:spPr>
          <a:xfrm>
            <a:off x="410698" y="4007764"/>
            <a:ext cx="16011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Aumento de produtividade da operação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Redução dos custos provenientes à manutenção de equipamentos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Aumento do ciclo de vida das máquinas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2083509" y="988448"/>
            <a:ext cx="16011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Plano de manutenção preventiva/preditiva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2100580" y="2734858"/>
            <a:ext cx="1601100" cy="3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</a:rPr>
              <a:t>- </a:t>
            </a:r>
            <a:r>
              <a:rPr lang="pt-BR" sz="1100">
                <a:solidFill>
                  <a:schemeClr val="dk1"/>
                </a:solidFill>
              </a:rPr>
              <a:t>De modo a garantir a segurança das atividades de manutenabilidade dos equipamentos, serão seguidos os requisitos apresentados na NR12: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</a:rPr>
              <a:t>- </a:t>
            </a:r>
            <a:r>
              <a:rPr lang="pt-BR" sz="1100">
                <a:solidFill>
                  <a:schemeClr val="dk1"/>
                </a:solidFill>
              </a:rPr>
              <a:t>Será seguida a NBR 5462 de modo a guiar os conceitos sobre confiabilidade e tipos de manutenção.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</a:rPr>
              <a:t>- Todas as máquinas deverão conter, ao final do projeto, um plano de manutenção levando em conta periodicidade e grau de criticidade. 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3799198" y="1291932"/>
            <a:ext cx="16011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Paradise </a:t>
            </a:r>
            <a:r>
              <a:rPr lang="pt-BR" sz="1100">
                <a:solidFill>
                  <a:schemeClr val="dk1"/>
                </a:solidFill>
              </a:rPr>
              <a:t>Indústria Aeronáutica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Marinilda (Orientadora Técnica)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SENAI CIMATEC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Equipe de projeto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Empresa de manutenção terceirizada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3"/>
          <p:cNvSpPr txBox="1"/>
          <p:nvPr/>
        </p:nvSpPr>
        <p:spPr>
          <a:xfrm>
            <a:off x="3781541" y="3306675"/>
            <a:ext cx="1601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Davi Pinheiro Santana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Murilo Leal Alves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Victor Medeiros da Cruz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3"/>
          <p:cNvSpPr txBox="1"/>
          <p:nvPr/>
        </p:nvSpPr>
        <p:spPr>
          <a:xfrm>
            <a:off x="5461051" y="968604"/>
            <a:ext cx="16011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</a:rPr>
              <a:t>- </a:t>
            </a:r>
            <a:r>
              <a:rPr lang="pt-BR" sz="800">
                <a:solidFill>
                  <a:schemeClr val="dk1"/>
                </a:solidFill>
              </a:rPr>
              <a:t>A equipe terá acesso, quando necessário, às instalações da empresa e às informações técnicas dos equipamentos.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</a:rPr>
              <a:t>- O SENAI CIMATEC disponibilizará suas instalações para possíveis pesquisas e/ou outras atividades necessárias durante o processo.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</a:rPr>
              <a:t>- O professor orientador terá uma disponibilidade semanal previamente determinada para o acompanhamento do projeto.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>
            <a:off x="453515" y="965250"/>
            <a:ext cx="16011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Alto custo de manutenções corretivas; problemas na organização da produção devido às paradas não previstas.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3"/>
          <p:cNvSpPr txBox="1"/>
          <p:nvPr/>
        </p:nvSpPr>
        <p:spPr>
          <a:xfrm>
            <a:off x="7144816" y="965254"/>
            <a:ext cx="16011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- </a:t>
            </a:r>
            <a:r>
              <a:rPr lang="pt-BR" sz="1100"/>
              <a:t>Não ter dados disponíveis dos equipamentos, como desenho técnico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- Deslocamento emergencial até à empresa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- Indisponibilidade da orientadora do projeto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67" name="Google Shape;167;p13"/>
          <p:cNvSpPr txBox="1"/>
          <p:nvPr/>
        </p:nvSpPr>
        <p:spPr>
          <a:xfrm>
            <a:off x="3886592" y="5490750"/>
            <a:ext cx="31755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50">
                <a:solidFill>
                  <a:schemeClr val="dk1"/>
                </a:solidFill>
              </a:rPr>
              <a:t>- </a:t>
            </a:r>
            <a:r>
              <a:rPr lang="pt-BR" sz="850">
                <a:solidFill>
                  <a:schemeClr val="dk1"/>
                </a:solidFill>
              </a:rPr>
              <a:t>O orçamento da empresa pode limitar a frequência devida das manutenções, ou a aplicação de uma análise preditiva.</a:t>
            </a:r>
            <a:endParaRPr sz="85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50">
                <a:solidFill>
                  <a:schemeClr val="dk1"/>
                </a:solidFill>
              </a:rPr>
              <a:t>- A indisponibilidade de profissionais capacitados no quadro interno da empresa pode exigir a contratação de empresas terceirizadas para a realização dos serviços.</a:t>
            </a:r>
            <a:endParaRPr sz="85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 txBox="1"/>
          <p:nvPr/>
        </p:nvSpPr>
        <p:spPr>
          <a:xfrm>
            <a:off x="7164709" y="5442609"/>
            <a:ext cx="1601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- 2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- 3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9" name="Google Shape;169;p13"/>
          <p:cNvGrpSpPr/>
          <p:nvPr/>
        </p:nvGrpSpPr>
        <p:grpSpPr>
          <a:xfrm>
            <a:off x="8089818" y="3265615"/>
            <a:ext cx="443100" cy="1662175"/>
            <a:chOff x="7248524" y="3217186"/>
            <a:chExt cx="443100" cy="1662175"/>
          </a:xfrm>
        </p:grpSpPr>
        <p:cxnSp>
          <p:nvCxnSpPr>
            <p:cNvPr id="170" name="Google Shape;170;p13"/>
            <p:cNvCxnSpPr/>
            <p:nvPr/>
          </p:nvCxnSpPr>
          <p:spPr>
            <a:xfrm flipH="1" rot="10800000">
              <a:off x="7446860" y="3217186"/>
              <a:ext cx="10800" cy="1314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71" name="Google Shape;171;p13"/>
            <p:cNvSpPr txBox="1"/>
            <p:nvPr/>
          </p:nvSpPr>
          <p:spPr>
            <a:xfrm>
              <a:off x="7248524" y="4663961"/>
              <a:ext cx="44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5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3"/>
          <p:cNvGrpSpPr/>
          <p:nvPr/>
        </p:nvGrpSpPr>
        <p:grpSpPr>
          <a:xfrm>
            <a:off x="8300193" y="3265615"/>
            <a:ext cx="443100" cy="1529400"/>
            <a:chOff x="7248524" y="3217186"/>
            <a:chExt cx="443100" cy="1529400"/>
          </a:xfrm>
        </p:grpSpPr>
        <p:cxnSp>
          <p:nvCxnSpPr>
            <p:cNvPr id="173" name="Google Shape;173;p13"/>
            <p:cNvCxnSpPr/>
            <p:nvPr/>
          </p:nvCxnSpPr>
          <p:spPr>
            <a:xfrm flipH="1" rot="10800000">
              <a:off x="7446860" y="3217186"/>
              <a:ext cx="10800" cy="1314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74" name="Google Shape;174;p13"/>
            <p:cNvSpPr txBox="1"/>
            <p:nvPr/>
          </p:nvSpPr>
          <p:spPr>
            <a:xfrm>
              <a:off x="7248524" y="4531186"/>
              <a:ext cx="44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Mês 6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