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0"/>
  </p:notesMasterIdLst>
  <p:sldIdLst>
    <p:sldId id="256" r:id="rId2"/>
    <p:sldId id="257" r:id="rId3"/>
    <p:sldId id="310" r:id="rId4"/>
    <p:sldId id="316" r:id="rId5"/>
    <p:sldId id="315" r:id="rId6"/>
    <p:sldId id="311" r:id="rId7"/>
    <p:sldId id="309" r:id="rId8"/>
    <p:sldId id="261" r:id="rId9"/>
    <p:sldId id="262" r:id="rId10"/>
    <p:sldId id="263" r:id="rId11"/>
    <p:sldId id="264" r:id="rId12"/>
    <p:sldId id="265" r:id="rId13"/>
    <p:sldId id="266" r:id="rId14"/>
    <p:sldId id="267" r:id="rId15"/>
    <p:sldId id="317"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312" r:id="rId40"/>
    <p:sldId id="293" r:id="rId41"/>
    <p:sldId id="294" r:id="rId42"/>
    <p:sldId id="295" r:id="rId43"/>
    <p:sldId id="296" r:id="rId44"/>
    <p:sldId id="297" r:id="rId45"/>
    <p:sldId id="298" r:id="rId46"/>
    <p:sldId id="299" r:id="rId47"/>
    <p:sldId id="300" r:id="rId48"/>
    <p:sldId id="313" r:id="rId49"/>
  </p:sldIdLst>
  <p:sldSz cx="9144000" cy="5143500" type="screen16x9"/>
  <p:notesSz cx="6858000" cy="9144000"/>
  <p:embeddedFontLst>
    <p:embeddedFont>
      <p:font typeface="Arvo" panose="020B0604020202020204" charset="0"/>
      <p:regular r:id="rId51"/>
      <p:bold r:id="rId52"/>
      <p:italic r:id="rId53"/>
      <p:boldItalic r:id="rId54"/>
    </p:embeddedFont>
    <p:embeddedFont>
      <p:font typeface="Roboto Condensed" panose="020B0604020202020204" charset="0"/>
      <p:regular r:id="rId55"/>
      <p:bold r:id="rId56"/>
      <p:italic r:id="rId57"/>
      <p:boldItalic r:id="rId58"/>
    </p:embeddedFont>
    <p:embeddedFont>
      <p:font typeface="Roboto Condensed Light"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gB0/Kui+zg8x/8U3fUDtCTQGeE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5F4E49-8092-49B2-BED3-0CD49F75A501}">
  <a:tblStyle styleId="{915F4E49-8092-49B2-BED3-0CD49F75A50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A3658DA-1E0F-4AD4-80B9-6B43AD3B175A}" styleName="Table_1">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86" autoAdjust="0"/>
    <p:restoredTop sz="94660"/>
  </p:normalViewPr>
  <p:slideViewPr>
    <p:cSldViewPr snapToGrid="0">
      <p:cViewPr varScale="1">
        <p:scale>
          <a:sx n="80" d="100"/>
          <a:sy n="80" d="100"/>
        </p:scale>
        <p:origin x="90" y="14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b447d2c1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8b447d2c1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Para que nós mesmos pudéssemos analisar quais critérios da NR12 estavam não conformes no ambiente da Lavanderia, nós tivemos a necessidade de filtrar da norma quais itens eram pertinentes ao processo estudado. Dessa forma, vimos que o desenvolvimento de uma checklist se fez necessária para facilitar essa consulta e o apontamento dos itens.</a:t>
            </a:r>
          </a:p>
          <a:p>
            <a:pPr marL="0" lvl="0" indent="0" algn="l" rtl="0">
              <a:spcBef>
                <a:spcPts val="0"/>
              </a:spcBef>
              <a:spcAft>
                <a:spcPts val="0"/>
              </a:spcAft>
              <a:buNone/>
            </a:pPr>
            <a:r>
              <a:rPr lang="pt-BR" dirty="0"/>
              <a:t>A partir daí, pensamos então em incrementar essa checklist e transformá-la em um modelo visual, em forma de um Dashboard interativo, onde os responsáveis pelo processo e a própria gerência do hospital pudessem </a:t>
            </a:r>
            <a:r>
              <a:rPr lang="pt-BR" dirty="0" err="1"/>
              <a:t>inputar</a:t>
            </a:r>
            <a:r>
              <a:rPr lang="pt-BR" dirty="0"/>
              <a:t> dados referentes à conformidade dos seus equipamentos e consultar seus níveis de atendimento à cada tópico presente na norma.</a:t>
            </a:r>
          </a:p>
          <a:p>
            <a:pPr marL="0" lvl="0" indent="0" algn="l" rtl="0">
              <a:spcBef>
                <a:spcPts val="0"/>
              </a:spcBef>
              <a:spcAft>
                <a:spcPts val="0"/>
              </a:spcAft>
              <a:buNone/>
            </a:pPr>
            <a:r>
              <a:rPr lang="pt-BR" dirty="0"/>
              <a:t>Como vocês podem ver, aqui do lado direito nós temos um gráfico informativo onde os dados de atendimento dos equipamentos estão expostos classificados por categoria da NR12. Ao lado do gráfico, podemos filtrar quais grupos de máquinas e equipamentos específicos queremos consultar.</a:t>
            </a:r>
          </a:p>
          <a:p>
            <a:pPr marL="0" lvl="0" indent="0" algn="l" rtl="0">
              <a:spcBef>
                <a:spcPts val="0"/>
              </a:spcBef>
              <a:spcAft>
                <a:spcPts val="0"/>
              </a:spcAft>
              <a:buNone/>
            </a:pPr>
            <a:r>
              <a:rPr lang="pt-BR" dirty="0"/>
              <a:t>* Por exemplo, podemos escolher o grupo de máquinas Centrífugas e, dentro desse contexto, selecionar qual centrífuga especificamente queremos analisar. E o gráfico nos mostrará os dados dessa escolha.</a:t>
            </a:r>
          </a:p>
          <a:p>
            <a:pPr marL="0" lvl="0" indent="0" algn="l" rtl="0">
              <a:spcBef>
                <a:spcPts val="0"/>
              </a:spcBef>
              <a:spcAft>
                <a:spcPts val="0"/>
              </a:spcAft>
              <a:buNone/>
            </a:pPr>
            <a:endParaRPr lang="pt-BR" dirty="0"/>
          </a:p>
          <a:p>
            <a:pPr marL="0" lvl="0" indent="0" algn="l" rtl="0">
              <a:spcBef>
                <a:spcPts val="0"/>
              </a:spcBef>
              <a:spcAft>
                <a:spcPts val="0"/>
              </a:spcAft>
              <a:buNone/>
            </a:pPr>
            <a:r>
              <a:rPr lang="pt-BR" dirty="0"/>
              <a:t>Aqui na esquerda, na parte de checklist, podemos entrar no detalhe de cada equipamento específico e checar suas informações. * Se selecionarmos, por exemplo, a centrífuga </a:t>
            </a:r>
            <a:r>
              <a:rPr lang="pt-BR" dirty="0" err="1"/>
              <a:t>Maltec</a:t>
            </a:r>
            <a:r>
              <a:rPr lang="pt-BR" dirty="0"/>
              <a:t> ECP 100, seremos direcionados à checklist específica dessa máquina, onde podemos visualizar todos os itens da NR12 que dizem respeito àquele tipo de equipamento, classificados pelos tópicos da própria norma. Esses botões aqui em cima são interativos, e levam para a parte da checklist que contém os itens daquele tópico.</a:t>
            </a:r>
          </a:p>
          <a:p>
            <a:pPr marL="0" lvl="0" indent="0" algn="l" rtl="0">
              <a:spcBef>
                <a:spcPts val="0"/>
              </a:spcBef>
              <a:spcAft>
                <a:spcPts val="0"/>
              </a:spcAft>
              <a:buNone/>
            </a:pPr>
            <a:r>
              <a:rPr lang="pt-BR" dirty="0"/>
              <a:t>* Voltando para a tela inicial, nós temos também a parte de análise, * onde vemos um resumos daqueles itens separados em conformes e não conformes, de acordo com o que foi apontado na checklist.</a:t>
            </a:r>
          </a:p>
          <a:p>
            <a:pPr marL="0" lvl="0" indent="0" algn="l" rtl="0">
              <a:spcBef>
                <a:spcPts val="0"/>
              </a:spcBef>
              <a:spcAft>
                <a:spcPts val="0"/>
              </a:spcAft>
              <a:buNone/>
            </a:pPr>
            <a:r>
              <a:rPr lang="pt-BR" dirty="0"/>
              <a:t>A ideia é ter sempre em mãos uma plataforma que mostre o atendimento à norma, sendo que a periodicidade das checagens fica a critério do planejamento do departamento.</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9" name="Google Shape;53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8ebb565936_1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g8ebb565936_1_7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8ebb565936_1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g8ebb565936_1_5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O Diagrama SIPOC permite uma melhor separação e visualização das partes de um processo, sendo o mesmo categorizado em Fornecedores, que são os fornecedores intermediários do processo, Entradas, que consistem nos insumos, recursos ou subprodutos, os as ações, que são os Processos em si, as Saídas, que tratam-se dos resultados intermediários daqueles processos e, por fim, os Clientes internos.</a:t>
            </a:r>
            <a:endParaRPr/>
          </a:p>
          <a:p>
            <a:pPr marL="0" lvl="0" indent="0" algn="l" rtl="0">
              <a:lnSpc>
                <a:spcPct val="100000"/>
              </a:lnSpc>
              <a:spcBef>
                <a:spcPts val="0"/>
              </a:spcBef>
              <a:spcAft>
                <a:spcPts val="0"/>
              </a:spcAft>
              <a:buSzPts val="1400"/>
              <a:buNone/>
            </a:pPr>
            <a:r>
              <a:rPr lang="pt-BR"/>
              <a:t>Essa separação nos permitiu entender melhor o funcionamento da Unidade de Processamento de Roupas Hospitalares e visualizar no processo, onde encontravam-se os pontos de melhoria.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8ebb565936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g8ebb565936_1_3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A elaboração do Diagrama de Ishikawa veio em seguida, permitindo um melhor entendimento das possíveis causas dos atrasos nas entregas das roupas lavadas, que consiste no principal problema produtivo enfrentado pelo departamento.</a:t>
            </a:r>
            <a:endParaRPr/>
          </a:p>
          <a:p>
            <a:pPr marL="0" lvl="0" indent="0" algn="l" rtl="0">
              <a:lnSpc>
                <a:spcPct val="100000"/>
              </a:lnSpc>
              <a:spcBef>
                <a:spcPts val="0"/>
              </a:spcBef>
              <a:spcAft>
                <a:spcPts val="0"/>
              </a:spcAft>
              <a:buSzPts val="1400"/>
              <a:buNone/>
            </a:pPr>
            <a:r>
              <a:rPr lang="pt-BR"/>
              <a:t>Sejam elas causas relacionadas à mão de obra, como falta de conhecimento dos procedimentos por parte dos operadores das máquinas, ou ao método de desenvolvimento das atividades, o reconhecimento dessas causas permitiu o ranqueamento das mesmas por critério de criticidade, através da Matriz de Causa e Efeito a seguir.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8ebb565936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 name="Google Shape;726;g8ebb565936_1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8ebb5659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g8ebb56593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Já que atacar todos os problemas de uma só vez não é uma solução viável, nós optamos por enfrentar o gargalo da produção, que de modo perceptível consiste na etapa de Calandragem das roupas.</a:t>
            </a:r>
            <a:endParaRPr/>
          </a:p>
          <a:p>
            <a:pPr marL="0" lvl="0" indent="0" algn="l" rtl="0">
              <a:lnSpc>
                <a:spcPct val="100000"/>
              </a:lnSpc>
              <a:spcBef>
                <a:spcPts val="0"/>
              </a:spcBef>
              <a:spcAft>
                <a:spcPts val="0"/>
              </a:spcAft>
              <a:buSzPts val="1400"/>
              <a:buNone/>
            </a:pPr>
            <a:r>
              <a:rPr lang="pt-BR"/>
              <a:t>Esse processo possui um ritmo de saída incompatível com o ritmo de entrada das roupas, de modo que a formação de estoque intermediário acaba sendo inevitável.</a:t>
            </a:r>
            <a:endParaRPr/>
          </a:p>
          <a:p>
            <a:pPr marL="0" lvl="0" indent="0" algn="l" rtl="0">
              <a:lnSpc>
                <a:spcPct val="100000"/>
              </a:lnSpc>
              <a:spcBef>
                <a:spcPts val="0"/>
              </a:spcBef>
              <a:spcAft>
                <a:spcPts val="0"/>
              </a:spcAft>
              <a:buSzPts val="1400"/>
              <a:buNone/>
            </a:pPr>
            <a:r>
              <a:rPr lang="pt-BR"/>
              <a:t>Essa limitação não só traz prejuízos produtivos, por atrasar o resto da produção em si, como também pode acarretar em acidentes envolvendo tanto os funcionários quanto o maquinário do local, já que a disposição do estoque no chão da lavanderia acaba sendo incorreta e desorganizada.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8ebb565936_1_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2" name="Google Shape;792;g8ebb565936_1_9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Sabendo que a Calandra é então o gargalo do processo, a elaboração do Diagrama de Ishikawa veio em seguida, permitindo um melhor entendimento das possíveis causas da geração de estoques intermediários na área da calandra.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pt-BR"/>
              <a:t>Seguindo a mesma linha de raciocínio do Ishkawa do processo como um todo, o reconhecimento das causas da geração de estoque na calandra como gargalo do processo permitiu o ranqueamento das mesmas por critério de criticidade, através da Matriz de Causa e Efeito a seguir.</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0" name="Google Shape;85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263803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62157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2" name="Google Shape;87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8ebb565936_1_1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9" name="Google Shape;889;g8ebb565936_1_1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Cogitou-se a compra de um equipamento mas não tinha espaço.</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ebb565936_1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5" name="Google Shape;915;g8ebb565936_1_1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Cogitou-se a compra de um equipamento mas não tinha espaço.</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8ebb565936_1_1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1" name="Google Shape;941;g8ebb565936_1_1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3" name="Google Shape;97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Gostaríamos de agradecer a todos os envolvidos nesse período de desenvolvimento do trabalho. Principalmente ao nosso orientador, Rod, por ser nosso guia nessa etapa da nossa formação, ao HSI por nos possibilitar trabalhar em cima das suas demandas, ao professor João pelos ensinamentos sobre o TheoPrax e ao nosso coordenador de curso, Guilherme, por toda a condução, ensinamentos e ajuda no decorrer do nosso curso. Obrigada pela atenção.</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4" name="Google Shape;98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Para finalizar, essas são as referências que usamos durante o desenvolvimento das 3 etapas do nosso projeto.</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8c997e330d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8" name="Google Shape;1008;g8c997e330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Para finalizar, essas são as referências que usamos durante o desenvolvimento das 3 etapas do nosso projeto.</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8c997e330d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2" name="Google Shape;1032;g8c997e330d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Para finalizar, essas são as referências que usamos durante o desenvolvimento das 3 etapas do nosso projeto.</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8c997e330d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2" name="Google Shape;1032;g8c997e330d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pt-BR"/>
              <a:t>Para finalizar, essas são as referências que usamos durante o desenvolvimento das 3 etapas do nosso projeto.</a:t>
            </a:r>
            <a:endParaRPr/>
          </a:p>
        </p:txBody>
      </p:sp>
    </p:spTree>
    <p:extLst>
      <p:ext uri="{BB962C8B-B14F-4D97-AF65-F5344CB8AC3E}">
        <p14:creationId xmlns:p14="http://schemas.microsoft.com/office/powerpoint/2010/main" val="122737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82187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c04f7dc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8c04f7dc8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4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nvGrpSpPr>
          <p:cNvPr id="11" name="Google Shape;11;p42"/>
          <p:cNvGrpSpPr/>
          <p:nvPr/>
        </p:nvGrpSpPr>
        <p:grpSpPr>
          <a:xfrm>
            <a:off x="0" y="-7088"/>
            <a:ext cx="8661398" cy="5150588"/>
            <a:chOff x="0" y="-7088"/>
            <a:chExt cx="8661398" cy="5150588"/>
          </a:xfrm>
        </p:grpSpPr>
        <p:sp>
          <p:nvSpPr>
            <p:cNvPr id="12" name="Google Shape;12;p4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4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14" name="Google Shape;14;p42"/>
          <p:cNvGrpSpPr/>
          <p:nvPr/>
        </p:nvGrpSpPr>
        <p:grpSpPr>
          <a:xfrm rot="10800000" flipH="1">
            <a:off x="1" y="1090763"/>
            <a:ext cx="8847502" cy="2961975"/>
            <a:chOff x="-8178042" y="-4493254"/>
            <a:chExt cx="19483597" cy="6522736"/>
          </a:xfrm>
        </p:grpSpPr>
        <p:sp>
          <p:nvSpPr>
            <p:cNvPr id="15" name="Google Shape;15;p4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16" name="Google Shape;16;p4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17" name="Google Shape;17;p42"/>
          <p:cNvGrpSpPr/>
          <p:nvPr/>
        </p:nvGrpSpPr>
        <p:grpSpPr>
          <a:xfrm>
            <a:off x="3677236" y="4278349"/>
            <a:ext cx="5480828" cy="432996"/>
            <a:chOff x="5582265" y="4646738"/>
            <a:chExt cx="5480828" cy="432996"/>
          </a:xfrm>
        </p:grpSpPr>
        <p:sp>
          <p:nvSpPr>
            <p:cNvPr id="18" name="Google Shape;18;p4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 name="Google Shape;19;p42"/>
            <p:cNvGrpSpPr/>
            <p:nvPr/>
          </p:nvGrpSpPr>
          <p:grpSpPr>
            <a:xfrm flipH="1">
              <a:off x="5585232" y="4646738"/>
              <a:ext cx="5477861" cy="304551"/>
              <a:chOff x="-24158748" y="330075"/>
              <a:chExt cx="30568423" cy="1699506"/>
            </a:xfrm>
          </p:grpSpPr>
          <p:sp>
            <p:nvSpPr>
              <p:cNvPr id="20" name="Google Shape;20;p42"/>
              <p:cNvSpPr/>
              <p:nvPr/>
            </p:nvSpPr>
            <p:spPr>
              <a:xfrm>
                <a:off x="-24158748" y="330081"/>
                <a:ext cx="28907999"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4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2" name="Google Shape;22;p42"/>
          <p:cNvSpPr txBox="1">
            <a:spLocks noGrp="1"/>
          </p:cNvSpPr>
          <p:nvPr>
            <p:ph type="ctrTitle"/>
          </p:nvPr>
        </p:nvSpPr>
        <p:spPr>
          <a:xfrm>
            <a:off x="685800" y="1090750"/>
            <a:ext cx="5367900" cy="296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3"/>
        <p:cNvGrpSpPr/>
        <p:nvPr/>
      </p:nvGrpSpPr>
      <p:grpSpPr>
        <a:xfrm>
          <a:off x="0" y="0"/>
          <a:ext cx="0" cy="0"/>
          <a:chOff x="0" y="0"/>
          <a:chExt cx="0" cy="0"/>
        </a:xfrm>
      </p:grpSpPr>
      <p:grpSp>
        <p:nvGrpSpPr>
          <p:cNvPr id="24" name="Google Shape;24;p43"/>
          <p:cNvGrpSpPr/>
          <p:nvPr/>
        </p:nvGrpSpPr>
        <p:grpSpPr>
          <a:xfrm>
            <a:off x="-4" y="40"/>
            <a:ext cx="7072430" cy="1327315"/>
            <a:chOff x="-4" y="40"/>
            <a:chExt cx="7072430" cy="1327315"/>
          </a:xfrm>
        </p:grpSpPr>
        <p:sp>
          <p:nvSpPr>
            <p:cNvPr id="25" name="Google Shape;25;p43"/>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nvGrpSpPr>
            <p:cNvPr id="26" name="Google Shape;26;p43"/>
            <p:cNvGrpSpPr/>
            <p:nvPr/>
          </p:nvGrpSpPr>
          <p:grpSpPr>
            <a:xfrm rot="10800000" flipH="1">
              <a:off x="3" y="40"/>
              <a:ext cx="6756168" cy="1327315"/>
              <a:chOff x="-2168138" y="330075"/>
              <a:chExt cx="8650663" cy="1699506"/>
            </a:xfrm>
          </p:grpSpPr>
          <p:sp>
            <p:nvSpPr>
              <p:cNvPr id="27" name="Google Shape;27;p43"/>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28" name="Google Shape;28;p43"/>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29" name="Google Shape;29;p43"/>
            <p:cNvGrpSpPr/>
            <p:nvPr/>
          </p:nvGrpSpPr>
          <p:grpSpPr>
            <a:xfrm rot="10800000" flipH="1">
              <a:off x="-4" y="381007"/>
              <a:ext cx="7072430" cy="771744"/>
              <a:chOff x="-9092084" y="330075"/>
              <a:chExt cx="15574609" cy="1699501"/>
            </a:xfrm>
          </p:grpSpPr>
          <p:sp>
            <p:nvSpPr>
              <p:cNvPr id="30" name="Google Shape;30;p43"/>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31" name="Google Shape;31;p43"/>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grpSp>
        <p:nvGrpSpPr>
          <p:cNvPr id="32" name="Google Shape;32;p43"/>
          <p:cNvGrpSpPr/>
          <p:nvPr/>
        </p:nvGrpSpPr>
        <p:grpSpPr>
          <a:xfrm>
            <a:off x="6946842" y="4472723"/>
            <a:ext cx="2202830" cy="670795"/>
            <a:chOff x="5575242" y="4472723"/>
            <a:chExt cx="2202830" cy="670795"/>
          </a:xfrm>
        </p:grpSpPr>
        <p:sp>
          <p:nvSpPr>
            <p:cNvPr id="33" name="Google Shape;33;p43"/>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 name="Google Shape;34;p43"/>
            <p:cNvGrpSpPr/>
            <p:nvPr/>
          </p:nvGrpSpPr>
          <p:grpSpPr>
            <a:xfrm flipH="1">
              <a:off x="5734850" y="4472723"/>
              <a:ext cx="2040837" cy="670795"/>
              <a:chOff x="1297954" y="330075"/>
              <a:chExt cx="5169293" cy="1699506"/>
            </a:xfrm>
          </p:grpSpPr>
          <p:sp>
            <p:nvSpPr>
              <p:cNvPr id="35" name="Google Shape;35;p43"/>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43"/>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 name="Google Shape;37;p43"/>
            <p:cNvGrpSpPr/>
            <p:nvPr/>
          </p:nvGrpSpPr>
          <p:grpSpPr>
            <a:xfrm flipH="1">
              <a:off x="5578209" y="4646738"/>
              <a:ext cx="2199863" cy="304563"/>
              <a:chOff x="-5827153" y="330075"/>
              <a:chExt cx="12276019" cy="1699569"/>
            </a:xfrm>
          </p:grpSpPr>
          <p:sp>
            <p:nvSpPr>
              <p:cNvPr id="38" name="Google Shape;38;p43"/>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3"/>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0" name="Google Shape;40;p43"/>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41" name="Google Shape;41;p43"/>
          <p:cNvSpPr txBox="1">
            <a:spLocks noGrp="1"/>
          </p:cNvSpPr>
          <p:nvPr>
            <p:ph type="body" idx="1"/>
          </p:nvPr>
        </p:nvSpPr>
        <p:spPr>
          <a:xfrm>
            <a:off x="814275" y="1537988"/>
            <a:ext cx="3378300" cy="27243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1000"/>
              </a:spcBef>
              <a:spcAft>
                <a:spcPts val="0"/>
              </a:spcAft>
              <a:buSzPts val="2000"/>
              <a:buChar char="▻"/>
              <a:defRPr sz="2000"/>
            </a:lvl2pPr>
            <a:lvl3pPr marL="1371600" lvl="2" indent="-355600" algn="l">
              <a:lnSpc>
                <a:spcPct val="100000"/>
              </a:lnSpc>
              <a:spcBef>
                <a:spcPts val="1000"/>
              </a:spcBef>
              <a:spcAft>
                <a:spcPts val="0"/>
              </a:spcAft>
              <a:buSzPts val="2000"/>
              <a:buChar char="▻"/>
              <a:defRPr sz="20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100000"/>
              </a:lnSpc>
              <a:spcBef>
                <a:spcPts val="1000"/>
              </a:spcBef>
              <a:spcAft>
                <a:spcPts val="0"/>
              </a:spcAft>
              <a:buSzPts val="2000"/>
              <a:buChar char="▻"/>
              <a:defRPr sz="2000"/>
            </a:lvl6pPr>
            <a:lvl7pPr marL="3200400" lvl="6" indent="-355600" algn="l">
              <a:lnSpc>
                <a:spcPct val="100000"/>
              </a:lnSpc>
              <a:spcBef>
                <a:spcPts val="1000"/>
              </a:spcBef>
              <a:spcAft>
                <a:spcPts val="0"/>
              </a:spcAft>
              <a:buSzPts val="2000"/>
              <a:buChar char="▻"/>
              <a:defRPr sz="2000"/>
            </a:lvl7pPr>
            <a:lvl8pPr marL="3657600" lvl="7" indent="-355600" algn="l">
              <a:lnSpc>
                <a:spcPct val="100000"/>
              </a:lnSpc>
              <a:spcBef>
                <a:spcPts val="1000"/>
              </a:spcBef>
              <a:spcAft>
                <a:spcPts val="0"/>
              </a:spcAft>
              <a:buSzPts val="2000"/>
              <a:buChar char="▻"/>
              <a:defRPr sz="2000"/>
            </a:lvl8pPr>
            <a:lvl9pPr marL="4114800" lvl="8" indent="-355600" algn="l">
              <a:lnSpc>
                <a:spcPct val="100000"/>
              </a:lnSpc>
              <a:spcBef>
                <a:spcPts val="1000"/>
              </a:spcBef>
              <a:spcAft>
                <a:spcPts val="1000"/>
              </a:spcAft>
              <a:buSzPts val="2000"/>
              <a:buChar char="▻"/>
              <a:defRPr sz="2000"/>
            </a:lvl9pPr>
          </a:lstStyle>
          <a:p>
            <a:endParaRPr/>
          </a:p>
        </p:txBody>
      </p:sp>
      <p:sp>
        <p:nvSpPr>
          <p:cNvPr id="42" name="Google Shape;42;p43"/>
          <p:cNvSpPr txBox="1">
            <a:spLocks noGrp="1"/>
          </p:cNvSpPr>
          <p:nvPr>
            <p:ph type="body" idx="2"/>
          </p:nvPr>
        </p:nvSpPr>
        <p:spPr>
          <a:xfrm>
            <a:off x="4396123" y="1537988"/>
            <a:ext cx="3378300" cy="27243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1000"/>
              </a:spcBef>
              <a:spcAft>
                <a:spcPts val="0"/>
              </a:spcAft>
              <a:buSzPts val="2000"/>
              <a:buChar char="▻"/>
              <a:defRPr sz="2000"/>
            </a:lvl2pPr>
            <a:lvl3pPr marL="1371600" lvl="2" indent="-355600" algn="l">
              <a:lnSpc>
                <a:spcPct val="100000"/>
              </a:lnSpc>
              <a:spcBef>
                <a:spcPts val="1000"/>
              </a:spcBef>
              <a:spcAft>
                <a:spcPts val="0"/>
              </a:spcAft>
              <a:buSzPts val="2000"/>
              <a:buChar char="▻"/>
              <a:defRPr sz="20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100000"/>
              </a:lnSpc>
              <a:spcBef>
                <a:spcPts val="1000"/>
              </a:spcBef>
              <a:spcAft>
                <a:spcPts val="0"/>
              </a:spcAft>
              <a:buSzPts val="2000"/>
              <a:buChar char="▻"/>
              <a:defRPr sz="2000"/>
            </a:lvl6pPr>
            <a:lvl7pPr marL="3200400" lvl="6" indent="-355600" algn="l">
              <a:lnSpc>
                <a:spcPct val="100000"/>
              </a:lnSpc>
              <a:spcBef>
                <a:spcPts val="1000"/>
              </a:spcBef>
              <a:spcAft>
                <a:spcPts val="0"/>
              </a:spcAft>
              <a:buSzPts val="2000"/>
              <a:buChar char="▻"/>
              <a:defRPr sz="2000"/>
            </a:lvl7pPr>
            <a:lvl8pPr marL="3657600" lvl="7" indent="-355600" algn="l">
              <a:lnSpc>
                <a:spcPct val="100000"/>
              </a:lnSpc>
              <a:spcBef>
                <a:spcPts val="1000"/>
              </a:spcBef>
              <a:spcAft>
                <a:spcPts val="0"/>
              </a:spcAft>
              <a:buSzPts val="2000"/>
              <a:buChar char="▻"/>
              <a:defRPr sz="2000"/>
            </a:lvl8pPr>
            <a:lvl9pPr marL="4114800" lvl="8" indent="-355600" algn="l">
              <a:lnSpc>
                <a:spcPct val="100000"/>
              </a:lnSpc>
              <a:spcBef>
                <a:spcPts val="1000"/>
              </a:spcBef>
              <a:spcAft>
                <a:spcPts val="1000"/>
              </a:spcAft>
              <a:buSzPts val="2000"/>
              <a:buChar char="▻"/>
              <a:defRPr sz="2000"/>
            </a:lvl9pPr>
          </a:lstStyle>
          <a:p>
            <a:endParaRPr/>
          </a:p>
        </p:txBody>
      </p:sp>
      <p:sp>
        <p:nvSpPr>
          <p:cNvPr id="43" name="Google Shape;43;p43"/>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grpSp>
        <p:nvGrpSpPr>
          <p:cNvPr id="45" name="Google Shape;45;p45"/>
          <p:cNvGrpSpPr/>
          <p:nvPr/>
        </p:nvGrpSpPr>
        <p:grpSpPr>
          <a:xfrm rot="10800000">
            <a:off x="-8" y="-2"/>
            <a:ext cx="2202830" cy="670795"/>
            <a:chOff x="5575242" y="4472723"/>
            <a:chExt cx="2202830" cy="670795"/>
          </a:xfrm>
        </p:grpSpPr>
        <p:sp>
          <p:nvSpPr>
            <p:cNvPr id="46" name="Google Shape;46;p45"/>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 name="Google Shape;47;p45"/>
            <p:cNvGrpSpPr/>
            <p:nvPr/>
          </p:nvGrpSpPr>
          <p:grpSpPr>
            <a:xfrm flipH="1">
              <a:off x="5734850" y="4472723"/>
              <a:ext cx="2040837" cy="670795"/>
              <a:chOff x="1297954" y="330075"/>
              <a:chExt cx="5169293" cy="1699506"/>
            </a:xfrm>
          </p:grpSpPr>
          <p:sp>
            <p:nvSpPr>
              <p:cNvPr id="48" name="Google Shape;48;p4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 name="Google Shape;50;p45"/>
            <p:cNvGrpSpPr/>
            <p:nvPr/>
          </p:nvGrpSpPr>
          <p:grpSpPr>
            <a:xfrm flipH="1">
              <a:off x="5578209" y="4646738"/>
              <a:ext cx="2199863" cy="304563"/>
              <a:chOff x="-5827153" y="330075"/>
              <a:chExt cx="12276019" cy="1699569"/>
            </a:xfrm>
          </p:grpSpPr>
          <p:sp>
            <p:nvSpPr>
              <p:cNvPr id="51" name="Google Shape;51;p45"/>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5"/>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3" name="Google Shape;53;p45"/>
          <p:cNvGrpSpPr/>
          <p:nvPr/>
        </p:nvGrpSpPr>
        <p:grpSpPr>
          <a:xfrm>
            <a:off x="6946842" y="4472723"/>
            <a:ext cx="2202830" cy="670795"/>
            <a:chOff x="5575242" y="4472723"/>
            <a:chExt cx="2202830" cy="670795"/>
          </a:xfrm>
        </p:grpSpPr>
        <p:sp>
          <p:nvSpPr>
            <p:cNvPr id="54" name="Google Shape;54;p4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 name="Google Shape;55;p45"/>
            <p:cNvGrpSpPr/>
            <p:nvPr/>
          </p:nvGrpSpPr>
          <p:grpSpPr>
            <a:xfrm flipH="1">
              <a:off x="5734850" y="4472723"/>
              <a:ext cx="2040837" cy="670795"/>
              <a:chOff x="1297954" y="330075"/>
              <a:chExt cx="5169293" cy="1699506"/>
            </a:xfrm>
          </p:grpSpPr>
          <p:sp>
            <p:nvSpPr>
              <p:cNvPr id="56" name="Google Shape;56;p4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 name="Google Shape;58;p45"/>
            <p:cNvGrpSpPr/>
            <p:nvPr/>
          </p:nvGrpSpPr>
          <p:grpSpPr>
            <a:xfrm flipH="1">
              <a:off x="5578209" y="4646738"/>
              <a:ext cx="2199863" cy="304563"/>
              <a:chOff x="-5827153" y="330075"/>
              <a:chExt cx="12276019" cy="1699569"/>
            </a:xfrm>
          </p:grpSpPr>
          <p:sp>
            <p:nvSpPr>
              <p:cNvPr id="59" name="Google Shape;59;p4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1" name="Google Shape;61;p45"/>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2"/>
        <p:cNvGrpSpPr/>
        <p:nvPr/>
      </p:nvGrpSpPr>
      <p:grpSpPr>
        <a:xfrm>
          <a:off x="0" y="0"/>
          <a:ext cx="0" cy="0"/>
          <a:chOff x="0" y="0"/>
          <a:chExt cx="0" cy="0"/>
        </a:xfrm>
      </p:grpSpPr>
      <p:sp>
        <p:nvSpPr>
          <p:cNvPr id="63" name="Google Shape;63;p44"/>
          <p:cNvSpPr/>
          <p:nvPr/>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nvGrpSpPr>
          <p:cNvPr id="64" name="Google Shape;64;p44"/>
          <p:cNvGrpSpPr/>
          <p:nvPr/>
        </p:nvGrpSpPr>
        <p:grpSpPr>
          <a:xfrm>
            <a:off x="0" y="-7088"/>
            <a:ext cx="8661398" cy="5150588"/>
            <a:chOff x="0" y="-7088"/>
            <a:chExt cx="8661398" cy="5150588"/>
          </a:xfrm>
        </p:grpSpPr>
        <p:sp>
          <p:nvSpPr>
            <p:cNvPr id="65" name="Google Shape;65;p44"/>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4"/>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67" name="Google Shape;67;p44"/>
          <p:cNvGrpSpPr/>
          <p:nvPr/>
        </p:nvGrpSpPr>
        <p:grpSpPr>
          <a:xfrm rot="10800000" flipH="1">
            <a:off x="-2" y="2924826"/>
            <a:ext cx="6589087" cy="2027268"/>
            <a:chOff x="-9894852" y="-4493254"/>
            <a:chExt cx="21200408" cy="6522740"/>
          </a:xfrm>
        </p:grpSpPr>
        <p:sp>
          <p:nvSpPr>
            <p:cNvPr id="68" name="Google Shape;68;p44"/>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69" name="Google Shape;69;p44"/>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70" name="Google Shape;70;p44"/>
          <p:cNvGrpSpPr/>
          <p:nvPr/>
        </p:nvGrpSpPr>
        <p:grpSpPr>
          <a:xfrm>
            <a:off x="6946842" y="4472723"/>
            <a:ext cx="2202830" cy="670795"/>
            <a:chOff x="5575242" y="4472723"/>
            <a:chExt cx="2202830" cy="670795"/>
          </a:xfrm>
        </p:grpSpPr>
        <p:sp>
          <p:nvSpPr>
            <p:cNvPr id="71" name="Google Shape;71;p44"/>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 name="Google Shape;72;p44"/>
            <p:cNvGrpSpPr/>
            <p:nvPr/>
          </p:nvGrpSpPr>
          <p:grpSpPr>
            <a:xfrm flipH="1">
              <a:off x="5734850" y="4472723"/>
              <a:ext cx="2040837" cy="670795"/>
              <a:chOff x="1297954" y="330075"/>
              <a:chExt cx="5169293" cy="1699506"/>
            </a:xfrm>
          </p:grpSpPr>
          <p:sp>
            <p:nvSpPr>
              <p:cNvPr id="73" name="Google Shape;73;p44"/>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44"/>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 name="Google Shape;75;p44"/>
            <p:cNvGrpSpPr/>
            <p:nvPr/>
          </p:nvGrpSpPr>
          <p:grpSpPr>
            <a:xfrm flipH="1">
              <a:off x="5578209" y="4646738"/>
              <a:ext cx="2199863" cy="304563"/>
              <a:chOff x="-5827153" y="330075"/>
              <a:chExt cx="12276019" cy="1699569"/>
            </a:xfrm>
          </p:grpSpPr>
          <p:sp>
            <p:nvSpPr>
              <p:cNvPr id="76" name="Google Shape;76;p44"/>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4"/>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78" name="Google Shape;78;p44"/>
          <p:cNvSpPr txBox="1">
            <a:spLocks noGrp="1"/>
          </p:cNvSpPr>
          <p:nvPr>
            <p:ph type="ctrTitle"/>
          </p:nvPr>
        </p:nvSpPr>
        <p:spPr>
          <a:xfrm>
            <a:off x="463525" y="2871148"/>
            <a:ext cx="40944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79" name="Google Shape;79;p44"/>
          <p:cNvSpPr txBox="1">
            <a:spLocks noGrp="1"/>
          </p:cNvSpPr>
          <p:nvPr>
            <p:ph type="subTitle" idx="1"/>
          </p:nvPr>
        </p:nvSpPr>
        <p:spPr>
          <a:xfrm>
            <a:off x="463525" y="3975449"/>
            <a:ext cx="40944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5"/>
              </a:buClr>
              <a:buSzPts val="2000"/>
              <a:buNone/>
              <a:defRPr sz="2000">
                <a:solidFill>
                  <a:schemeClr val="accent5"/>
                </a:solidFill>
              </a:defRPr>
            </a:lvl1pPr>
            <a:lvl2pPr lvl="1" algn="l">
              <a:lnSpc>
                <a:spcPct val="100000"/>
              </a:lnSpc>
              <a:spcBef>
                <a:spcPts val="1000"/>
              </a:spcBef>
              <a:spcAft>
                <a:spcPts val="0"/>
              </a:spcAft>
              <a:buClr>
                <a:schemeClr val="accent5"/>
              </a:buClr>
              <a:buSzPts val="2000"/>
              <a:buNone/>
              <a:defRPr sz="2000">
                <a:solidFill>
                  <a:schemeClr val="accent5"/>
                </a:solidFill>
              </a:defRPr>
            </a:lvl2pPr>
            <a:lvl3pPr lvl="2" algn="l">
              <a:lnSpc>
                <a:spcPct val="100000"/>
              </a:lnSpc>
              <a:spcBef>
                <a:spcPts val="1000"/>
              </a:spcBef>
              <a:spcAft>
                <a:spcPts val="0"/>
              </a:spcAft>
              <a:buClr>
                <a:schemeClr val="accent5"/>
              </a:buClr>
              <a:buSzPts val="2000"/>
              <a:buNone/>
              <a:defRPr sz="2000">
                <a:solidFill>
                  <a:schemeClr val="accent5"/>
                </a:solidFill>
              </a:defRPr>
            </a:lvl3pPr>
            <a:lvl4pPr lvl="3" algn="l">
              <a:lnSpc>
                <a:spcPct val="100000"/>
              </a:lnSpc>
              <a:spcBef>
                <a:spcPts val="1000"/>
              </a:spcBef>
              <a:spcAft>
                <a:spcPts val="0"/>
              </a:spcAft>
              <a:buClr>
                <a:schemeClr val="accent5"/>
              </a:buClr>
              <a:buSzPts val="2000"/>
              <a:buNone/>
              <a:defRPr sz="2000">
                <a:solidFill>
                  <a:schemeClr val="accent5"/>
                </a:solidFill>
              </a:defRPr>
            </a:lvl4pPr>
            <a:lvl5pPr lvl="4" algn="l">
              <a:lnSpc>
                <a:spcPct val="100000"/>
              </a:lnSpc>
              <a:spcBef>
                <a:spcPts val="1000"/>
              </a:spcBef>
              <a:spcAft>
                <a:spcPts val="0"/>
              </a:spcAft>
              <a:buClr>
                <a:schemeClr val="accent5"/>
              </a:buClr>
              <a:buSzPts val="2000"/>
              <a:buNone/>
              <a:defRPr sz="2000">
                <a:solidFill>
                  <a:schemeClr val="accent5"/>
                </a:solidFill>
              </a:defRPr>
            </a:lvl5pPr>
            <a:lvl6pPr lvl="5" algn="l">
              <a:lnSpc>
                <a:spcPct val="100000"/>
              </a:lnSpc>
              <a:spcBef>
                <a:spcPts val="1000"/>
              </a:spcBef>
              <a:spcAft>
                <a:spcPts val="0"/>
              </a:spcAft>
              <a:buClr>
                <a:schemeClr val="accent5"/>
              </a:buClr>
              <a:buSzPts val="2000"/>
              <a:buNone/>
              <a:defRPr sz="2000">
                <a:solidFill>
                  <a:schemeClr val="accent5"/>
                </a:solidFill>
              </a:defRPr>
            </a:lvl6pPr>
            <a:lvl7pPr lvl="6" algn="l">
              <a:lnSpc>
                <a:spcPct val="100000"/>
              </a:lnSpc>
              <a:spcBef>
                <a:spcPts val="1000"/>
              </a:spcBef>
              <a:spcAft>
                <a:spcPts val="0"/>
              </a:spcAft>
              <a:buClr>
                <a:schemeClr val="accent5"/>
              </a:buClr>
              <a:buSzPts val="2000"/>
              <a:buNone/>
              <a:defRPr sz="2000">
                <a:solidFill>
                  <a:schemeClr val="accent5"/>
                </a:solidFill>
              </a:defRPr>
            </a:lvl7pPr>
            <a:lvl8pPr lvl="7" algn="l">
              <a:lnSpc>
                <a:spcPct val="100000"/>
              </a:lnSpc>
              <a:spcBef>
                <a:spcPts val="1000"/>
              </a:spcBef>
              <a:spcAft>
                <a:spcPts val="0"/>
              </a:spcAft>
              <a:buClr>
                <a:schemeClr val="accent5"/>
              </a:buClr>
              <a:buSzPts val="2000"/>
              <a:buNone/>
              <a:defRPr sz="2000">
                <a:solidFill>
                  <a:schemeClr val="accent5"/>
                </a:solidFill>
              </a:defRPr>
            </a:lvl8pPr>
            <a:lvl9pPr lvl="8" algn="l">
              <a:lnSpc>
                <a:spcPct val="100000"/>
              </a:lnSpc>
              <a:spcBef>
                <a:spcPts val="1000"/>
              </a:spcBef>
              <a:spcAft>
                <a:spcPts val="1000"/>
              </a:spcAft>
              <a:buClr>
                <a:schemeClr val="accent5"/>
              </a:buClr>
              <a:buSzPts val="2000"/>
              <a:buNone/>
              <a:defRPr sz="2000">
                <a:solidFill>
                  <a:schemeClr val="accent5"/>
                </a:solidFill>
              </a:defRPr>
            </a:lvl9pPr>
          </a:lstStyle>
          <a:p>
            <a:endParaRPr/>
          </a:p>
        </p:txBody>
      </p:sp>
      <p:sp>
        <p:nvSpPr>
          <p:cNvPr id="80" name="Google Shape;80;p44"/>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81"/>
        <p:cNvGrpSpPr/>
        <p:nvPr/>
      </p:nvGrpSpPr>
      <p:grpSpPr>
        <a:xfrm>
          <a:off x="0" y="0"/>
          <a:ext cx="0" cy="0"/>
          <a:chOff x="0" y="0"/>
          <a:chExt cx="0" cy="0"/>
        </a:xfrm>
      </p:grpSpPr>
      <p:sp>
        <p:nvSpPr>
          <p:cNvPr id="82" name="Google Shape;82;p4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87"/>
        <p:cNvGrpSpPr/>
        <p:nvPr/>
      </p:nvGrpSpPr>
      <p:grpSpPr>
        <a:xfrm>
          <a:off x="0" y="0"/>
          <a:ext cx="0" cy="0"/>
          <a:chOff x="0" y="0"/>
          <a:chExt cx="0" cy="0"/>
        </a:xfrm>
      </p:grpSpPr>
      <p:grpSp>
        <p:nvGrpSpPr>
          <p:cNvPr id="88" name="Google Shape;88;p47"/>
          <p:cNvGrpSpPr/>
          <p:nvPr/>
        </p:nvGrpSpPr>
        <p:grpSpPr>
          <a:xfrm>
            <a:off x="6946842" y="4472723"/>
            <a:ext cx="2202830" cy="670795"/>
            <a:chOff x="5575242" y="4472723"/>
            <a:chExt cx="2202830" cy="670795"/>
          </a:xfrm>
        </p:grpSpPr>
        <p:sp>
          <p:nvSpPr>
            <p:cNvPr id="89" name="Google Shape;89;p4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 name="Google Shape;90;p47"/>
            <p:cNvGrpSpPr/>
            <p:nvPr/>
          </p:nvGrpSpPr>
          <p:grpSpPr>
            <a:xfrm flipH="1">
              <a:off x="5734850" y="4472723"/>
              <a:ext cx="2040837" cy="670795"/>
              <a:chOff x="1297954" y="330075"/>
              <a:chExt cx="5169293" cy="1699506"/>
            </a:xfrm>
          </p:grpSpPr>
          <p:sp>
            <p:nvSpPr>
              <p:cNvPr id="91" name="Google Shape;91;p4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4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 name="Google Shape;93;p47"/>
            <p:cNvGrpSpPr/>
            <p:nvPr/>
          </p:nvGrpSpPr>
          <p:grpSpPr>
            <a:xfrm flipH="1">
              <a:off x="5578209" y="4646738"/>
              <a:ext cx="2199863" cy="304563"/>
              <a:chOff x="-5827153" y="330075"/>
              <a:chExt cx="12276019" cy="1699569"/>
            </a:xfrm>
          </p:grpSpPr>
          <p:sp>
            <p:nvSpPr>
              <p:cNvPr id="94" name="Google Shape;94;p4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4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96" name="Google Shape;96;p47"/>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nvGrpSpPr>
          <p:cNvPr id="97" name="Google Shape;97;p47"/>
          <p:cNvGrpSpPr/>
          <p:nvPr/>
        </p:nvGrpSpPr>
        <p:grpSpPr>
          <a:xfrm>
            <a:off x="0" y="-7088"/>
            <a:ext cx="8661398" cy="5150588"/>
            <a:chOff x="0" y="-7088"/>
            <a:chExt cx="8661398" cy="5150588"/>
          </a:xfrm>
        </p:grpSpPr>
        <p:sp>
          <p:nvSpPr>
            <p:cNvPr id="98" name="Google Shape;98;p47"/>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47"/>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100" name="Google Shape;100;p47"/>
          <p:cNvGrpSpPr/>
          <p:nvPr/>
        </p:nvGrpSpPr>
        <p:grpSpPr>
          <a:xfrm rot="10800000" flipH="1">
            <a:off x="1" y="1090763"/>
            <a:ext cx="8847502" cy="2961975"/>
            <a:chOff x="-8178042" y="-4493254"/>
            <a:chExt cx="19483597" cy="6522736"/>
          </a:xfrm>
        </p:grpSpPr>
        <p:sp>
          <p:nvSpPr>
            <p:cNvPr id="101" name="Google Shape;101;p47"/>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102" name="Google Shape;102;p47"/>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sp>
        <p:nvSpPr>
          <p:cNvPr id="103" name="Google Shape;103;p47"/>
          <p:cNvSpPr txBox="1">
            <a:spLocks noGrp="1"/>
          </p:cNvSpPr>
          <p:nvPr>
            <p:ph type="body" idx="1"/>
          </p:nvPr>
        </p:nvSpPr>
        <p:spPr>
          <a:xfrm>
            <a:off x="829775" y="1202000"/>
            <a:ext cx="5090700" cy="27450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Clr>
                <a:srgbClr val="FFFFFF"/>
              </a:buClr>
              <a:buSzPts val="3000"/>
              <a:buChar char="▰"/>
              <a:defRPr sz="3000" i="1">
                <a:solidFill>
                  <a:srgbClr val="FFFFFF"/>
                </a:solidFill>
              </a:defRPr>
            </a:lvl1pPr>
            <a:lvl2pPr marL="914400" lvl="1" indent="-419100" algn="l">
              <a:lnSpc>
                <a:spcPct val="100000"/>
              </a:lnSpc>
              <a:spcBef>
                <a:spcPts val="480"/>
              </a:spcBef>
              <a:spcAft>
                <a:spcPts val="0"/>
              </a:spcAft>
              <a:buClr>
                <a:srgbClr val="FFFFFF"/>
              </a:buClr>
              <a:buSzPts val="3000"/>
              <a:buChar char="▻"/>
              <a:defRPr sz="3000" i="1">
                <a:solidFill>
                  <a:srgbClr val="FFFFFF"/>
                </a:solidFill>
              </a:defRPr>
            </a:lvl2pPr>
            <a:lvl3pPr marL="1371600" lvl="2" indent="-419100" algn="l">
              <a:lnSpc>
                <a:spcPct val="100000"/>
              </a:lnSpc>
              <a:spcBef>
                <a:spcPts val="480"/>
              </a:spcBef>
              <a:spcAft>
                <a:spcPts val="0"/>
              </a:spcAft>
              <a:buClr>
                <a:srgbClr val="FFFFFF"/>
              </a:buClr>
              <a:buSzPts val="3000"/>
              <a:buChar char="▻"/>
              <a:defRPr sz="3000" i="1">
                <a:solidFill>
                  <a:srgbClr val="FFFFFF"/>
                </a:solidFill>
              </a:defRPr>
            </a:lvl3pPr>
            <a:lvl4pPr marL="1828800" lvl="3" indent="-419100" algn="l">
              <a:lnSpc>
                <a:spcPct val="100000"/>
              </a:lnSpc>
              <a:spcBef>
                <a:spcPts val="360"/>
              </a:spcBef>
              <a:spcAft>
                <a:spcPts val="0"/>
              </a:spcAft>
              <a:buClr>
                <a:srgbClr val="FFFFFF"/>
              </a:buClr>
              <a:buSzPts val="3000"/>
              <a:buChar char="▻"/>
              <a:defRPr sz="3000" i="1">
                <a:solidFill>
                  <a:srgbClr val="FFFFFF"/>
                </a:solidFill>
              </a:defRPr>
            </a:lvl4pPr>
            <a:lvl5pPr marL="2286000" lvl="4" indent="-419100" algn="l">
              <a:lnSpc>
                <a:spcPct val="100000"/>
              </a:lnSpc>
              <a:spcBef>
                <a:spcPts val="360"/>
              </a:spcBef>
              <a:spcAft>
                <a:spcPts val="0"/>
              </a:spcAft>
              <a:buClr>
                <a:srgbClr val="FFFFFF"/>
              </a:buClr>
              <a:buSzPts val="3000"/>
              <a:buChar char="▻"/>
              <a:defRPr sz="3000" i="1">
                <a:solidFill>
                  <a:srgbClr val="FFFFFF"/>
                </a:solidFill>
              </a:defRPr>
            </a:lvl5pPr>
            <a:lvl6pPr marL="2743200" lvl="5" indent="-419100" algn="l">
              <a:lnSpc>
                <a:spcPct val="100000"/>
              </a:lnSpc>
              <a:spcBef>
                <a:spcPts val="360"/>
              </a:spcBef>
              <a:spcAft>
                <a:spcPts val="0"/>
              </a:spcAft>
              <a:buClr>
                <a:srgbClr val="FFFFFF"/>
              </a:buClr>
              <a:buSzPts val="3000"/>
              <a:buChar char="▻"/>
              <a:defRPr sz="3000" i="1">
                <a:solidFill>
                  <a:srgbClr val="FFFFFF"/>
                </a:solidFill>
              </a:defRPr>
            </a:lvl6pPr>
            <a:lvl7pPr marL="3200400" lvl="6" indent="-419100" algn="l">
              <a:lnSpc>
                <a:spcPct val="100000"/>
              </a:lnSpc>
              <a:spcBef>
                <a:spcPts val="360"/>
              </a:spcBef>
              <a:spcAft>
                <a:spcPts val="0"/>
              </a:spcAft>
              <a:buClr>
                <a:srgbClr val="FFFFFF"/>
              </a:buClr>
              <a:buSzPts val="3000"/>
              <a:buChar char="▻"/>
              <a:defRPr sz="3000" i="1">
                <a:solidFill>
                  <a:srgbClr val="FFFFFF"/>
                </a:solidFill>
              </a:defRPr>
            </a:lvl7pPr>
            <a:lvl8pPr marL="3657600" lvl="7" indent="-419100" algn="l">
              <a:lnSpc>
                <a:spcPct val="100000"/>
              </a:lnSpc>
              <a:spcBef>
                <a:spcPts val="360"/>
              </a:spcBef>
              <a:spcAft>
                <a:spcPts val="0"/>
              </a:spcAft>
              <a:buClr>
                <a:srgbClr val="FFFFFF"/>
              </a:buClr>
              <a:buSzPts val="3000"/>
              <a:buChar char="▻"/>
              <a:defRPr sz="3000" i="1">
                <a:solidFill>
                  <a:srgbClr val="FFFFFF"/>
                </a:solidFill>
              </a:defRPr>
            </a:lvl8pPr>
            <a:lvl9pPr marL="4114800" lvl="8" indent="-419100" algn="l">
              <a:lnSpc>
                <a:spcPct val="100000"/>
              </a:lnSpc>
              <a:spcBef>
                <a:spcPts val="360"/>
              </a:spcBef>
              <a:spcAft>
                <a:spcPts val="0"/>
              </a:spcAft>
              <a:buClr>
                <a:srgbClr val="FFFFFF"/>
              </a:buClr>
              <a:buSzPts val="3000"/>
              <a:buChar char="▻"/>
              <a:defRPr sz="3000" i="1">
                <a:solidFill>
                  <a:srgbClr val="FFFFFF"/>
                </a:solidFill>
              </a:defRPr>
            </a:lvl9pPr>
          </a:lstStyle>
          <a:p>
            <a:endParaRPr/>
          </a:p>
        </p:txBody>
      </p:sp>
      <p:sp>
        <p:nvSpPr>
          <p:cNvPr id="104" name="Google Shape;104;p47"/>
          <p:cNvSpPr txBox="1"/>
          <p:nvPr/>
        </p:nvSpPr>
        <p:spPr>
          <a:xfrm>
            <a:off x="286600" y="1014575"/>
            <a:ext cx="6765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endParaRPr sz="7200" b="1" i="0" u="none" strike="noStrike" cap="none" dirty="0">
              <a:solidFill>
                <a:schemeClr val="accent5"/>
              </a:solidFill>
              <a:latin typeface="Arial"/>
              <a:ea typeface="Arial"/>
              <a:cs typeface="Arial"/>
              <a:sym typeface="Arial"/>
            </a:endParaRPr>
          </a:p>
        </p:txBody>
      </p:sp>
      <p:sp>
        <p:nvSpPr>
          <p:cNvPr id="105" name="Google Shape;105;p47"/>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06"/>
        <p:cNvGrpSpPr/>
        <p:nvPr/>
      </p:nvGrpSpPr>
      <p:grpSpPr>
        <a:xfrm>
          <a:off x="0" y="0"/>
          <a:ext cx="0" cy="0"/>
          <a:chOff x="0" y="0"/>
          <a:chExt cx="0" cy="0"/>
        </a:xfrm>
      </p:grpSpPr>
      <p:grpSp>
        <p:nvGrpSpPr>
          <p:cNvPr id="107" name="Google Shape;107;p48"/>
          <p:cNvGrpSpPr/>
          <p:nvPr/>
        </p:nvGrpSpPr>
        <p:grpSpPr>
          <a:xfrm>
            <a:off x="6946842" y="4472723"/>
            <a:ext cx="2202830" cy="670795"/>
            <a:chOff x="5575242" y="4472723"/>
            <a:chExt cx="2202830" cy="670795"/>
          </a:xfrm>
        </p:grpSpPr>
        <p:sp>
          <p:nvSpPr>
            <p:cNvPr id="108" name="Google Shape;108;p4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 name="Google Shape;109;p48"/>
            <p:cNvGrpSpPr/>
            <p:nvPr/>
          </p:nvGrpSpPr>
          <p:grpSpPr>
            <a:xfrm flipH="1">
              <a:off x="5734850" y="4472723"/>
              <a:ext cx="2040837" cy="670795"/>
              <a:chOff x="1297954" y="330075"/>
              <a:chExt cx="5169293" cy="1699506"/>
            </a:xfrm>
          </p:grpSpPr>
          <p:sp>
            <p:nvSpPr>
              <p:cNvPr id="110" name="Google Shape;110;p4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4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2" name="Google Shape;112;p48"/>
            <p:cNvGrpSpPr/>
            <p:nvPr/>
          </p:nvGrpSpPr>
          <p:grpSpPr>
            <a:xfrm flipH="1">
              <a:off x="5578209" y="4646738"/>
              <a:ext cx="2199863" cy="304563"/>
              <a:chOff x="-5827153" y="330075"/>
              <a:chExt cx="12276019" cy="1699569"/>
            </a:xfrm>
          </p:grpSpPr>
          <p:sp>
            <p:nvSpPr>
              <p:cNvPr id="113" name="Google Shape;113;p4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4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15" name="Google Shape;115;p48"/>
          <p:cNvGrpSpPr/>
          <p:nvPr/>
        </p:nvGrpSpPr>
        <p:grpSpPr>
          <a:xfrm>
            <a:off x="-4" y="40"/>
            <a:ext cx="7072430" cy="1327315"/>
            <a:chOff x="-4" y="40"/>
            <a:chExt cx="7072430" cy="1327315"/>
          </a:xfrm>
        </p:grpSpPr>
        <p:sp>
          <p:nvSpPr>
            <p:cNvPr id="116" name="Google Shape;116;p4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nvGrpSpPr>
            <p:cNvPr id="117" name="Google Shape;117;p48"/>
            <p:cNvGrpSpPr/>
            <p:nvPr/>
          </p:nvGrpSpPr>
          <p:grpSpPr>
            <a:xfrm rot="10800000" flipH="1">
              <a:off x="3" y="40"/>
              <a:ext cx="6756168" cy="1327315"/>
              <a:chOff x="-2168138" y="330075"/>
              <a:chExt cx="8650663" cy="1699506"/>
            </a:xfrm>
          </p:grpSpPr>
          <p:sp>
            <p:nvSpPr>
              <p:cNvPr id="118" name="Google Shape;118;p4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119" name="Google Shape;119;p4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120" name="Google Shape;120;p48"/>
            <p:cNvGrpSpPr/>
            <p:nvPr/>
          </p:nvGrpSpPr>
          <p:grpSpPr>
            <a:xfrm rot="10800000" flipH="1">
              <a:off x="-4" y="381007"/>
              <a:ext cx="7072430" cy="771744"/>
              <a:chOff x="-9092084" y="330075"/>
              <a:chExt cx="15574609" cy="1699501"/>
            </a:xfrm>
          </p:grpSpPr>
          <p:sp>
            <p:nvSpPr>
              <p:cNvPr id="121" name="Google Shape;121;p4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122" name="Google Shape;122;p4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sp>
        <p:nvSpPr>
          <p:cNvPr id="123" name="Google Shape;123;p48"/>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24" name="Google Shape;124;p48"/>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lgn="l">
              <a:lnSpc>
                <a:spcPct val="100000"/>
              </a:lnSpc>
              <a:spcBef>
                <a:spcPts val="600"/>
              </a:spcBef>
              <a:spcAft>
                <a:spcPts val="0"/>
              </a:spcAft>
              <a:buSzPts val="2400"/>
              <a:buChar char="▰"/>
              <a:defRPr/>
            </a:lvl1pPr>
            <a:lvl2pPr marL="914400" lvl="1" indent="-381000" algn="l">
              <a:lnSpc>
                <a:spcPct val="100000"/>
              </a:lnSpc>
              <a:spcBef>
                <a:spcPts val="1000"/>
              </a:spcBef>
              <a:spcAft>
                <a:spcPts val="0"/>
              </a:spcAft>
              <a:buSzPts val="2400"/>
              <a:buChar char="▻"/>
              <a:defRPr/>
            </a:lvl2pPr>
            <a:lvl3pPr marL="1371600" lvl="2" indent="-381000" algn="l">
              <a:lnSpc>
                <a:spcPct val="100000"/>
              </a:lnSpc>
              <a:spcBef>
                <a:spcPts val="1000"/>
              </a:spcBef>
              <a:spcAft>
                <a:spcPts val="0"/>
              </a:spcAft>
              <a:buSzPts val="2400"/>
              <a:buChar char="▻"/>
              <a:defRPr/>
            </a:lvl3pPr>
            <a:lvl4pPr marL="1828800" lvl="3" indent="-381000" algn="l">
              <a:lnSpc>
                <a:spcPct val="100000"/>
              </a:lnSpc>
              <a:spcBef>
                <a:spcPts val="1000"/>
              </a:spcBef>
              <a:spcAft>
                <a:spcPts val="0"/>
              </a:spcAft>
              <a:buSzPts val="2400"/>
              <a:buChar char="▻"/>
              <a:defRPr/>
            </a:lvl4pPr>
            <a:lvl5pPr marL="2286000" lvl="4" indent="-381000" algn="l">
              <a:lnSpc>
                <a:spcPct val="100000"/>
              </a:lnSpc>
              <a:spcBef>
                <a:spcPts val="1000"/>
              </a:spcBef>
              <a:spcAft>
                <a:spcPts val="0"/>
              </a:spcAft>
              <a:buSzPts val="2400"/>
              <a:buChar char="▻"/>
              <a:defRPr/>
            </a:lvl5pPr>
            <a:lvl6pPr marL="2743200" lvl="5" indent="-381000" algn="l">
              <a:lnSpc>
                <a:spcPct val="100000"/>
              </a:lnSpc>
              <a:spcBef>
                <a:spcPts val="1000"/>
              </a:spcBef>
              <a:spcAft>
                <a:spcPts val="0"/>
              </a:spcAft>
              <a:buSzPts val="2400"/>
              <a:buChar char="▻"/>
              <a:defRPr/>
            </a:lvl6pPr>
            <a:lvl7pPr marL="3200400" lvl="6" indent="-381000" algn="l">
              <a:lnSpc>
                <a:spcPct val="100000"/>
              </a:lnSpc>
              <a:spcBef>
                <a:spcPts val="1000"/>
              </a:spcBef>
              <a:spcAft>
                <a:spcPts val="0"/>
              </a:spcAft>
              <a:buSzPts val="2400"/>
              <a:buChar char="▻"/>
              <a:defRPr/>
            </a:lvl7pPr>
            <a:lvl8pPr marL="3657600" lvl="7" indent="-381000" algn="l">
              <a:lnSpc>
                <a:spcPct val="100000"/>
              </a:lnSpc>
              <a:spcBef>
                <a:spcPts val="1000"/>
              </a:spcBef>
              <a:spcAft>
                <a:spcPts val="0"/>
              </a:spcAft>
              <a:buSzPts val="2400"/>
              <a:buChar char="▻"/>
              <a:defRPr/>
            </a:lvl8pPr>
            <a:lvl9pPr marL="4114800" lvl="8" indent="-381000" algn="l">
              <a:lnSpc>
                <a:spcPct val="100000"/>
              </a:lnSpc>
              <a:spcBef>
                <a:spcPts val="1000"/>
              </a:spcBef>
              <a:spcAft>
                <a:spcPts val="1000"/>
              </a:spcAft>
              <a:buSzPts val="2400"/>
              <a:buChar char="▻"/>
              <a:defRPr/>
            </a:lvl9pPr>
          </a:lstStyle>
          <a:p>
            <a:endParaRPr/>
          </a:p>
        </p:txBody>
      </p:sp>
      <p:sp>
        <p:nvSpPr>
          <p:cNvPr id="125" name="Google Shape;125;p48"/>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grpSp>
        <p:nvGrpSpPr>
          <p:cNvPr id="127" name="Google Shape;127;p49"/>
          <p:cNvGrpSpPr/>
          <p:nvPr/>
        </p:nvGrpSpPr>
        <p:grpSpPr>
          <a:xfrm>
            <a:off x="-4" y="40"/>
            <a:ext cx="7072430" cy="1327315"/>
            <a:chOff x="-4" y="40"/>
            <a:chExt cx="7072430" cy="1327315"/>
          </a:xfrm>
        </p:grpSpPr>
        <p:sp>
          <p:nvSpPr>
            <p:cNvPr id="128" name="Google Shape;128;p49"/>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nvGrpSpPr>
            <p:cNvPr id="129" name="Google Shape;129;p49"/>
            <p:cNvGrpSpPr/>
            <p:nvPr/>
          </p:nvGrpSpPr>
          <p:grpSpPr>
            <a:xfrm rot="10800000" flipH="1">
              <a:off x="3" y="40"/>
              <a:ext cx="6756168" cy="1327315"/>
              <a:chOff x="-2168138" y="330075"/>
              <a:chExt cx="8650663" cy="1699506"/>
            </a:xfrm>
          </p:grpSpPr>
          <p:sp>
            <p:nvSpPr>
              <p:cNvPr id="130" name="Google Shape;130;p49"/>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131" name="Google Shape;131;p49"/>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132" name="Google Shape;132;p49"/>
            <p:cNvGrpSpPr/>
            <p:nvPr/>
          </p:nvGrpSpPr>
          <p:grpSpPr>
            <a:xfrm rot="10800000" flipH="1">
              <a:off x="-4" y="381007"/>
              <a:ext cx="7072430" cy="771744"/>
              <a:chOff x="-9092084" y="330075"/>
              <a:chExt cx="15574609" cy="1699501"/>
            </a:xfrm>
          </p:grpSpPr>
          <p:sp>
            <p:nvSpPr>
              <p:cNvPr id="133" name="Google Shape;133;p49"/>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134" name="Google Shape;134;p49"/>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grpSp>
        <p:nvGrpSpPr>
          <p:cNvPr id="135" name="Google Shape;135;p49"/>
          <p:cNvGrpSpPr/>
          <p:nvPr/>
        </p:nvGrpSpPr>
        <p:grpSpPr>
          <a:xfrm>
            <a:off x="6946842" y="4472723"/>
            <a:ext cx="2202830" cy="670795"/>
            <a:chOff x="5575242" y="4472723"/>
            <a:chExt cx="2202830" cy="670795"/>
          </a:xfrm>
        </p:grpSpPr>
        <p:sp>
          <p:nvSpPr>
            <p:cNvPr id="136" name="Google Shape;136;p49"/>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7" name="Google Shape;137;p49"/>
            <p:cNvGrpSpPr/>
            <p:nvPr/>
          </p:nvGrpSpPr>
          <p:grpSpPr>
            <a:xfrm flipH="1">
              <a:off x="5734850" y="4472723"/>
              <a:ext cx="2040837" cy="670795"/>
              <a:chOff x="1297954" y="330075"/>
              <a:chExt cx="5169293" cy="1699506"/>
            </a:xfrm>
          </p:grpSpPr>
          <p:sp>
            <p:nvSpPr>
              <p:cNvPr id="138" name="Google Shape;138;p49"/>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49"/>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0" name="Google Shape;140;p49"/>
            <p:cNvGrpSpPr/>
            <p:nvPr/>
          </p:nvGrpSpPr>
          <p:grpSpPr>
            <a:xfrm flipH="1">
              <a:off x="5578209" y="4646738"/>
              <a:ext cx="2199863" cy="304563"/>
              <a:chOff x="-5827153" y="330075"/>
              <a:chExt cx="12276019" cy="1699569"/>
            </a:xfrm>
          </p:grpSpPr>
          <p:sp>
            <p:nvSpPr>
              <p:cNvPr id="141" name="Google Shape;141;p49"/>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9"/>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43" name="Google Shape;143;p49"/>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44" name="Google Shape;144;p49"/>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45"/>
        <p:cNvGrpSpPr/>
        <p:nvPr/>
      </p:nvGrpSpPr>
      <p:grpSpPr>
        <a:xfrm>
          <a:off x="0" y="0"/>
          <a:ext cx="0" cy="0"/>
          <a:chOff x="0" y="0"/>
          <a:chExt cx="0" cy="0"/>
        </a:xfrm>
      </p:grpSpPr>
      <p:grpSp>
        <p:nvGrpSpPr>
          <p:cNvPr id="146" name="Google Shape;146;p50"/>
          <p:cNvGrpSpPr/>
          <p:nvPr/>
        </p:nvGrpSpPr>
        <p:grpSpPr>
          <a:xfrm>
            <a:off x="-4" y="40"/>
            <a:ext cx="7072430" cy="1327315"/>
            <a:chOff x="-4" y="40"/>
            <a:chExt cx="7072430" cy="1327315"/>
          </a:xfrm>
        </p:grpSpPr>
        <p:sp>
          <p:nvSpPr>
            <p:cNvPr id="147" name="Google Shape;147;p50"/>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nvGrpSpPr>
            <p:cNvPr id="148" name="Google Shape;148;p50"/>
            <p:cNvGrpSpPr/>
            <p:nvPr/>
          </p:nvGrpSpPr>
          <p:grpSpPr>
            <a:xfrm rot="10800000" flipH="1">
              <a:off x="3" y="40"/>
              <a:ext cx="6756168" cy="1327315"/>
              <a:chOff x="-2168138" y="330075"/>
              <a:chExt cx="8650663" cy="1699506"/>
            </a:xfrm>
          </p:grpSpPr>
          <p:sp>
            <p:nvSpPr>
              <p:cNvPr id="149" name="Google Shape;149;p50"/>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150" name="Google Shape;150;p50"/>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nvGrpSpPr>
            <p:cNvPr id="151" name="Google Shape;151;p50"/>
            <p:cNvGrpSpPr/>
            <p:nvPr/>
          </p:nvGrpSpPr>
          <p:grpSpPr>
            <a:xfrm rot="10800000" flipH="1">
              <a:off x="-4" y="381007"/>
              <a:ext cx="7072430" cy="771744"/>
              <a:chOff x="-9092084" y="330075"/>
              <a:chExt cx="15574609" cy="1699501"/>
            </a:xfrm>
          </p:grpSpPr>
          <p:sp>
            <p:nvSpPr>
              <p:cNvPr id="152" name="Google Shape;152;p50"/>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sp>
            <p:nvSpPr>
              <p:cNvPr id="153" name="Google Shape;153;p50"/>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vo"/>
                  <a:ea typeface="Arvo"/>
                  <a:cs typeface="Arvo"/>
                  <a:sym typeface="Arvo"/>
                </a:endParaRPr>
              </a:p>
            </p:txBody>
          </p:sp>
        </p:grpSp>
      </p:grpSp>
      <p:grpSp>
        <p:nvGrpSpPr>
          <p:cNvPr id="154" name="Google Shape;154;p50"/>
          <p:cNvGrpSpPr/>
          <p:nvPr/>
        </p:nvGrpSpPr>
        <p:grpSpPr>
          <a:xfrm>
            <a:off x="6946842" y="4472723"/>
            <a:ext cx="2202830" cy="670795"/>
            <a:chOff x="5575242" y="4472723"/>
            <a:chExt cx="2202830" cy="670795"/>
          </a:xfrm>
        </p:grpSpPr>
        <p:sp>
          <p:nvSpPr>
            <p:cNvPr id="155" name="Google Shape;155;p5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6" name="Google Shape;156;p50"/>
            <p:cNvGrpSpPr/>
            <p:nvPr/>
          </p:nvGrpSpPr>
          <p:grpSpPr>
            <a:xfrm flipH="1">
              <a:off x="5734850" y="4472723"/>
              <a:ext cx="2040837" cy="670795"/>
              <a:chOff x="1297954" y="330075"/>
              <a:chExt cx="5169293" cy="1699506"/>
            </a:xfrm>
          </p:grpSpPr>
          <p:sp>
            <p:nvSpPr>
              <p:cNvPr id="157" name="Google Shape;157;p5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5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9" name="Google Shape;159;p50"/>
            <p:cNvGrpSpPr/>
            <p:nvPr/>
          </p:nvGrpSpPr>
          <p:grpSpPr>
            <a:xfrm flipH="1">
              <a:off x="5578209" y="4646738"/>
              <a:ext cx="2199863" cy="304563"/>
              <a:chOff x="-5827153" y="330075"/>
              <a:chExt cx="12276019" cy="1699569"/>
            </a:xfrm>
          </p:grpSpPr>
          <p:sp>
            <p:nvSpPr>
              <p:cNvPr id="160" name="Google Shape;160;p5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62" name="Google Shape;162;p50"/>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63" name="Google Shape;163;p50"/>
          <p:cNvSpPr txBox="1">
            <a:spLocks noGrp="1"/>
          </p:cNvSpPr>
          <p:nvPr>
            <p:ph type="body" idx="1"/>
          </p:nvPr>
        </p:nvSpPr>
        <p:spPr>
          <a:xfrm>
            <a:off x="870450" y="1545076"/>
            <a:ext cx="2247900" cy="27099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1000"/>
              </a:spcBef>
              <a:spcAft>
                <a:spcPts val="0"/>
              </a:spcAft>
              <a:buSzPts val="1800"/>
              <a:buChar char="▻"/>
              <a:defRPr sz="1800"/>
            </a:lvl2pPr>
            <a:lvl3pPr marL="1371600" lvl="2" indent="-342900" algn="l">
              <a:lnSpc>
                <a:spcPct val="100000"/>
              </a:lnSpc>
              <a:spcBef>
                <a:spcPts val="1000"/>
              </a:spcBef>
              <a:spcAft>
                <a:spcPts val="0"/>
              </a:spcAft>
              <a:buSzPts val="1800"/>
              <a:buChar char="▻"/>
              <a:defRPr sz="1800"/>
            </a:lvl3pPr>
            <a:lvl4pPr marL="1828800" lvl="3" indent="-342900" algn="l">
              <a:lnSpc>
                <a:spcPct val="100000"/>
              </a:lnSpc>
              <a:spcBef>
                <a:spcPts val="1000"/>
              </a:spcBef>
              <a:spcAft>
                <a:spcPts val="0"/>
              </a:spcAft>
              <a:buSzPts val="1800"/>
              <a:buChar char="▻"/>
              <a:defRPr sz="1800"/>
            </a:lvl4pPr>
            <a:lvl5pPr marL="2286000" lvl="4" indent="-342900" algn="l">
              <a:lnSpc>
                <a:spcPct val="100000"/>
              </a:lnSpc>
              <a:spcBef>
                <a:spcPts val="1000"/>
              </a:spcBef>
              <a:spcAft>
                <a:spcPts val="0"/>
              </a:spcAft>
              <a:buSzPts val="1800"/>
              <a:buChar char="▻"/>
              <a:defRPr sz="1800"/>
            </a:lvl5pPr>
            <a:lvl6pPr marL="2743200" lvl="5" indent="-342900" algn="l">
              <a:lnSpc>
                <a:spcPct val="100000"/>
              </a:lnSpc>
              <a:spcBef>
                <a:spcPts val="1000"/>
              </a:spcBef>
              <a:spcAft>
                <a:spcPts val="0"/>
              </a:spcAft>
              <a:buSzPts val="1800"/>
              <a:buChar char="▻"/>
              <a:defRPr sz="1800"/>
            </a:lvl6pPr>
            <a:lvl7pPr marL="3200400" lvl="6" indent="-342900" algn="l">
              <a:lnSpc>
                <a:spcPct val="100000"/>
              </a:lnSpc>
              <a:spcBef>
                <a:spcPts val="1000"/>
              </a:spcBef>
              <a:spcAft>
                <a:spcPts val="0"/>
              </a:spcAft>
              <a:buSzPts val="1800"/>
              <a:buChar char="▻"/>
              <a:defRPr sz="1800"/>
            </a:lvl7pPr>
            <a:lvl8pPr marL="3657600" lvl="7" indent="-342900" algn="l">
              <a:lnSpc>
                <a:spcPct val="100000"/>
              </a:lnSpc>
              <a:spcBef>
                <a:spcPts val="1000"/>
              </a:spcBef>
              <a:spcAft>
                <a:spcPts val="0"/>
              </a:spcAft>
              <a:buSzPts val="1800"/>
              <a:buChar char="▻"/>
              <a:defRPr sz="1800"/>
            </a:lvl8pPr>
            <a:lvl9pPr marL="4114800" lvl="8" indent="-342900" algn="l">
              <a:lnSpc>
                <a:spcPct val="100000"/>
              </a:lnSpc>
              <a:spcBef>
                <a:spcPts val="1000"/>
              </a:spcBef>
              <a:spcAft>
                <a:spcPts val="1000"/>
              </a:spcAft>
              <a:buSzPts val="1800"/>
              <a:buChar char="▻"/>
              <a:defRPr sz="1800"/>
            </a:lvl9pPr>
          </a:lstStyle>
          <a:p>
            <a:endParaRPr/>
          </a:p>
        </p:txBody>
      </p:sp>
      <p:sp>
        <p:nvSpPr>
          <p:cNvPr id="164" name="Google Shape;164;p50"/>
          <p:cNvSpPr txBox="1">
            <a:spLocks noGrp="1"/>
          </p:cNvSpPr>
          <p:nvPr>
            <p:ph type="body" idx="2"/>
          </p:nvPr>
        </p:nvSpPr>
        <p:spPr>
          <a:xfrm>
            <a:off x="3233637" y="1545076"/>
            <a:ext cx="2247900" cy="27099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1000"/>
              </a:spcBef>
              <a:spcAft>
                <a:spcPts val="0"/>
              </a:spcAft>
              <a:buSzPts val="1800"/>
              <a:buChar char="▻"/>
              <a:defRPr sz="1800"/>
            </a:lvl2pPr>
            <a:lvl3pPr marL="1371600" lvl="2" indent="-342900" algn="l">
              <a:lnSpc>
                <a:spcPct val="100000"/>
              </a:lnSpc>
              <a:spcBef>
                <a:spcPts val="1000"/>
              </a:spcBef>
              <a:spcAft>
                <a:spcPts val="0"/>
              </a:spcAft>
              <a:buSzPts val="1800"/>
              <a:buChar char="▻"/>
              <a:defRPr sz="1800"/>
            </a:lvl3pPr>
            <a:lvl4pPr marL="1828800" lvl="3" indent="-342900" algn="l">
              <a:lnSpc>
                <a:spcPct val="100000"/>
              </a:lnSpc>
              <a:spcBef>
                <a:spcPts val="1000"/>
              </a:spcBef>
              <a:spcAft>
                <a:spcPts val="0"/>
              </a:spcAft>
              <a:buSzPts val="1800"/>
              <a:buChar char="▻"/>
              <a:defRPr sz="1800"/>
            </a:lvl4pPr>
            <a:lvl5pPr marL="2286000" lvl="4" indent="-342900" algn="l">
              <a:lnSpc>
                <a:spcPct val="100000"/>
              </a:lnSpc>
              <a:spcBef>
                <a:spcPts val="1000"/>
              </a:spcBef>
              <a:spcAft>
                <a:spcPts val="0"/>
              </a:spcAft>
              <a:buSzPts val="1800"/>
              <a:buChar char="▻"/>
              <a:defRPr sz="1800"/>
            </a:lvl5pPr>
            <a:lvl6pPr marL="2743200" lvl="5" indent="-342900" algn="l">
              <a:lnSpc>
                <a:spcPct val="100000"/>
              </a:lnSpc>
              <a:spcBef>
                <a:spcPts val="1000"/>
              </a:spcBef>
              <a:spcAft>
                <a:spcPts val="0"/>
              </a:spcAft>
              <a:buSzPts val="1800"/>
              <a:buChar char="▻"/>
              <a:defRPr sz="1800"/>
            </a:lvl6pPr>
            <a:lvl7pPr marL="3200400" lvl="6" indent="-342900" algn="l">
              <a:lnSpc>
                <a:spcPct val="100000"/>
              </a:lnSpc>
              <a:spcBef>
                <a:spcPts val="1000"/>
              </a:spcBef>
              <a:spcAft>
                <a:spcPts val="0"/>
              </a:spcAft>
              <a:buSzPts val="1800"/>
              <a:buChar char="▻"/>
              <a:defRPr sz="1800"/>
            </a:lvl7pPr>
            <a:lvl8pPr marL="3657600" lvl="7" indent="-342900" algn="l">
              <a:lnSpc>
                <a:spcPct val="100000"/>
              </a:lnSpc>
              <a:spcBef>
                <a:spcPts val="1000"/>
              </a:spcBef>
              <a:spcAft>
                <a:spcPts val="0"/>
              </a:spcAft>
              <a:buSzPts val="1800"/>
              <a:buChar char="▻"/>
              <a:defRPr sz="1800"/>
            </a:lvl8pPr>
            <a:lvl9pPr marL="4114800" lvl="8" indent="-342900" algn="l">
              <a:lnSpc>
                <a:spcPct val="100000"/>
              </a:lnSpc>
              <a:spcBef>
                <a:spcPts val="1000"/>
              </a:spcBef>
              <a:spcAft>
                <a:spcPts val="1000"/>
              </a:spcAft>
              <a:buSzPts val="1800"/>
              <a:buChar char="▻"/>
              <a:defRPr sz="1800"/>
            </a:lvl9pPr>
          </a:lstStyle>
          <a:p>
            <a:endParaRPr/>
          </a:p>
        </p:txBody>
      </p:sp>
      <p:sp>
        <p:nvSpPr>
          <p:cNvPr id="165" name="Google Shape;165;p50"/>
          <p:cNvSpPr txBox="1">
            <a:spLocks noGrp="1"/>
          </p:cNvSpPr>
          <p:nvPr>
            <p:ph type="body" idx="3"/>
          </p:nvPr>
        </p:nvSpPr>
        <p:spPr>
          <a:xfrm>
            <a:off x="5540650" y="1545076"/>
            <a:ext cx="2247900" cy="27099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1000"/>
              </a:spcBef>
              <a:spcAft>
                <a:spcPts val="0"/>
              </a:spcAft>
              <a:buSzPts val="1800"/>
              <a:buChar char="▻"/>
              <a:defRPr sz="1800"/>
            </a:lvl2pPr>
            <a:lvl3pPr marL="1371600" lvl="2" indent="-342900" algn="l">
              <a:lnSpc>
                <a:spcPct val="100000"/>
              </a:lnSpc>
              <a:spcBef>
                <a:spcPts val="1000"/>
              </a:spcBef>
              <a:spcAft>
                <a:spcPts val="0"/>
              </a:spcAft>
              <a:buSzPts val="1800"/>
              <a:buChar char="▻"/>
              <a:defRPr sz="1800"/>
            </a:lvl3pPr>
            <a:lvl4pPr marL="1828800" lvl="3" indent="-342900" algn="l">
              <a:lnSpc>
                <a:spcPct val="100000"/>
              </a:lnSpc>
              <a:spcBef>
                <a:spcPts val="1000"/>
              </a:spcBef>
              <a:spcAft>
                <a:spcPts val="0"/>
              </a:spcAft>
              <a:buSzPts val="1800"/>
              <a:buChar char="▻"/>
              <a:defRPr sz="1800"/>
            </a:lvl4pPr>
            <a:lvl5pPr marL="2286000" lvl="4" indent="-342900" algn="l">
              <a:lnSpc>
                <a:spcPct val="100000"/>
              </a:lnSpc>
              <a:spcBef>
                <a:spcPts val="1000"/>
              </a:spcBef>
              <a:spcAft>
                <a:spcPts val="0"/>
              </a:spcAft>
              <a:buSzPts val="1800"/>
              <a:buChar char="▻"/>
              <a:defRPr sz="1800"/>
            </a:lvl5pPr>
            <a:lvl6pPr marL="2743200" lvl="5" indent="-342900" algn="l">
              <a:lnSpc>
                <a:spcPct val="100000"/>
              </a:lnSpc>
              <a:spcBef>
                <a:spcPts val="1000"/>
              </a:spcBef>
              <a:spcAft>
                <a:spcPts val="0"/>
              </a:spcAft>
              <a:buSzPts val="1800"/>
              <a:buChar char="▻"/>
              <a:defRPr sz="1800"/>
            </a:lvl6pPr>
            <a:lvl7pPr marL="3200400" lvl="6" indent="-342900" algn="l">
              <a:lnSpc>
                <a:spcPct val="100000"/>
              </a:lnSpc>
              <a:spcBef>
                <a:spcPts val="1000"/>
              </a:spcBef>
              <a:spcAft>
                <a:spcPts val="0"/>
              </a:spcAft>
              <a:buSzPts val="1800"/>
              <a:buChar char="▻"/>
              <a:defRPr sz="1800"/>
            </a:lvl7pPr>
            <a:lvl8pPr marL="3657600" lvl="7" indent="-342900" algn="l">
              <a:lnSpc>
                <a:spcPct val="100000"/>
              </a:lnSpc>
              <a:spcBef>
                <a:spcPts val="1000"/>
              </a:spcBef>
              <a:spcAft>
                <a:spcPts val="0"/>
              </a:spcAft>
              <a:buSzPts val="1800"/>
              <a:buChar char="▻"/>
              <a:defRPr sz="1800"/>
            </a:lvl8pPr>
            <a:lvl9pPr marL="4114800" lvl="8" indent="-342900" algn="l">
              <a:lnSpc>
                <a:spcPct val="100000"/>
              </a:lnSpc>
              <a:spcBef>
                <a:spcPts val="1000"/>
              </a:spcBef>
              <a:spcAft>
                <a:spcPts val="1000"/>
              </a:spcAft>
              <a:buSzPts val="1800"/>
              <a:buChar char="▻"/>
              <a:defRPr sz="1800"/>
            </a:lvl9pPr>
          </a:lstStyle>
          <a:p>
            <a:endParaRPr/>
          </a:p>
        </p:txBody>
      </p:sp>
      <p:sp>
        <p:nvSpPr>
          <p:cNvPr id="166" name="Google Shape;166;p50"/>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4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endParaRPr/>
          </a:p>
        </p:txBody>
      </p:sp>
      <p:sp>
        <p:nvSpPr>
          <p:cNvPr id="7" name="Google Shape;7;p4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4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png"/><Relationship Id="rId5" Type="http://schemas.openxmlformats.org/officeDocument/2006/relationships/image" Target="../media/image29.png"/><Relationship Id="rId10" Type="http://schemas.openxmlformats.org/officeDocument/2006/relationships/image" Target="../media/image2.jpg"/><Relationship Id="rId4" Type="http://schemas.openxmlformats.org/officeDocument/2006/relationships/image" Target="../media/image28.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
          <p:cNvSpPr txBox="1">
            <a:spLocks noGrp="1"/>
          </p:cNvSpPr>
          <p:nvPr>
            <p:ph type="ctrTitle"/>
          </p:nvPr>
        </p:nvSpPr>
        <p:spPr>
          <a:xfrm>
            <a:off x="126208" y="1090750"/>
            <a:ext cx="6793707" cy="2961900"/>
          </a:xfrm>
          <a:prstGeom prst="rect">
            <a:avLst/>
          </a:prstGeom>
          <a:noFill/>
          <a:ln>
            <a:noFill/>
          </a:ln>
        </p:spPr>
        <p:txBody>
          <a:bodyPr spcFirstLastPara="1" wrap="square" lIns="91425" tIns="91425" rIns="91425" bIns="91425" anchor="ctr" anchorCtr="0">
            <a:noAutofit/>
          </a:bodyPr>
          <a:lstStyle/>
          <a:p>
            <a:pPr marL="0" lvl="0" indent="0" algn="l" rtl="0">
              <a:lnSpc>
                <a:spcPct val="110000"/>
              </a:lnSpc>
              <a:spcBef>
                <a:spcPts val="0"/>
              </a:spcBef>
              <a:spcAft>
                <a:spcPts val="0"/>
              </a:spcAft>
              <a:buSzPts val="4800"/>
              <a:buNone/>
            </a:pPr>
            <a:r>
              <a:rPr lang="pt-BR" sz="4200">
                <a:latin typeface="Roboto Condensed Light"/>
                <a:ea typeface="Roboto Condensed Light"/>
                <a:cs typeface="Roboto Condensed Light"/>
                <a:sym typeface="Roboto Condensed Light"/>
              </a:rPr>
              <a:t>Plano de Otimização de Procedimentos do Ambiente de Processamento de Roupas do Hospital Santa Izabel</a:t>
            </a:r>
            <a:endParaRPr sz="4200">
              <a:latin typeface="Roboto Condensed Light"/>
              <a:ea typeface="Roboto Condensed Light"/>
              <a:cs typeface="Roboto Condensed Light"/>
              <a:sym typeface="Roboto Condensed Light"/>
            </a:endParaRPr>
          </a:p>
        </p:txBody>
      </p:sp>
      <p:sp>
        <p:nvSpPr>
          <p:cNvPr id="172" name="Google Shape;172;p1"/>
          <p:cNvSpPr txBox="1"/>
          <p:nvPr/>
        </p:nvSpPr>
        <p:spPr>
          <a:xfrm>
            <a:off x="6641308" y="2900364"/>
            <a:ext cx="2538412" cy="2436019"/>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95"/>
              <a:buFont typeface="Arial"/>
              <a:buNone/>
            </a:pPr>
            <a:r>
              <a:rPr lang="pt-BR" sz="1295" b="0" i="0" u="none" strike="noStrike" cap="none">
                <a:solidFill>
                  <a:srgbClr val="000000"/>
                </a:solidFill>
                <a:latin typeface="Roboto Condensed Light"/>
                <a:ea typeface="Roboto Condensed Light"/>
                <a:cs typeface="Roboto Condensed Light"/>
                <a:sym typeface="Roboto Condensed Light"/>
              </a:rPr>
              <a:t>João Lucas da Hora</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000000"/>
              </a:buClr>
              <a:buSzPts val="100"/>
              <a:buFont typeface="Arial"/>
              <a:buNone/>
            </a:pPr>
            <a:endParaRPr sz="100" b="0" i="0" u="none" strike="noStrike" cap="none">
              <a:solidFill>
                <a:srgbClr val="000000"/>
              </a:solidFill>
              <a:latin typeface="Roboto Condensed Light"/>
              <a:ea typeface="Roboto Condensed Light"/>
              <a:cs typeface="Roboto Condensed Light"/>
              <a:sym typeface="Roboto Condensed Light"/>
            </a:endParaRPr>
          </a:p>
          <a:p>
            <a:pPr marL="0" marR="0" lvl="0" indent="0" algn="r" rtl="0">
              <a:lnSpc>
                <a:spcPct val="90000"/>
              </a:lnSpc>
              <a:spcBef>
                <a:spcPts val="0"/>
              </a:spcBef>
              <a:spcAft>
                <a:spcPts val="0"/>
              </a:spcAft>
              <a:buClr>
                <a:srgbClr val="000000"/>
              </a:buClr>
              <a:buSzPts val="1295"/>
              <a:buFont typeface="Arial"/>
              <a:buNone/>
            </a:pPr>
            <a:endParaRPr sz="1295" b="0" i="0" u="none" strike="noStrike" cap="none">
              <a:solidFill>
                <a:srgbClr val="000000"/>
              </a:solidFill>
              <a:latin typeface="Roboto Condensed Light"/>
              <a:ea typeface="Roboto Condensed Light"/>
              <a:cs typeface="Roboto Condensed Light"/>
              <a:sym typeface="Roboto Condensed Light"/>
            </a:endParaRPr>
          </a:p>
          <a:p>
            <a:pPr marL="0" marR="0" lvl="0" indent="0" algn="r" rtl="0">
              <a:lnSpc>
                <a:spcPct val="90000"/>
              </a:lnSpc>
              <a:spcBef>
                <a:spcPts val="0"/>
              </a:spcBef>
              <a:spcAft>
                <a:spcPts val="0"/>
              </a:spcAft>
              <a:buClr>
                <a:srgbClr val="000000"/>
              </a:buClr>
              <a:buSzPts val="1295"/>
              <a:buFont typeface="Arial"/>
              <a:buNone/>
            </a:pPr>
            <a:r>
              <a:rPr lang="pt-BR" sz="1295" b="0" i="0" u="none" strike="noStrike" cap="none">
                <a:solidFill>
                  <a:srgbClr val="000000"/>
                </a:solidFill>
                <a:latin typeface="Roboto Condensed Light"/>
                <a:ea typeface="Roboto Condensed Light"/>
                <a:cs typeface="Roboto Condensed Light"/>
                <a:sym typeface="Roboto Condensed Light"/>
              </a:rPr>
              <a:t>Daniel Imperial</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000000"/>
              </a:buClr>
              <a:buSzPts val="1295"/>
              <a:buFont typeface="Arial"/>
              <a:buNone/>
            </a:pPr>
            <a:r>
              <a:rPr lang="pt-BR" sz="1295" b="0" i="0" u="none" strike="noStrike" cap="none">
                <a:solidFill>
                  <a:srgbClr val="000000"/>
                </a:solidFill>
                <a:latin typeface="Roboto Condensed Light"/>
                <a:ea typeface="Roboto Condensed Light"/>
                <a:cs typeface="Roboto Condensed Light"/>
                <a:sym typeface="Roboto Condensed Light"/>
              </a:rPr>
              <a:t>Francisco Almeida</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000000"/>
              </a:buClr>
              <a:buSzPts val="1295"/>
              <a:buFont typeface="Arial"/>
              <a:buNone/>
            </a:pPr>
            <a:r>
              <a:rPr lang="pt-BR" sz="1295" b="0" i="0" u="none" strike="noStrike" cap="none">
                <a:solidFill>
                  <a:srgbClr val="000000"/>
                </a:solidFill>
                <a:latin typeface="Roboto Condensed Light"/>
                <a:ea typeface="Roboto Condensed Light"/>
                <a:cs typeface="Roboto Condensed Light"/>
                <a:sym typeface="Roboto Condensed Light"/>
              </a:rPr>
              <a:t>Júlia Mattos</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000000"/>
              </a:buClr>
              <a:buSzPts val="1295"/>
              <a:buFont typeface="Arial"/>
              <a:buNone/>
            </a:pPr>
            <a:r>
              <a:rPr lang="pt-BR" sz="1295" b="0" i="0" u="none" strike="noStrike" cap="none">
                <a:solidFill>
                  <a:srgbClr val="000000"/>
                </a:solidFill>
                <a:latin typeface="Roboto Condensed Light"/>
                <a:ea typeface="Roboto Condensed Light"/>
                <a:cs typeface="Roboto Condensed Light"/>
                <a:sym typeface="Roboto Condensed Light"/>
              </a:rPr>
              <a:t>Juliana Limmer</a:t>
            </a:r>
            <a:endParaRPr sz="1295" b="0" i="0" u="none" strike="noStrike" cap="none">
              <a:solidFill>
                <a:srgbClr val="000000"/>
              </a:solidFill>
              <a:latin typeface="Roboto Condensed Light"/>
              <a:ea typeface="Roboto Condensed Light"/>
              <a:cs typeface="Roboto Condensed Light"/>
              <a:sym typeface="Roboto Condensed Light"/>
            </a:endParaRPr>
          </a:p>
          <a:p>
            <a:pPr marL="0" marR="0" lvl="0" indent="0" algn="r" rtl="0">
              <a:lnSpc>
                <a:spcPct val="90000"/>
              </a:lnSpc>
              <a:spcBef>
                <a:spcPts val="0"/>
              </a:spcBef>
              <a:spcAft>
                <a:spcPts val="0"/>
              </a:spcAft>
              <a:buClr>
                <a:srgbClr val="000000"/>
              </a:buClr>
              <a:buSzPts val="1295"/>
              <a:buFont typeface="Arial"/>
              <a:buNone/>
            </a:pPr>
            <a:r>
              <a:rPr lang="pt-BR" sz="1295" b="0" i="0" u="none" strike="noStrike" cap="none">
                <a:solidFill>
                  <a:srgbClr val="000000"/>
                </a:solidFill>
                <a:latin typeface="Roboto Condensed Light"/>
                <a:ea typeface="Roboto Condensed Light"/>
                <a:cs typeface="Roboto Condensed Light"/>
                <a:sym typeface="Roboto Condensed Light"/>
              </a:rPr>
              <a:t>Vinicius Luduvique</a:t>
            </a:r>
            <a:endParaRPr sz="1295" b="0" i="0" u="none" strike="noStrike" cap="none">
              <a:solidFill>
                <a:srgbClr val="000000"/>
              </a:solidFill>
              <a:latin typeface="Roboto Condensed Light"/>
              <a:ea typeface="Roboto Condensed Light"/>
              <a:cs typeface="Roboto Condensed Light"/>
              <a:sym typeface="Roboto Condensed Light"/>
            </a:endParaRPr>
          </a:p>
          <a:p>
            <a:pPr marL="0" marR="0" lvl="0" indent="0" algn="r" rtl="0">
              <a:lnSpc>
                <a:spcPct val="90000"/>
              </a:lnSpc>
              <a:spcBef>
                <a:spcPts val="0"/>
              </a:spcBef>
              <a:spcAft>
                <a:spcPts val="0"/>
              </a:spcAft>
              <a:buClr>
                <a:srgbClr val="000000"/>
              </a:buClr>
              <a:buSzPts val="1017"/>
              <a:buFont typeface="Arial"/>
              <a:buNone/>
            </a:pPr>
            <a:endParaRPr sz="1017" b="0" i="0" u="none" strike="noStrike" cap="none">
              <a:solidFill>
                <a:srgbClr val="000000"/>
              </a:solidFill>
              <a:latin typeface="Roboto Condensed Light"/>
              <a:ea typeface="Roboto Condensed Light"/>
              <a:cs typeface="Roboto Condensed Light"/>
              <a:sym typeface="Roboto Condensed Light"/>
            </a:endParaRPr>
          </a:p>
          <a:p>
            <a:pPr marL="0" marR="0" lvl="0" indent="0" algn="r" rtl="0">
              <a:lnSpc>
                <a:spcPct val="90000"/>
              </a:lnSpc>
              <a:spcBef>
                <a:spcPts val="0"/>
              </a:spcBef>
              <a:spcAft>
                <a:spcPts val="0"/>
              </a:spcAft>
              <a:buClr>
                <a:srgbClr val="000000"/>
              </a:buClr>
              <a:buSzPts val="1572"/>
              <a:buFont typeface="Arial"/>
              <a:buNone/>
            </a:pPr>
            <a:r>
              <a:rPr lang="pt-BR" sz="1572" b="1" i="0" u="none" strike="noStrike" cap="none">
                <a:solidFill>
                  <a:schemeClr val="lt1"/>
                </a:solidFill>
                <a:latin typeface="Roboto Condensed Light"/>
                <a:ea typeface="Roboto Condensed Light"/>
                <a:cs typeface="Roboto Condensed Light"/>
                <a:sym typeface="Roboto Condensed Light"/>
              </a:rPr>
              <a:t>THEOPRAX</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000000"/>
              </a:buClr>
              <a:buSzPts val="832"/>
              <a:buFont typeface="Arial"/>
              <a:buNone/>
            </a:pPr>
            <a:endParaRPr sz="832" b="0" i="0" u="none" strike="noStrike" cap="none">
              <a:solidFill>
                <a:srgbClr val="000000"/>
              </a:solidFill>
              <a:latin typeface="Roboto Condensed Light"/>
              <a:ea typeface="Roboto Condensed Light"/>
              <a:cs typeface="Roboto Condensed Light"/>
              <a:sym typeface="Roboto Condensed Light"/>
            </a:endParaRPr>
          </a:p>
          <a:p>
            <a:pPr marL="0" marR="0" lvl="0" indent="0" algn="r" rtl="0">
              <a:lnSpc>
                <a:spcPct val="90000"/>
              </a:lnSpc>
              <a:spcBef>
                <a:spcPts val="0"/>
              </a:spcBef>
              <a:spcAft>
                <a:spcPts val="0"/>
              </a:spcAft>
              <a:buClr>
                <a:srgbClr val="000000"/>
              </a:buClr>
              <a:buSzPts val="1295"/>
              <a:buFont typeface="Arial"/>
              <a:buNone/>
            </a:pPr>
            <a:r>
              <a:rPr lang="pt-BR" sz="1295" b="0" i="0" u="none" strike="noStrike" cap="none">
                <a:solidFill>
                  <a:srgbClr val="000000"/>
                </a:solidFill>
                <a:latin typeface="Roboto Condensed Light"/>
                <a:ea typeface="Roboto Condensed Light"/>
                <a:cs typeface="Roboto Condensed Light"/>
                <a:sym typeface="Roboto Condensed Light"/>
              </a:rPr>
              <a:t>Rodolfo Exler</a:t>
            </a:r>
            <a:endParaRPr sz="1295" b="0" i="0" u="none" strike="noStrike" cap="none">
              <a:solidFill>
                <a:srgbClr val="000000"/>
              </a:solidFill>
              <a:latin typeface="Roboto Condensed Light"/>
              <a:ea typeface="Roboto Condensed Light"/>
              <a:cs typeface="Roboto Condensed Light"/>
              <a:sym typeface="Roboto Condensed Light"/>
            </a:endParaRPr>
          </a:p>
          <a:p>
            <a:pPr marL="0" marR="0" lvl="0" indent="0" algn="r" rtl="0">
              <a:lnSpc>
                <a:spcPct val="90000"/>
              </a:lnSpc>
              <a:spcBef>
                <a:spcPts val="0"/>
              </a:spcBef>
              <a:spcAft>
                <a:spcPts val="0"/>
              </a:spcAft>
              <a:buClr>
                <a:srgbClr val="000000"/>
              </a:buClr>
              <a:buSzPts val="277"/>
              <a:buFont typeface="Arial"/>
              <a:buNone/>
            </a:pPr>
            <a:endParaRPr sz="277" b="0" i="0" u="none" strike="noStrike" cap="none">
              <a:solidFill>
                <a:srgbClr val="000000"/>
              </a:solidFill>
              <a:latin typeface="Roboto Condensed Light"/>
              <a:ea typeface="Roboto Condensed Light"/>
              <a:cs typeface="Roboto Condensed Light"/>
              <a:sym typeface="Roboto Condensed Light"/>
            </a:endParaRPr>
          </a:p>
          <a:p>
            <a:pPr marL="0" marR="0" lvl="0" indent="0" algn="r" rtl="0">
              <a:lnSpc>
                <a:spcPct val="90000"/>
              </a:lnSpc>
              <a:spcBef>
                <a:spcPts val="0"/>
              </a:spcBef>
              <a:spcAft>
                <a:spcPts val="0"/>
              </a:spcAft>
              <a:buClr>
                <a:srgbClr val="000000"/>
              </a:buClr>
              <a:buSzPts val="1295"/>
              <a:buFont typeface="Arial"/>
              <a:buNone/>
            </a:pPr>
            <a:r>
              <a:rPr lang="pt-BR" sz="1295" b="0" i="0" u="none" strike="noStrike" cap="none">
                <a:solidFill>
                  <a:srgbClr val="000000"/>
                </a:solidFill>
                <a:latin typeface="Roboto Condensed Light"/>
                <a:ea typeface="Roboto Condensed Light"/>
                <a:cs typeface="Roboto Condensed Light"/>
                <a:sym typeface="Roboto Condensed Light"/>
              </a:rPr>
              <a:t>Guilherme Souza</a:t>
            </a:r>
            <a:endParaRPr sz="1400" b="0" i="0" u="none" strike="noStrike" cap="none">
              <a:solidFill>
                <a:srgbClr val="000000"/>
              </a:solidFill>
              <a:latin typeface="Arial"/>
              <a:ea typeface="Arial"/>
              <a:cs typeface="Arial"/>
              <a:sym typeface="Arial"/>
            </a:endParaRPr>
          </a:p>
        </p:txBody>
      </p:sp>
      <p:sp>
        <p:nvSpPr>
          <p:cNvPr id="173" name="Google Shape;173;p1"/>
          <p:cNvSpPr txBox="1"/>
          <p:nvPr/>
        </p:nvSpPr>
        <p:spPr>
          <a:xfrm>
            <a:off x="6919915" y="2857500"/>
            <a:ext cx="1195387" cy="2343149"/>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000000"/>
              </a:buClr>
              <a:buSzPts val="1400"/>
              <a:buFont typeface="Arial"/>
              <a:buNone/>
            </a:pPr>
            <a:r>
              <a:rPr lang="pt-BR" sz="1400" b="1" i="0" u="none" strike="noStrike" cap="none">
                <a:solidFill>
                  <a:srgbClr val="000000"/>
                </a:solidFill>
                <a:latin typeface="Roboto Condensed Light"/>
                <a:ea typeface="Roboto Condensed Light"/>
                <a:cs typeface="Roboto Condensed Light"/>
                <a:sym typeface="Roboto Condensed Light"/>
              </a:rPr>
              <a:t>Docente:</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800"/>
              <a:buFont typeface="Arial"/>
              <a:buNone/>
            </a:pPr>
            <a:endParaRPr sz="800" b="1"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10000"/>
              </a:lnSpc>
              <a:spcBef>
                <a:spcPts val="0"/>
              </a:spcBef>
              <a:spcAft>
                <a:spcPts val="0"/>
              </a:spcAft>
              <a:buClr>
                <a:srgbClr val="000000"/>
              </a:buClr>
              <a:buSzPts val="1400"/>
              <a:buFont typeface="Arial"/>
              <a:buNone/>
            </a:pPr>
            <a:r>
              <a:rPr lang="pt-BR" sz="1400" b="1" i="0" u="none" strike="noStrike" cap="none">
                <a:solidFill>
                  <a:srgbClr val="000000"/>
                </a:solidFill>
                <a:latin typeface="Roboto Condensed Light"/>
                <a:ea typeface="Roboto Condensed Light"/>
                <a:cs typeface="Roboto Condensed Light"/>
                <a:sym typeface="Roboto Condensed Light"/>
              </a:rPr>
              <a:t>Discentes:</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400"/>
              <a:buFont typeface="Arial"/>
              <a:buNone/>
            </a:pPr>
            <a:endParaRPr sz="1400" b="1"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10000"/>
              </a:lnSpc>
              <a:spcBef>
                <a:spcPts val="0"/>
              </a:spcBef>
              <a:spcAft>
                <a:spcPts val="0"/>
              </a:spcAft>
              <a:buClr>
                <a:srgbClr val="000000"/>
              </a:buClr>
              <a:buSzPts val="1400"/>
              <a:buFont typeface="Arial"/>
              <a:buNone/>
            </a:pPr>
            <a:endParaRPr sz="1400" b="1"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10000"/>
              </a:lnSpc>
              <a:spcBef>
                <a:spcPts val="0"/>
              </a:spcBef>
              <a:spcAft>
                <a:spcPts val="0"/>
              </a:spcAft>
              <a:buClr>
                <a:srgbClr val="000000"/>
              </a:buClr>
              <a:buSzPts val="1400"/>
              <a:buFont typeface="Arial"/>
              <a:buNone/>
            </a:pPr>
            <a:endParaRPr sz="1400" b="1"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10000"/>
              </a:lnSpc>
              <a:spcBef>
                <a:spcPts val="0"/>
              </a:spcBef>
              <a:spcAft>
                <a:spcPts val="0"/>
              </a:spcAft>
              <a:buClr>
                <a:srgbClr val="000000"/>
              </a:buClr>
              <a:buSzPts val="1000"/>
              <a:buFont typeface="Arial"/>
              <a:buNone/>
            </a:pPr>
            <a:endParaRPr sz="1000" b="1"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10000"/>
              </a:lnSpc>
              <a:spcBef>
                <a:spcPts val="0"/>
              </a:spcBef>
              <a:spcAft>
                <a:spcPts val="0"/>
              </a:spcAft>
              <a:buClr>
                <a:srgbClr val="000000"/>
              </a:buClr>
              <a:buSzPts val="1400"/>
              <a:buFont typeface="Arial"/>
              <a:buNone/>
            </a:pPr>
            <a:endParaRPr sz="1400" b="1"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10000"/>
              </a:lnSpc>
              <a:spcBef>
                <a:spcPts val="0"/>
              </a:spcBef>
              <a:spcAft>
                <a:spcPts val="0"/>
              </a:spcAft>
              <a:buClr>
                <a:srgbClr val="000000"/>
              </a:buClr>
              <a:buSzPts val="1400"/>
              <a:buFont typeface="Arial"/>
              <a:buNone/>
            </a:pPr>
            <a:r>
              <a:rPr lang="pt-BR" sz="1400" b="1" i="0" u="none" strike="noStrike" cap="none">
                <a:solidFill>
                  <a:srgbClr val="000000"/>
                </a:solidFill>
                <a:latin typeface="Roboto Condensed Light"/>
                <a:ea typeface="Roboto Condensed Light"/>
                <a:cs typeface="Roboto Condensed Light"/>
                <a:sym typeface="Roboto Condensed Light"/>
              </a:rPr>
              <a:t>Orientador:</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400"/>
              <a:buFont typeface="Arial"/>
              <a:buNone/>
            </a:pPr>
            <a:r>
              <a:rPr lang="pt-BR" sz="1400" b="1" i="0" u="none" strike="noStrike" cap="none">
                <a:solidFill>
                  <a:srgbClr val="000000"/>
                </a:solidFill>
                <a:latin typeface="Roboto Condensed Light"/>
                <a:ea typeface="Roboto Condensed Light"/>
                <a:cs typeface="Roboto Condensed Light"/>
                <a:sym typeface="Roboto Condensed Light"/>
              </a:rPr>
              <a:t>Coordenador: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9"/>
          <p:cNvSpPr txBox="1">
            <a:spLocks noGrp="1"/>
          </p:cNvSpPr>
          <p:nvPr>
            <p:ph type="ctrTitle" idx="4294967295"/>
          </p:nvPr>
        </p:nvSpPr>
        <p:spPr>
          <a:xfrm>
            <a:off x="139294" y="682505"/>
            <a:ext cx="3846919"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rgbClr val="5F7DAD"/>
                </a:solidFill>
                <a:latin typeface="Roboto Condensed"/>
                <a:ea typeface="Roboto Condensed"/>
                <a:cs typeface="Roboto Condensed"/>
                <a:sym typeface="Roboto Condensed"/>
              </a:rPr>
              <a:t>METODOLOGIA:</a:t>
            </a:r>
            <a:endParaRPr sz="4400" b="1" i="0" u="none" strike="noStrike" cap="none">
              <a:solidFill>
                <a:srgbClr val="5F7DAD"/>
              </a:solidFill>
              <a:latin typeface="Roboto Condensed"/>
              <a:ea typeface="Roboto Condensed"/>
              <a:cs typeface="Roboto Condensed"/>
              <a:sym typeface="Roboto Condensed"/>
            </a:endParaRPr>
          </a:p>
        </p:txBody>
      </p:sp>
      <p:sp>
        <p:nvSpPr>
          <p:cNvPr id="294" name="Google Shape;294;p29"/>
          <p:cNvSpPr txBox="1">
            <a:spLocks noGrp="1"/>
          </p:cNvSpPr>
          <p:nvPr>
            <p:ph type="subTitle" idx="4294967295"/>
          </p:nvPr>
        </p:nvSpPr>
        <p:spPr>
          <a:xfrm>
            <a:off x="692961" y="1781313"/>
            <a:ext cx="8311745" cy="2816947"/>
          </a:xfrm>
          <a:prstGeom prst="rect">
            <a:avLst/>
          </a:prstGeom>
          <a:noFill/>
          <a:ln>
            <a:noFill/>
          </a:ln>
        </p:spPr>
        <p:txBody>
          <a:bodyPr spcFirstLastPara="1" wrap="square" lIns="91425" tIns="91425" rIns="91425" bIns="91425" anchor="ctr" anchorCtr="0">
            <a:noAutofit/>
          </a:bodyPr>
          <a:lstStyle/>
          <a:p>
            <a:pPr marL="342900" marR="0" lvl="0" indent="-342900" algn="l" rtl="0">
              <a:lnSpc>
                <a:spcPct val="130000"/>
              </a:lnSpc>
              <a:spcBef>
                <a:spcPts val="0"/>
              </a:spcBef>
              <a:spcAft>
                <a:spcPts val="0"/>
              </a:spcAft>
              <a:buClr>
                <a:schemeClr val="accent4"/>
              </a:buClr>
              <a:buSzPts val="1100"/>
              <a:buFont typeface="Roboto Condensed Light"/>
              <a:buChar char="▰"/>
            </a:pPr>
            <a:r>
              <a:rPr lang="pt-BR" sz="1600" b="0" i="0" u="none" strike="noStrike" cap="none" dirty="0">
                <a:solidFill>
                  <a:schemeClr val="dk1"/>
                </a:solidFill>
                <a:sym typeface="Roboto Condensed Light"/>
              </a:rPr>
              <a:t>Entrevistas semiestruturadas.</a:t>
            </a:r>
            <a:endParaRPr sz="1600" b="0" i="0" u="none" strike="noStrike" cap="none" dirty="0">
              <a:solidFill>
                <a:schemeClr val="dk1"/>
              </a:solidFill>
              <a:sym typeface="Roboto Condensed Light"/>
            </a:endParaRPr>
          </a:p>
          <a:p>
            <a:pPr marL="342900" lvl="0" indent="-342900">
              <a:lnSpc>
                <a:spcPct val="130000"/>
              </a:lnSpc>
              <a:spcBef>
                <a:spcPts val="0"/>
              </a:spcBef>
              <a:buSzPts val="1100"/>
            </a:pPr>
            <a:r>
              <a:rPr lang="pt-BR" sz="1600" b="0" i="0" u="none" strike="noStrike" cap="none" dirty="0">
                <a:solidFill>
                  <a:schemeClr val="dk1"/>
                </a:solidFill>
                <a:sym typeface="Roboto Condensed Light"/>
              </a:rPr>
              <a:t>Leitura bibliográfica da NR-12 e de suas normas complementares (NR-26, NR-17</a:t>
            </a:r>
            <a:r>
              <a:rPr lang="pt-BR" sz="1600" dirty="0"/>
              <a:t>, NR-10 e NR-9).</a:t>
            </a:r>
            <a:endParaRPr sz="1600" b="0" i="0" u="none" strike="noStrike" cap="none" dirty="0">
              <a:solidFill>
                <a:schemeClr val="dk1"/>
              </a:solidFill>
              <a:sym typeface="Roboto Condensed Light"/>
            </a:endParaRPr>
          </a:p>
          <a:p>
            <a:pPr marL="342900" marR="0" lvl="0" indent="-342900" algn="l" rtl="0">
              <a:lnSpc>
                <a:spcPct val="130000"/>
              </a:lnSpc>
              <a:spcBef>
                <a:spcPts val="0"/>
              </a:spcBef>
              <a:spcAft>
                <a:spcPts val="0"/>
              </a:spcAft>
              <a:buClr>
                <a:schemeClr val="accent4"/>
              </a:buClr>
              <a:buSzPts val="1100"/>
              <a:buFont typeface="Roboto Condensed Light"/>
              <a:buChar char="▰"/>
            </a:pPr>
            <a:r>
              <a:rPr lang="pt-BR" sz="1600" b="0" i="0" u="none" strike="noStrike" cap="none" dirty="0">
                <a:solidFill>
                  <a:schemeClr val="dk1"/>
                </a:solidFill>
                <a:sym typeface="Roboto Condensed Light"/>
              </a:rPr>
              <a:t>Visitas técnicas ao hospital.</a:t>
            </a:r>
            <a:endParaRPr sz="1600" b="0" i="0" u="none" strike="noStrike" cap="none" dirty="0">
              <a:solidFill>
                <a:schemeClr val="dk1"/>
              </a:solidFill>
              <a:sym typeface="Roboto Condensed Light"/>
            </a:endParaRPr>
          </a:p>
          <a:p>
            <a:pPr marL="342900" marR="0" lvl="0" indent="-342900" algn="l" rtl="0">
              <a:lnSpc>
                <a:spcPct val="130000"/>
              </a:lnSpc>
              <a:spcBef>
                <a:spcPts val="0"/>
              </a:spcBef>
              <a:spcAft>
                <a:spcPts val="0"/>
              </a:spcAft>
              <a:buClr>
                <a:schemeClr val="accent4"/>
              </a:buClr>
              <a:buSzPts val="1100"/>
              <a:buFont typeface="Roboto Condensed Light"/>
              <a:buChar char="▰"/>
            </a:pPr>
            <a:r>
              <a:rPr lang="pt-BR" sz="1600" b="0" i="0" u="none" strike="noStrike" cap="none" dirty="0">
                <a:solidFill>
                  <a:schemeClr val="dk1"/>
                </a:solidFill>
                <a:sym typeface="Roboto Condensed Light"/>
              </a:rPr>
              <a:t>Utilização de checklist criado pela equipe contendo os itens aplicáveis ao ambiente.</a:t>
            </a:r>
          </a:p>
          <a:p>
            <a:pPr marL="342900" marR="0" lvl="0" indent="-342900" algn="l" rtl="0">
              <a:lnSpc>
                <a:spcPct val="130000"/>
              </a:lnSpc>
              <a:spcBef>
                <a:spcPts val="0"/>
              </a:spcBef>
              <a:spcAft>
                <a:spcPts val="0"/>
              </a:spcAft>
              <a:buClr>
                <a:schemeClr val="accent4"/>
              </a:buClr>
              <a:buSzPts val="1100"/>
              <a:buFont typeface="Roboto Condensed Light"/>
              <a:buChar char="▰"/>
            </a:pPr>
            <a:r>
              <a:rPr lang="pt-BR" sz="1600" dirty="0"/>
              <a:t>Elabora</a:t>
            </a:r>
            <a:r>
              <a:rPr lang="en-US" sz="1600" dirty="0" err="1"/>
              <a:t>ção</a:t>
            </a:r>
            <a:r>
              <a:rPr lang="en-US" sz="1600" dirty="0"/>
              <a:t> de </a:t>
            </a:r>
            <a:r>
              <a:rPr lang="en-US" sz="1600" i="1" dirty="0"/>
              <a:t>dashboard</a:t>
            </a:r>
            <a:r>
              <a:rPr lang="en-US" sz="1600" dirty="0"/>
              <a:t> </a:t>
            </a:r>
            <a:r>
              <a:rPr lang="en-US" sz="1600" dirty="0" err="1"/>
              <a:t>interativo</a:t>
            </a:r>
            <a:r>
              <a:rPr lang="en-US" sz="1600" dirty="0"/>
              <a:t>.</a:t>
            </a:r>
            <a:endParaRPr sz="1600" b="0" i="0" u="none" strike="noStrike" cap="none" dirty="0">
              <a:solidFill>
                <a:schemeClr val="dk1"/>
              </a:solidFill>
              <a:sym typeface="Roboto Condensed Light"/>
            </a:endParaRPr>
          </a:p>
          <a:p>
            <a:pPr marL="342900" marR="0" lvl="0" indent="-342900" algn="l" rtl="0">
              <a:lnSpc>
                <a:spcPct val="130000"/>
              </a:lnSpc>
              <a:spcBef>
                <a:spcPts val="0"/>
              </a:spcBef>
              <a:spcAft>
                <a:spcPts val="0"/>
              </a:spcAft>
              <a:buClr>
                <a:schemeClr val="accent4"/>
              </a:buClr>
              <a:buSzPts val="1100"/>
              <a:buFont typeface="Roboto Condensed Light"/>
              <a:buChar char="▰"/>
            </a:pPr>
            <a:r>
              <a:rPr lang="pt-BR" sz="1600" b="0" i="0" u="none" strike="noStrike" cap="none" dirty="0">
                <a:solidFill>
                  <a:schemeClr val="dk1"/>
                </a:solidFill>
                <a:sym typeface="Roboto Condensed Light"/>
              </a:rPr>
              <a:t>Solicitação de documentos pertinentes ao escopo:</a:t>
            </a:r>
            <a:endParaRPr sz="1600" b="0" i="0" u="none" strike="noStrike" cap="none" dirty="0">
              <a:solidFill>
                <a:schemeClr val="dk1"/>
              </a:solidFill>
              <a:sym typeface="Roboto Condensed Light"/>
            </a:endParaRPr>
          </a:p>
          <a:p>
            <a:pPr marL="800100" lvl="1" indent="-342900">
              <a:lnSpc>
                <a:spcPct val="130000"/>
              </a:lnSpc>
              <a:spcBef>
                <a:spcPts val="0"/>
              </a:spcBef>
              <a:buSzPts val="1100"/>
              <a:buFont typeface="Roboto Condensed Light"/>
              <a:buChar char="▰"/>
            </a:pPr>
            <a:r>
              <a:rPr lang="pt-BR" sz="1600" b="0" i="0" u="none" strike="noStrike" cap="none" dirty="0">
                <a:solidFill>
                  <a:schemeClr val="dk1"/>
                </a:solidFill>
                <a:sym typeface="Roboto Condensed Light"/>
              </a:rPr>
              <a:t>Planos de manutenção;</a:t>
            </a:r>
            <a:endParaRPr sz="1600" b="0" i="0" u="none" strike="noStrike" cap="none" dirty="0">
              <a:solidFill>
                <a:schemeClr val="dk1"/>
              </a:solidFill>
              <a:sym typeface="Roboto Condensed Light"/>
            </a:endParaRPr>
          </a:p>
          <a:p>
            <a:pPr marL="800100" lvl="1" indent="-342900">
              <a:lnSpc>
                <a:spcPct val="130000"/>
              </a:lnSpc>
              <a:spcBef>
                <a:spcPts val="0"/>
              </a:spcBef>
              <a:buSzPts val="1100"/>
              <a:buFont typeface="Roboto Condensed Light"/>
              <a:buChar char="▰"/>
            </a:pPr>
            <a:r>
              <a:rPr lang="pt-BR" sz="1600" b="0" i="0" u="none" strike="noStrike" cap="none" dirty="0">
                <a:solidFill>
                  <a:schemeClr val="dk1"/>
                </a:solidFill>
                <a:sym typeface="Roboto Condensed Light"/>
              </a:rPr>
              <a:t>Manuais dos equipamentos analisados; e</a:t>
            </a:r>
            <a:endParaRPr sz="1600" b="0" i="0" u="none" strike="noStrike" cap="none" dirty="0">
              <a:solidFill>
                <a:schemeClr val="dk1"/>
              </a:solidFill>
              <a:sym typeface="Roboto Condensed Light"/>
            </a:endParaRPr>
          </a:p>
          <a:p>
            <a:pPr marL="800100" lvl="1" indent="-342900">
              <a:lnSpc>
                <a:spcPct val="130000"/>
              </a:lnSpc>
              <a:spcBef>
                <a:spcPts val="0"/>
              </a:spcBef>
              <a:buSzPts val="1100"/>
              <a:buFont typeface="Roboto Condensed Light"/>
              <a:buChar char="▰"/>
            </a:pPr>
            <a:r>
              <a:rPr lang="pt-BR" sz="1600" b="0" i="0" u="none" strike="noStrike" cap="none" dirty="0">
                <a:solidFill>
                  <a:schemeClr val="dk1"/>
                </a:solidFill>
                <a:sym typeface="Roboto Condensed Light"/>
              </a:rPr>
              <a:t>Certificação de treinamentos.</a:t>
            </a:r>
            <a:endParaRPr sz="1600" b="0" i="0" u="none" strike="noStrike" cap="none" dirty="0">
              <a:solidFill>
                <a:schemeClr val="dk1"/>
              </a:solidFill>
              <a:sym typeface="Roboto Condensed Light"/>
            </a:endParaRPr>
          </a:p>
        </p:txBody>
      </p:sp>
      <p:sp>
        <p:nvSpPr>
          <p:cNvPr id="295" name="Google Shape;295;p29"/>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10</a:t>
            </a:fld>
            <a:endParaRPr/>
          </a:p>
        </p:txBody>
      </p:sp>
      <p:cxnSp>
        <p:nvCxnSpPr>
          <p:cNvPr id="296" name="Google Shape;296;p29"/>
          <p:cNvCxnSpPr/>
          <p:nvPr/>
        </p:nvCxnSpPr>
        <p:spPr>
          <a:xfrm>
            <a:off x="485774" y="1743075"/>
            <a:ext cx="0" cy="2893425"/>
          </a:xfrm>
          <a:prstGeom prst="straightConnector1">
            <a:avLst/>
          </a:prstGeom>
          <a:noFill/>
          <a:ln w="76200" cap="flat" cmpd="sng">
            <a:solidFill>
              <a:srgbClr val="5F7DAD"/>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wipe(up)">
                                      <p:cBhvr>
                                        <p:cTn id="7" dur="500"/>
                                        <p:tgtEl>
                                          <p:spTgt spid="2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4">
                                            <p:txEl>
                                              <p:pRg st="0" end="0"/>
                                            </p:txEl>
                                          </p:spTgt>
                                        </p:tgtEl>
                                        <p:attrNameLst>
                                          <p:attrName>style.visibility</p:attrName>
                                        </p:attrNameLst>
                                      </p:cBhvr>
                                      <p:to>
                                        <p:strVal val="visible"/>
                                      </p:to>
                                    </p:set>
                                    <p:animEffect transition="in" filter="fade">
                                      <p:cBhvr>
                                        <p:cTn id="11" dur="500"/>
                                        <p:tgtEl>
                                          <p:spTgt spid="29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4">
                                            <p:txEl>
                                              <p:pRg st="1" end="1"/>
                                            </p:txEl>
                                          </p:spTgt>
                                        </p:tgtEl>
                                        <p:attrNameLst>
                                          <p:attrName>style.visibility</p:attrName>
                                        </p:attrNameLst>
                                      </p:cBhvr>
                                      <p:to>
                                        <p:strVal val="visible"/>
                                      </p:to>
                                    </p:set>
                                    <p:animEffect transition="in" filter="fade">
                                      <p:cBhvr>
                                        <p:cTn id="15" dur="500"/>
                                        <p:tgtEl>
                                          <p:spTgt spid="29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4">
                                            <p:txEl>
                                              <p:pRg st="2" end="2"/>
                                            </p:txEl>
                                          </p:spTgt>
                                        </p:tgtEl>
                                        <p:attrNameLst>
                                          <p:attrName>style.visibility</p:attrName>
                                        </p:attrNameLst>
                                      </p:cBhvr>
                                      <p:to>
                                        <p:strVal val="visible"/>
                                      </p:to>
                                    </p:set>
                                    <p:animEffect transition="in" filter="fade">
                                      <p:cBhvr>
                                        <p:cTn id="19" dur="500"/>
                                        <p:tgtEl>
                                          <p:spTgt spid="29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4">
                                            <p:txEl>
                                              <p:pRg st="3" end="3"/>
                                            </p:txEl>
                                          </p:spTgt>
                                        </p:tgtEl>
                                        <p:attrNameLst>
                                          <p:attrName>style.visibility</p:attrName>
                                        </p:attrNameLst>
                                      </p:cBhvr>
                                      <p:to>
                                        <p:strVal val="visible"/>
                                      </p:to>
                                    </p:set>
                                    <p:animEffect transition="in" filter="fade">
                                      <p:cBhvr>
                                        <p:cTn id="23" dur="500"/>
                                        <p:tgtEl>
                                          <p:spTgt spid="29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94">
                                            <p:txEl>
                                              <p:pRg st="4" end="4"/>
                                            </p:txEl>
                                          </p:spTgt>
                                        </p:tgtEl>
                                        <p:attrNameLst>
                                          <p:attrName>style.visibility</p:attrName>
                                        </p:attrNameLst>
                                      </p:cBhvr>
                                      <p:to>
                                        <p:strVal val="visible"/>
                                      </p:to>
                                    </p:set>
                                    <p:animEffect transition="in" filter="fade">
                                      <p:cBhvr>
                                        <p:cTn id="27" dur="500"/>
                                        <p:tgtEl>
                                          <p:spTgt spid="29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94">
                                            <p:txEl>
                                              <p:pRg st="5" end="5"/>
                                            </p:txEl>
                                          </p:spTgt>
                                        </p:tgtEl>
                                        <p:attrNameLst>
                                          <p:attrName>style.visibility</p:attrName>
                                        </p:attrNameLst>
                                      </p:cBhvr>
                                      <p:to>
                                        <p:strVal val="visible"/>
                                      </p:to>
                                    </p:set>
                                    <p:animEffect transition="in" filter="fade">
                                      <p:cBhvr>
                                        <p:cTn id="31" dur="500"/>
                                        <p:tgtEl>
                                          <p:spTgt spid="29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94">
                                            <p:txEl>
                                              <p:pRg st="6" end="6"/>
                                            </p:txEl>
                                          </p:spTgt>
                                        </p:tgtEl>
                                        <p:attrNameLst>
                                          <p:attrName>style.visibility</p:attrName>
                                        </p:attrNameLst>
                                      </p:cBhvr>
                                      <p:to>
                                        <p:strVal val="visible"/>
                                      </p:to>
                                    </p:set>
                                    <p:animEffect transition="in" filter="fade">
                                      <p:cBhvr>
                                        <p:cTn id="35" dur="500"/>
                                        <p:tgtEl>
                                          <p:spTgt spid="29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94">
                                            <p:txEl>
                                              <p:pRg st="7" end="7"/>
                                            </p:txEl>
                                          </p:spTgt>
                                        </p:tgtEl>
                                        <p:attrNameLst>
                                          <p:attrName>style.visibility</p:attrName>
                                        </p:attrNameLst>
                                      </p:cBhvr>
                                      <p:to>
                                        <p:strVal val="visible"/>
                                      </p:to>
                                    </p:set>
                                    <p:animEffect transition="in" filter="fade">
                                      <p:cBhvr>
                                        <p:cTn id="39" dur="500"/>
                                        <p:tgtEl>
                                          <p:spTgt spid="29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4">
                                            <p:txEl>
                                              <p:pRg st="8" end="8"/>
                                            </p:txEl>
                                          </p:spTgt>
                                        </p:tgtEl>
                                        <p:attrNameLst>
                                          <p:attrName>style.visibility</p:attrName>
                                        </p:attrNameLst>
                                      </p:cBhvr>
                                      <p:to>
                                        <p:strVal val="visible"/>
                                      </p:to>
                                    </p:set>
                                    <p:animEffect transition="in" filter="fade">
                                      <p:cBhvr>
                                        <p:cTn id="43" dur="500"/>
                                        <p:tgtEl>
                                          <p:spTgt spid="2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0"/>
          <p:cNvPicPr preferRelativeResize="0"/>
          <p:nvPr/>
        </p:nvPicPr>
        <p:blipFill rotWithShape="1">
          <a:blip r:embed="rId3">
            <a:alphaModFix/>
          </a:blip>
          <a:srcRect/>
          <a:stretch/>
        </p:blipFill>
        <p:spPr>
          <a:xfrm>
            <a:off x="6210975" y="1600875"/>
            <a:ext cx="2315150" cy="2315150"/>
          </a:xfrm>
          <a:prstGeom prst="rect">
            <a:avLst/>
          </a:prstGeom>
          <a:noFill/>
          <a:ln w="76200" cap="sq" cmpd="thickThin">
            <a:solidFill>
              <a:srgbClr val="587AAA"/>
            </a:solidFill>
            <a:prstDash val="solid"/>
            <a:miter lim="800000"/>
            <a:headEnd type="none" w="sm" len="sm"/>
            <a:tailEnd type="none" w="sm" len="sm"/>
          </a:ln>
        </p:spPr>
      </p:pic>
      <p:sp>
        <p:nvSpPr>
          <p:cNvPr id="302" name="Google Shape;302;p10"/>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LAVADORAS</a:t>
            </a:r>
            <a:endParaRPr/>
          </a:p>
        </p:txBody>
      </p:sp>
      <p:sp>
        <p:nvSpPr>
          <p:cNvPr id="303" name="Google Shape;303;p10"/>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11</a:t>
            </a:fld>
            <a:endParaRPr/>
          </a:p>
        </p:txBody>
      </p:sp>
      <p:grpSp>
        <p:nvGrpSpPr>
          <p:cNvPr id="304" name="Google Shape;304;p10"/>
          <p:cNvGrpSpPr/>
          <p:nvPr/>
        </p:nvGrpSpPr>
        <p:grpSpPr>
          <a:xfrm>
            <a:off x="312466" y="587260"/>
            <a:ext cx="309022" cy="376837"/>
            <a:chOff x="596350" y="929175"/>
            <a:chExt cx="407950" cy="497475"/>
          </a:xfrm>
        </p:grpSpPr>
        <p:sp>
          <p:nvSpPr>
            <p:cNvPr id="305" name="Google Shape;305;p10"/>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0"/>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0"/>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0"/>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0"/>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0"/>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0"/>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2" name="Google Shape;312;p10"/>
          <p:cNvSpPr txBox="1"/>
          <p:nvPr/>
        </p:nvSpPr>
        <p:spPr>
          <a:xfrm>
            <a:off x="22122" y="1463862"/>
            <a:ext cx="5738598" cy="3488238"/>
          </a:xfrm>
          <a:prstGeom prst="rect">
            <a:avLst/>
          </a:prstGeom>
          <a:noFill/>
          <a:ln>
            <a:noFill/>
          </a:ln>
        </p:spPr>
        <p:txBody>
          <a:bodyPr spcFirstLastPara="1" wrap="square" lIns="91425" tIns="45700" rIns="91425" bIns="45700" anchor="t" anchorCtr="0">
            <a:noAutofit/>
          </a:bodyPr>
          <a:lstStyle/>
          <a:p>
            <a:pPr marL="88900" marR="0" lvl="0" indent="0" algn="l" rtl="0">
              <a:lnSpc>
                <a:spcPct val="120000"/>
              </a:lnSpc>
              <a:spcBef>
                <a:spcPts val="1000"/>
              </a:spcBef>
              <a:spcAft>
                <a:spcPts val="0"/>
              </a:spcAft>
              <a:buClr>
                <a:schemeClr val="accent4"/>
              </a:buClr>
              <a:buSzPts val="2200"/>
              <a:buFont typeface="Roboto Condensed Light"/>
              <a:buNone/>
            </a:pPr>
            <a:r>
              <a:rPr lang="pt-BR" sz="1800" b="1" i="0" u="none" strike="noStrike" cap="none">
                <a:solidFill>
                  <a:schemeClr val="dk1"/>
                </a:solidFill>
                <a:latin typeface="Roboto Condensed Light"/>
                <a:ea typeface="Roboto Condensed Light"/>
                <a:cs typeface="Roboto Condensed Light"/>
                <a:sym typeface="Roboto Condensed Light"/>
              </a:rPr>
              <a:t>OBSERVAÇÕES:</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Ausência de dispositivos de parada de emergência (exceto na Lavadora 5).</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Riscos na ergonomia do operador, com diversos movimentos de flexão e torção do corpo.</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Sinalização insuficiente nos equipamentos, com falta de demarcações e painéis pouco intuitivos.</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Ausência de projeto de implementação do equipamento.</a:t>
            </a:r>
            <a:endParaRPr sz="1400" b="0" i="0" u="none" strike="noStrike" cap="none">
              <a:solidFill>
                <a:srgbClr val="000000"/>
              </a:solidFill>
              <a:latin typeface="Arial"/>
              <a:ea typeface="Arial"/>
              <a:cs typeface="Arial"/>
              <a:sym typeface="Arial"/>
            </a:endParaRPr>
          </a:p>
        </p:txBody>
      </p:sp>
      <p:pic>
        <p:nvPicPr>
          <p:cNvPr id="313" name="Google Shape;313;p10" descr="Uma imagem contendo desenho&#10;&#10;Descrição gerada automaticamente"/>
          <p:cNvPicPr preferRelativeResize="0"/>
          <p:nvPr/>
        </p:nvPicPr>
        <p:blipFill rotWithShape="1">
          <a:blip r:embed="rId4">
            <a:alphaModFix/>
          </a:blip>
          <a:srcRect l="10994" t="19512" r="11825" b="19208"/>
          <a:stretch/>
        </p:blipFill>
        <p:spPr>
          <a:xfrm>
            <a:off x="8248151" y="21430"/>
            <a:ext cx="885824" cy="478631"/>
          </a:xfrm>
          <a:prstGeom prst="rect">
            <a:avLst/>
          </a:prstGeom>
          <a:noFill/>
          <a:ln>
            <a:noFill/>
          </a:ln>
        </p:spPr>
      </p:pic>
      <p:pic>
        <p:nvPicPr>
          <p:cNvPr id="314" name="Google Shape;314;p10" descr="Uma imagem contendo desenho, placar&#10;&#10;Descrição gerada automaticamente"/>
          <p:cNvPicPr preferRelativeResize="0"/>
          <p:nvPr/>
        </p:nvPicPr>
        <p:blipFill rotWithShape="1">
          <a:blip r:embed="rId5">
            <a:alphaModFix/>
          </a:blip>
          <a:srcRect l="19652" t="-2384"/>
          <a:stretch/>
        </p:blipFill>
        <p:spPr>
          <a:xfrm>
            <a:off x="7025640" y="108075"/>
            <a:ext cx="1244402" cy="363124"/>
          </a:xfrm>
          <a:prstGeom prst="rect">
            <a:avLst/>
          </a:prstGeom>
          <a:noFill/>
          <a:ln>
            <a:noFill/>
          </a:ln>
        </p:spPr>
      </p:pic>
      <p:sp>
        <p:nvSpPr>
          <p:cNvPr id="315" name="Google Shape;315;p10"/>
          <p:cNvSpPr/>
          <p:nvPr/>
        </p:nvSpPr>
        <p:spPr>
          <a:xfrm rot="-2700000">
            <a:off x="5946133" y="1651759"/>
            <a:ext cx="798465" cy="174373"/>
          </a:xfrm>
          <a:prstGeom prst="rect">
            <a:avLst/>
          </a:prstGeom>
          <a:solidFill>
            <a:srgbClr val="96A8C6"/>
          </a:solidFill>
          <a:ln w="25400" cap="flat" cmpd="sng">
            <a:solidFill>
              <a:srgbClr val="96A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6" name="Google Shape;316;p10"/>
          <p:cNvSpPr/>
          <p:nvPr/>
        </p:nvSpPr>
        <p:spPr>
          <a:xfrm rot="-2700000">
            <a:off x="7995436" y="3690795"/>
            <a:ext cx="798547" cy="174353"/>
          </a:xfrm>
          <a:prstGeom prst="rect">
            <a:avLst/>
          </a:prstGeom>
          <a:solidFill>
            <a:srgbClr val="96A8C6"/>
          </a:solidFill>
          <a:ln w="25400" cap="flat" cmpd="sng">
            <a:solidFill>
              <a:srgbClr val="96A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11"/>
          <p:cNvPicPr preferRelativeResize="0"/>
          <p:nvPr/>
        </p:nvPicPr>
        <p:blipFill rotWithShape="1">
          <a:blip r:embed="rId3">
            <a:alphaModFix/>
          </a:blip>
          <a:srcRect/>
          <a:stretch/>
        </p:blipFill>
        <p:spPr>
          <a:xfrm>
            <a:off x="291844" y="1737994"/>
            <a:ext cx="2320950" cy="2320950"/>
          </a:xfrm>
          <a:prstGeom prst="rect">
            <a:avLst/>
          </a:prstGeom>
          <a:noFill/>
          <a:ln w="76200" cap="sq" cmpd="thickThin">
            <a:solidFill>
              <a:srgbClr val="587AAA"/>
            </a:solidFill>
            <a:prstDash val="solid"/>
            <a:miter lim="800000"/>
            <a:headEnd type="none" w="sm" len="sm"/>
            <a:tailEnd type="none" w="sm" len="sm"/>
          </a:ln>
        </p:spPr>
      </p:pic>
      <p:sp>
        <p:nvSpPr>
          <p:cNvPr id="322" name="Google Shape;322;p1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SECADORAS</a:t>
            </a:r>
            <a:endParaRPr/>
          </a:p>
        </p:txBody>
      </p:sp>
      <p:sp>
        <p:nvSpPr>
          <p:cNvPr id="323" name="Google Shape;323;p1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12</a:t>
            </a:fld>
            <a:endParaRPr/>
          </a:p>
        </p:txBody>
      </p:sp>
      <p:grpSp>
        <p:nvGrpSpPr>
          <p:cNvPr id="324" name="Google Shape;324;p11"/>
          <p:cNvGrpSpPr/>
          <p:nvPr/>
        </p:nvGrpSpPr>
        <p:grpSpPr>
          <a:xfrm>
            <a:off x="312466" y="587260"/>
            <a:ext cx="309022" cy="376837"/>
            <a:chOff x="596350" y="929175"/>
            <a:chExt cx="407950" cy="497475"/>
          </a:xfrm>
        </p:grpSpPr>
        <p:sp>
          <p:nvSpPr>
            <p:cNvPr id="325" name="Google Shape;325;p11"/>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1"/>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1"/>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1"/>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11"/>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1"/>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1"/>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2" name="Google Shape;332;p11"/>
          <p:cNvSpPr txBox="1"/>
          <p:nvPr/>
        </p:nvSpPr>
        <p:spPr>
          <a:xfrm>
            <a:off x="2843903" y="1306062"/>
            <a:ext cx="6378678" cy="3488238"/>
          </a:xfrm>
          <a:prstGeom prst="rect">
            <a:avLst/>
          </a:prstGeom>
          <a:noFill/>
          <a:ln>
            <a:noFill/>
          </a:ln>
        </p:spPr>
        <p:txBody>
          <a:bodyPr spcFirstLastPara="1" wrap="square" lIns="91425" tIns="45700" rIns="91425" bIns="45700" anchor="t" anchorCtr="0">
            <a:noAutofit/>
          </a:bodyPr>
          <a:lstStyle/>
          <a:p>
            <a:pPr marL="88900" marR="0" lvl="0" indent="0" algn="l" rtl="0">
              <a:lnSpc>
                <a:spcPct val="120000"/>
              </a:lnSpc>
              <a:spcBef>
                <a:spcPts val="1000"/>
              </a:spcBef>
              <a:spcAft>
                <a:spcPts val="0"/>
              </a:spcAft>
              <a:buClr>
                <a:schemeClr val="accent4"/>
              </a:buClr>
              <a:buSzPts val="2200"/>
              <a:buFont typeface="Roboto Condensed Light"/>
              <a:buNone/>
            </a:pPr>
            <a:r>
              <a:rPr lang="pt-BR" sz="1800" b="1" i="0" u="none" strike="noStrike" cap="none">
                <a:solidFill>
                  <a:schemeClr val="dk1"/>
                </a:solidFill>
                <a:latin typeface="Roboto Condensed Light"/>
                <a:ea typeface="Roboto Condensed Light"/>
                <a:cs typeface="Roboto Condensed Light"/>
                <a:sym typeface="Roboto Condensed Light"/>
              </a:rPr>
              <a:t>OBSERVAÇÕES:</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Ausência de botões de emergência acessíveis ao operador.</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Riscos na ergonomia do operador, consistindo em movimentos de flexão para remoção/colocação de roupas dentro dos equipamentos.</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Ausência de manuais e projetos de instalação do equipamento.</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Falta de sinalização para áreas restritas e riscos ao operador.</a:t>
            </a:r>
            <a:endParaRPr sz="1400" b="0" i="0" u="none" strike="noStrike" cap="none">
              <a:solidFill>
                <a:srgbClr val="000000"/>
              </a:solidFill>
              <a:latin typeface="Arial"/>
              <a:ea typeface="Arial"/>
              <a:cs typeface="Arial"/>
              <a:sym typeface="Arial"/>
            </a:endParaRPr>
          </a:p>
        </p:txBody>
      </p:sp>
      <p:pic>
        <p:nvPicPr>
          <p:cNvPr id="333" name="Google Shape;333;p11" descr="Uma imagem contendo desenho&#10;&#10;Descrição gerada automaticamente"/>
          <p:cNvPicPr preferRelativeResize="0"/>
          <p:nvPr/>
        </p:nvPicPr>
        <p:blipFill rotWithShape="1">
          <a:blip r:embed="rId4">
            <a:alphaModFix/>
          </a:blip>
          <a:srcRect l="10994" t="19512" r="11825" b="19208"/>
          <a:stretch/>
        </p:blipFill>
        <p:spPr>
          <a:xfrm>
            <a:off x="8248151" y="21430"/>
            <a:ext cx="885824" cy="478631"/>
          </a:xfrm>
          <a:prstGeom prst="rect">
            <a:avLst/>
          </a:prstGeom>
          <a:noFill/>
          <a:ln>
            <a:noFill/>
          </a:ln>
        </p:spPr>
      </p:pic>
      <p:pic>
        <p:nvPicPr>
          <p:cNvPr id="334" name="Google Shape;334;p11" descr="Uma imagem contendo desenho, placar&#10;&#10;Descrição gerada automaticamente"/>
          <p:cNvPicPr preferRelativeResize="0"/>
          <p:nvPr/>
        </p:nvPicPr>
        <p:blipFill rotWithShape="1">
          <a:blip r:embed="rId5">
            <a:alphaModFix/>
          </a:blip>
          <a:srcRect l="19652" t="-2384"/>
          <a:stretch/>
        </p:blipFill>
        <p:spPr>
          <a:xfrm>
            <a:off x="7025640" y="108075"/>
            <a:ext cx="1244402" cy="363124"/>
          </a:xfrm>
          <a:prstGeom prst="rect">
            <a:avLst/>
          </a:prstGeom>
          <a:noFill/>
          <a:ln>
            <a:noFill/>
          </a:ln>
        </p:spPr>
      </p:pic>
      <p:sp>
        <p:nvSpPr>
          <p:cNvPr id="335" name="Google Shape;335;p11"/>
          <p:cNvSpPr/>
          <p:nvPr/>
        </p:nvSpPr>
        <p:spPr>
          <a:xfrm rot="-2700000">
            <a:off x="29903" y="1791765"/>
            <a:ext cx="798547" cy="174353"/>
          </a:xfrm>
          <a:prstGeom prst="rect">
            <a:avLst/>
          </a:prstGeom>
          <a:solidFill>
            <a:srgbClr val="96A8C6"/>
          </a:solidFill>
          <a:ln w="25400" cap="flat" cmpd="sng">
            <a:solidFill>
              <a:srgbClr val="96A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6" name="Google Shape;336;p11"/>
          <p:cNvSpPr/>
          <p:nvPr/>
        </p:nvSpPr>
        <p:spPr>
          <a:xfrm rot="-2700000">
            <a:off x="2079225" y="3830827"/>
            <a:ext cx="798547" cy="174353"/>
          </a:xfrm>
          <a:prstGeom prst="rect">
            <a:avLst/>
          </a:prstGeom>
          <a:solidFill>
            <a:srgbClr val="96A8C6"/>
          </a:solidFill>
          <a:ln w="25400" cap="flat" cmpd="sng">
            <a:solidFill>
              <a:srgbClr val="96A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12"/>
          <p:cNvPicPr preferRelativeResize="0"/>
          <p:nvPr/>
        </p:nvPicPr>
        <p:blipFill rotWithShape="1">
          <a:blip r:embed="rId3">
            <a:alphaModFix/>
          </a:blip>
          <a:srcRect/>
          <a:stretch/>
        </p:blipFill>
        <p:spPr>
          <a:xfrm>
            <a:off x="6200688" y="1590587"/>
            <a:ext cx="2335729" cy="2335729"/>
          </a:xfrm>
          <a:prstGeom prst="rect">
            <a:avLst/>
          </a:prstGeom>
          <a:noFill/>
          <a:ln w="76200" cap="sq" cmpd="thickThin">
            <a:solidFill>
              <a:srgbClr val="587AAA"/>
            </a:solidFill>
            <a:prstDash val="solid"/>
            <a:miter lim="800000"/>
            <a:headEnd type="none" w="sm" len="sm"/>
            <a:tailEnd type="none" w="sm" len="sm"/>
          </a:ln>
        </p:spPr>
      </p:pic>
      <p:sp>
        <p:nvSpPr>
          <p:cNvPr id="342" name="Google Shape;342;p12"/>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CALANDRAS</a:t>
            </a:r>
            <a:endParaRPr/>
          </a:p>
        </p:txBody>
      </p:sp>
      <p:sp>
        <p:nvSpPr>
          <p:cNvPr id="343" name="Google Shape;343;p12"/>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13</a:t>
            </a:fld>
            <a:endParaRPr/>
          </a:p>
        </p:txBody>
      </p:sp>
      <p:grpSp>
        <p:nvGrpSpPr>
          <p:cNvPr id="344" name="Google Shape;344;p12"/>
          <p:cNvGrpSpPr/>
          <p:nvPr/>
        </p:nvGrpSpPr>
        <p:grpSpPr>
          <a:xfrm>
            <a:off x="312466" y="587260"/>
            <a:ext cx="309022" cy="376837"/>
            <a:chOff x="596350" y="929175"/>
            <a:chExt cx="407950" cy="497475"/>
          </a:xfrm>
        </p:grpSpPr>
        <p:sp>
          <p:nvSpPr>
            <p:cNvPr id="345" name="Google Shape;345;p12"/>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2"/>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2"/>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2"/>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2"/>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2"/>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2"/>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2" name="Google Shape;352;p12"/>
          <p:cNvSpPr txBox="1"/>
          <p:nvPr/>
        </p:nvSpPr>
        <p:spPr>
          <a:xfrm>
            <a:off x="22122" y="1463862"/>
            <a:ext cx="5738598" cy="3488238"/>
          </a:xfrm>
          <a:prstGeom prst="rect">
            <a:avLst/>
          </a:prstGeom>
          <a:noFill/>
          <a:ln>
            <a:noFill/>
          </a:ln>
        </p:spPr>
        <p:txBody>
          <a:bodyPr spcFirstLastPara="1" wrap="square" lIns="91425" tIns="45700" rIns="91425" bIns="45700" anchor="t" anchorCtr="0">
            <a:noAutofit/>
          </a:bodyPr>
          <a:lstStyle/>
          <a:p>
            <a:pPr marL="88900" marR="0" lvl="0" indent="0" algn="l" rtl="0">
              <a:lnSpc>
                <a:spcPct val="120000"/>
              </a:lnSpc>
              <a:spcBef>
                <a:spcPts val="1000"/>
              </a:spcBef>
              <a:spcAft>
                <a:spcPts val="0"/>
              </a:spcAft>
              <a:buClr>
                <a:schemeClr val="accent4"/>
              </a:buClr>
              <a:buSzPts val="2200"/>
              <a:buFont typeface="Roboto Condensed Light"/>
              <a:buNone/>
            </a:pPr>
            <a:r>
              <a:rPr lang="pt-BR" sz="1800" b="1" i="0" u="none" strike="noStrike" cap="none" dirty="0">
                <a:solidFill>
                  <a:schemeClr val="dk1"/>
                </a:solidFill>
                <a:latin typeface="Roboto Condensed Light"/>
                <a:ea typeface="Roboto Condensed Light"/>
                <a:cs typeface="Roboto Condensed Light"/>
                <a:sym typeface="Roboto Condensed Light"/>
              </a:rPr>
              <a:t>OBSERVAÇÕES:</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dirty="0">
                <a:solidFill>
                  <a:schemeClr val="dk1"/>
                </a:solidFill>
                <a:latin typeface="Roboto Condensed Light"/>
                <a:ea typeface="Roboto Condensed Light"/>
                <a:cs typeface="Roboto Condensed Light"/>
                <a:sym typeface="Roboto Condensed Light"/>
              </a:rPr>
              <a:t>Partes móveis podem ser facilmente expostas, não protegidas por chave/cadeado.</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dirty="0">
                <a:solidFill>
                  <a:schemeClr val="dk1"/>
                </a:solidFill>
                <a:latin typeface="Roboto Condensed Light"/>
                <a:ea typeface="Roboto Condensed Light"/>
                <a:cs typeface="Roboto Condensed Light"/>
                <a:sym typeface="Roboto Condensed Light"/>
              </a:rPr>
              <a:t>Superfícies expostas com temperatura elevada, sem isolamento térmico suficiente.</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dirty="0">
                <a:solidFill>
                  <a:schemeClr val="dk1"/>
                </a:solidFill>
                <a:latin typeface="Roboto Condensed Light"/>
                <a:ea typeface="Roboto Condensed Light"/>
                <a:cs typeface="Roboto Condensed Light"/>
                <a:sym typeface="Roboto Condensed Light"/>
              </a:rPr>
              <a:t>Rotas de circulação constantemente obstruídas pela matéria-prima (roupas hospitalares) do processo.</a:t>
            </a:r>
            <a:endParaRPr sz="1400" b="0" i="0" u="none" strike="noStrike" cap="none" dirty="0">
              <a:solidFill>
                <a:srgbClr val="000000"/>
              </a:solidFill>
              <a:latin typeface="Arial"/>
              <a:ea typeface="Arial"/>
              <a:cs typeface="Arial"/>
              <a:sym typeface="Arial"/>
            </a:endParaRPr>
          </a:p>
        </p:txBody>
      </p:sp>
      <p:pic>
        <p:nvPicPr>
          <p:cNvPr id="353" name="Google Shape;353;p12" descr="Uma imagem contendo desenho&#10;&#10;Descrição gerada automaticamente"/>
          <p:cNvPicPr preferRelativeResize="0"/>
          <p:nvPr/>
        </p:nvPicPr>
        <p:blipFill rotWithShape="1">
          <a:blip r:embed="rId4">
            <a:alphaModFix/>
          </a:blip>
          <a:srcRect l="10994" t="19512" r="11825" b="19208"/>
          <a:stretch/>
        </p:blipFill>
        <p:spPr>
          <a:xfrm>
            <a:off x="8248151" y="21430"/>
            <a:ext cx="885824" cy="478631"/>
          </a:xfrm>
          <a:prstGeom prst="rect">
            <a:avLst/>
          </a:prstGeom>
          <a:noFill/>
          <a:ln>
            <a:noFill/>
          </a:ln>
        </p:spPr>
      </p:pic>
      <p:pic>
        <p:nvPicPr>
          <p:cNvPr id="354" name="Google Shape;354;p12" descr="Uma imagem contendo desenho, placar&#10;&#10;Descrição gerada automaticamente"/>
          <p:cNvPicPr preferRelativeResize="0"/>
          <p:nvPr/>
        </p:nvPicPr>
        <p:blipFill rotWithShape="1">
          <a:blip r:embed="rId5">
            <a:alphaModFix/>
          </a:blip>
          <a:srcRect l="19652" t="-2384"/>
          <a:stretch/>
        </p:blipFill>
        <p:spPr>
          <a:xfrm>
            <a:off x="7025640" y="108075"/>
            <a:ext cx="1244402" cy="363124"/>
          </a:xfrm>
          <a:prstGeom prst="rect">
            <a:avLst/>
          </a:prstGeom>
          <a:noFill/>
          <a:ln>
            <a:noFill/>
          </a:ln>
        </p:spPr>
      </p:pic>
      <p:sp>
        <p:nvSpPr>
          <p:cNvPr id="355" name="Google Shape;355;p12"/>
          <p:cNvSpPr/>
          <p:nvPr/>
        </p:nvSpPr>
        <p:spPr>
          <a:xfrm rot="-2700000">
            <a:off x="5946114" y="1651733"/>
            <a:ext cx="798547" cy="174353"/>
          </a:xfrm>
          <a:prstGeom prst="rect">
            <a:avLst/>
          </a:prstGeom>
          <a:solidFill>
            <a:srgbClr val="96A8C6"/>
          </a:solidFill>
          <a:ln w="25400" cap="flat" cmpd="sng">
            <a:solidFill>
              <a:srgbClr val="96A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6" name="Google Shape;356;p12"/>
          <p:cNvSpPr/>
          <p:nvPr/>
        </p:nvSpPr>
        <p:spPr>
          <a:xfrm rot="-2700000">
            <a:off x="7995436" y="3690795"/>
            <a:ext cx="798547" cy="174353"/>
          </a:xfrm>
          <a:prstGeom prst="rect">
            <a:avLst/>
          </a:prstGeom>
          <a:solidFill>
            <a:srgbClr val="96A8C6"/>
          </a:solidFill>
          <a:ln w="25400" cap="flat" cmpd="sng">
            <a:solidFill>
              <a:srgbClr val="96A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3"/>
          <p:cNvPicPr preferRelativeResize="0"/>
          <p:nvPr/>
        </p:nvPicPr>
        <p:blipFill rotWithShape="1">
          <a:blip r:embed="rId3">
            <a:alphaModFix/>
          </a:blip>
          <a:srcRect/>
          <a:stretch/>
        </p:blipFill>
        <p:spPr>
          <a:xfrm>
            <a:off x="271225" y="1717375"/>
            <a:ext cx="2362200" cy="2362200"/>
          </a:xfrm>
          <a:prstGeom prst="rect">
            <a:avLst/>
          </a:prstGeom>
          <a:noFill/>
          <a:ln w="76200" cap="sq" cmpd="thickThin">
            <a:solidFill>
              <a:srgbClr val="587AAA"/>
            </a:solidFill>
            <a:prstDash val="solid"/>
            <a:miter lim="800000"/>
            <a:headEnd type="none" w="sm" len="sm"/>
            <a:tailEnd type="none" w="sm" len="sm"/>
          </a:ln>
        </p:spPr>
      </p:pic>
      <p:sp>
        <p:nvSpPr>
          <p:cNvPr id="362" name="Google Shape;362;p13"/>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CENTRÍFUGAS</a:t>
            </a:r>
            <a:endParaRPr/>
          </a:p>
        </p:txBody>
      </p:sp>
      <p:sp>
        <p:nvSpPr>
          <p:cNvPr id="363" name="Google Shape;363;p13"/>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14</a:t>
            </a:fld>
            <a:endParaRPr/>
          </a:p>
        </p:txBody>
      </p:sp>
      <p:grpSp>
        <p:nvGrpSpPr>
          <p:cNvPr id="364" name="Google Shape;364;p13"/>
          <p:cNvGrpSpPr/>
          <p:nvPr/>
        </p:nvGrpSpPr>
        <p:grpSpPr>
          <a:xfrm>
            <a:off x="312466" y="587260"/>
            <a:ext cx="309022" cy="376837"/>
            <a:chOff x="596350" y="929175"/>
            <a:chExt cx="407950" cy="497475"/>
          </a:xfrm>
        </p:grpSpPr>
        <p:sp>
          <p:nvSpPr>
            <p:cNvPr id="365" name="Google Shape;365;p13"/>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3"/>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3"/>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13"/>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3"/>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3"/>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3"/>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2" name="Google Shape;372;p13"/>
          <p:cNvSpPr txBox="1"/>
          <p:nvPr/>
        </p:nvSpPr>
        <p:spPr>
          <a:xfrm>
            <a:off x="2843903" y="1306062"/>
            <a:ext cx="6378678" cy="3488238"/>
          </a:xfrm>
          <a:prstGeom prst="rect">
            <a:avLst/>
          </a:prstGeom>
          <a:noFill/>
          <a:ln>
            <a:noFill/>
          </a:ln>
        </p:spPr>
        <p:txBody>
          <a:bodyPr spcFirstLastPara="1" wrap="square" lIns="91425" tIns="45700" rIns="91425" bIns="45700" anchor="t" anchorCtr="0">
            <a:noAutofit/>
          </a:bodyPr>
          <a:lstStyle/>
          <a:p>
            <a:pPr marL="88900" marR="0" lvl="0" indent="0" algn="l" rtl="0">
              <a:lnSpc>
                <a:spcPct val="120000"/>
              </a:lnSpc>
              <a:spcBef>
                <a:spcPts val="1000"/>
              </a:spcBef>
              <a:spcAft>
                <a:spcPts val="0"/>
              </a:spcAft>
              <a:buClr>
                <a:schemeClr val="accent4"/>
              </a:buClr>
              <a:buSzPts val="2200"/>
              <a:buFont typeface="Roboto Condensed Light"/>
              <a:buNone/>
            </a:pPr>
            <a:r>
              <a:rPr lang="pt-BR" sz="1800" b="1" i="0" u="none" strike="noStrike" cap="none">
                <a:solidFill>
                  <a:schemeClr val="dk1"/>
                </a:solidFill>
                <a:latin typeface="Roboto Condensed Light"/>
                <a:ea typeface="Roboto Condensed Light"/>
                <a:cs typeface="Roboto Condensed Light"/>
                <a:sym typeface="Roboto Condensed Light"/>
              </a:rPr>
              <a:t>OBSERVAÇÕES:</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Obstrução da circulação devido ao estreito corredor, onde carrinhos com roupas constantemente transitam e estacionam.</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Dispositivos de emergência não são usados com exclusividade para a interrupção emergencial.</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Riscos na ergonomia do operador.</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800" b="0" i="0" u="none" strike="noStrike" cap="none">
                <a:solidFill>
                  <a:schemeClr val="dk1"/>
                </a:solidFill>
                <a:latin typeface="Roboto Condensed Light"/>
                <a:ea typeface="Roboto Condensed Light"/>
                <a:cs typeface="Roboto Condensed Light"/>
                <a:sym typeface="Roboto Condensed Light"/>
              </a:rPr>
              <a:t>Saída de líquidos da operação da centrífuga irregular, constantemente vazando líquidos no chão.</a:t>
            </a:r>
            <a:endParaRPr sz="1400" b="0" i="0" u="none" strike="noStrike" cap="none">
              <a:solidFill>
                <a:srgbClr val="000000"/>
              </a:solidFill>
              <a:latin typeface="Arial"/>
              <a:ea typeface="Arial"/>
              <a:cs typeface="Arial"/>
              <a:sym typeface="Arial"/>
            </a:endParaRPr>
          </a:p>
        </p:txBody>
      </p:sp>
      <p:pic>
        <p:nvPicPr>
          <p:cNvPr id="373" name="Google Shape;373;p13" descr="Uma imagem contendo desenho&#10;&#10;Descrição gerada automaticamente"/>
          <p:cNvPicPr preferRelativeResize="0"/>
          <p:nvPr/>
        </p:nvPicPr>
        <p:blipFill rotWithShape="1">
          <a:blip r:embed="rId4">
            <a:alphaModFix/>
          </a:blip>
          <a:srcRect l="10994" t="19512" r="11825" b="19208"/>
          <a:stretch/>
        </p:blipFill>
        <p:spPr>
          <a:xfrm>
            <a:off x="8248151" y="21430"/>
            <a:ext cx="885824" cy="478631"/>
          </a:xfrm>
          <a:prstGeom prst="rect">
            <a:avLst/>
          </a:prstGeom>
          <a:noFill/>
          <a:ln>
            <a:noFill/>
          </a:ln>
        </p:spPr>
      </p:pic>
      <p:pic>
        <p:nvPicPr>
          <p:cNvPr id="374" name="Google Shape;374;p13" descr="Uma imagem contendo desenho, placar&#10;&#10;Descrição gerada automaticamente"/>
          <p:cNvPicPr preferRelativeResize="0"/>
          <p:nvPr/>
        </p:nvPicPr>
        <p:blipFill rotWithShape="1">
          <a:blip r:embed="rId5">
            <a:alphaModFix/>
          </a:blip>
          <a:srcRect l="19652" t="-2384"/>
          <a:stretch/>
        </p:blipFill>
        <p:spPr>
          <a:xfrm>
            <a:off x="7025640" y="108075"/>
            <a:ext cx="1244402" cy="363124"/>
          </a:xfrm>
          <a:prstGeom prst="rect">
            <a:avLst/>
          </a:prstGeom>
          <a:noFill/>
          <a:ln>
            <a:noFill/>
          </a:ln>
        </p:spPr>
      </p:pic>
      <p:sp>
        <p:nvSpPr>
          <p:cNvPr id="375" name="Google Shape;375;p13"/>
          <p:cNvSpPr/>
          <p:nvPr/>
        </p:nvSpPr>
        <p:spPr>
          <a:xfrm rot="-2700000">
            <a:off x="29903" y="1791765"/>
            <a:ext cx="798547" cy="174353"/>
          </a:xfrm>
          <a:prstGeom prst="rect">
            <a:avLst/>
          </a:prstGeom>
          <a:solidFill>
            <a:srgbClr val="96A8C6"/>
          </a:solidFill>
          <a:ln w="25400" cap="flat" cmpd="sng">
            <a:solidFill>
              <a:srgbClr val="96A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6" name="Google Shape;376;p13"/>
          <p:cNvSpPr/>
          <p:nvPr/>
        </p:nvSpPr>
        <p:spPr>
          <a:xfrm rot="-2700000">
            <a:off x="2079225" y="3830827"/>
            <a:ext cx="798547" cy="174353"/>
          </a:xfrm>
          <a:prstGeom prst="rect">
            <a:avLst/>
          </a:prstGeom>
          <a:solidFill>
            <a:srgbClr val="96A8C6"/>
          </a:solidFill>
          <a:ln w="25400" cap="flat" cmpd="sng">
            <a:solidFill>
              <a:srgbClr val="96A8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1" name="Imagem 10">
            <a:extLst>
              <a:ext uri="{FF2B5EF4-FFF2-40B4-BE49-F238E27FC236}">
                <a16:creationId xmlns:a16="http://schemas.microsoft.com/office/drawing/2014/main" id="{BE262328-DE5E-415B-9DD0-64D2E654EF32}"/>
              </a:ext>
            </a:extLst>
          </p:cNvPr>
          <p:cNvPicPr>
            <a:picLocks noChangeAspect="1"/>
          </p:cNvPicPr>
          <p:nvPr/>
        </p:nvPicPr>
        <p:blipFill>
          <a:blip r:embed="rId3"/>
          <a:stretch>
            <a:fillRect/>
          </a:stretch>
        </p:blipFill>
        <p:spPr>
          <a:xfrm>
            <a:off x="0" y="57766"/>
            <a:ext cx="9144000" cy="4940798"/>
          </a:xfrm>
          <a:prstGeom prst="rect">
            <a:avLst/>
          </a:prstGeom>
        </p:spPr>
      </p:pic>
      <p:pic>
        <p:nvPicPr>
          <p:cNvPr id="6" name="Imagem 5">
            <a:extLst>
              <a:ext uri="{FF2B5EF4-FFF2-40B4-BE49-F238E27FC236}">
                <a16:creationId xmlns:a16="http://schemas.microsoft.com/office/drawing/2014/main" id="{3EC2EEE8-3338-4591-9F81-D9A67DDBCF50}"/>
              </a:ext>
            </a:extLst>
          </p:cNvPr>
          <p:cNvPicPr>
            <a:picLocks noChangeAspect="1"/>
          </p:cNvPicPr>
          <p:nvPr/>
        </p:nvPicPr>
        <p:blipFill>
          <a:blip r:embed="rId4"/>
          <a:stretch>
            <a:fillRect/>
          </a:stretch>
        </p:blipFill>
        <p:spPr>
          <a:xfrm>
            <a:off x="2106858" y="454089"/>
            <a:ext cx="78544" cy="115506"/>
          </a:xfrm>
          <a:prstGeom prst="rect">
            <a:avLst/>
          </a:prstGeom>
        </p:spPr>
      </p:pic>
      <p:grpSp>
        <p:nvGrpSpPr>
          <p:cNvPr id="22" name="Agrupar 21">
            <a:extLst>
              <a:ext uri="{FF2B5EF4-FFF2-40B4-BE49-F238E27FC236}">
                <a16:creationId xmlns:a16="http://schemas.microsoft.com/office/drawing/2014/main" id="{74F12EBD-2495-405B-8E66-0123344C828E}"/>
              </a:ext>
            </a:extLst>
          </p:cNvPr>
          <p:cNvGrpSpPr/>
          <p:nvPr/>
        </p:nvGrpSpPr>
        <p:grpSpPr>
          <a:xfrm>
            <a:off x="2257353" y="742360"/>
            <a:ext cx="6838993" cy="3966800"/>
            <a:chOff x="3009803" y="989814"/>
            <a:chExt cx="9118657" cy="5289066"/>
          </a:xfrm>
        </p:grpSpPr>
        <p:pic>
          <p:nvPicPr>
            <p:cNvPr id="15" name="Imagem 14">
              <a:extLst>
                <a:ext uri="{FF2B5EF4-FFF2-40B4-BE49-F238E27FC236}">
                  <a16:creationId xmlns:a16="http://schemas.microsoft.com/office/drawing/2014/main" id="{5102B0C1-36B3-478A-8AAA-674D9DDF1D22}"/>
                </a:ext>
              </a:extLst>
            </p:cNvPr>
            <p:cNvPicPr>
              <a:picLocks noChangeAspect="1"/>
            </p:cNvPicPr>
            <p:nvPr/>
          </p:nvPicPr>
          <p:blipFill>
            <a:blip r:embed="rId5"/>
            <a:stretch>
              <a:fillRect/>
            </a:stretch>
          </p:blipFill>
          <p:spPr>
            <a:xfrm>
              <a:off x="4741682" y="999975"/>
              <a:ext cx="7386778" cy="4334026"/>
            </a:xfrm>
            <a:prstGeom prst="rect">
              <a:avLst/>
            </a:prstGeom>
          </p:spPr>
        </p:pic>
        <p:pic>
          <p:nvPicPr>
            <p:cNvPr id="19" name="Imagem 18">
              <a:extLst>
                <a:ext uri="{FF2B5EF4-FFF2-40B4-BE49-F238E27FC236}">
                  <a16:creationId xmlns:a16="http://schemas.microsoft.com/office/drawing/2014/main" id="{CA708A90-5D3E-4FF4-81F5-772E4A4C86F5}"/>
                </a:ext>
              </a:extLst>
            </p:cNvPr>
            <p:cNvPicPr>
              <a:picLocks noChangeAspect="1"/>
            </p:cNvPicPr>
            <p:nvPr/>
          </p:nvPicPr>
          <p:blipFill>
            <a:blip r:embed="rId6"/>
            <a:stretch>
              <a:fillRect/>
            </a:stretch>
          </p:blipFill>
          <p:spPr>
            <a:xfrm>
              <a:off x="3009803" y="989814"/>
              <a:ext cx="1654943" cy="1460290"/>
            </a:xfrm>
            <a:prstGeom prst="rect">
              <a:avLst/>
            </a:prstGeom>
          </p:spPr>
        </p:pic>
        <p:pic>
          <p:nvPicPr>
            <p:cNvPr id="21" name="Imagem 20">
              <a:extLst>
                <a:ext uri="{FF2B5EF4-FFF2-40B4-BE49-F238E27FC236}">
                  <a16:creationId xmlns:a16="http://schemas.microsoft.com/office/drawing/2014/main" id="{BFBB8404-88EA-4B88-B878-9B3C3EC3062A}"/>
                </a:ext>
              </a:extLst>
            </p:cNvPr>
            <p:cNvPicPr>
              <a:picLocks noChangeAspect="1"/>
            </p:cNvPicPr>
            <p:nvPr/>
          </p:nvPicPr>
          <p:blipFill>
            <a:blip r:embed="rId7"/>
            <a:stretch>
              <a:fillRect/>
            </a:stretch>
          </p:blipFill>
          <p:spPr>
            <a:xfrm>
              <a:off x="3009803" y="2540272"/>
              <a:ext cx="1642207" cy="3738608"/>
            </a:xfrm>
            <a:prstGeom prst="rect">
              <a:avLst/>
            </a:prstGeom>
          </p:spPr>
        </p:pic>
      </p:grpSp>
      <p:pic>
        <p:nvPicPr>
          <p:cNvPr id="16" name="Imagem 15">
            <a:extLst>
              <a:ext uri="{FF2B5EF4-FFF2-40B4-BE49-F238E27FC236}">
                <a16:creationId xmlns:a16="http://schemas.microsoft.com/office/drawing/2014/main" id="{B4D06353-40CB-43DB-9F22-93FD07C8859B}"/>
              </a:ext>
            </a:extLst>
          </p:cNvPr>
          <p:cNvPicPr>
            <a:picLocks noChangeAspect="1"/>
          </p:cNvPicPr>
          <p:nvPr/>
        </p:nvPicPr>
        <p:blipFill rotWithShape="1">
          <a:blip r:embed="rId3"/>
          <a:srcRect t="99306"/>
          <a:stretch/>
        </p:blipFill>
        <p:spPr>
          <a:xfrm>
            <a:off x="0" y="4998564"/>
            <a:ext cx="9144000" cy="144937"/>
          </a:xfrm>
          <a:prstGeom prst="rect">
            <a:avLst/>
          </a:prstGeom>
        </p:spPr>
      </p:pic>
      <p:pic>
        <p:nvPicPr>
          <p:cNvPr id="17" name="Imagem 16">
            <a:extLst>
              <a:ext uri="{FF2B5EF4-FFF2-40B4-BE49-F238E27FC236}">
                <a16:creationId xmlns:a16="http://schemas.microsoft.com/office/drawing/2014/main" id="{1CBB0F75-E877-48D0-B856-AB64DFBC63E0}"/>
              </a:ext>
            </a:extLst>
          </p:cNvPr>
          <p:cNvPicPr>
            <a:picLocks noChangeAspect="1"/>
          </p:cNvPicPr>
          <p:nvPr/>
        </p:nvPicPr>
        <p:blipFill rotWithShape="1">
          <a:blip r:embed="rId3"/>
          <a:srcRect b="98799"/>
          <a:stretch/>
        </p:blipFill>
        <p:spPr>
          <a:xfrm>
            <a:off x="0" y="-978"/>
            <a:ext cx="9144000" cy="59344"/>
          </a:xfrm>
          <a:prstGeom prst="rect">
            <a:avLst/>
          </a:prstGeom>
        </p:spPr>
      </p:pic>
      <p:grpSp>
        <p:nvGrpSpPr>
          <p:cNvPr id="8" name="Agrupar 7">
            <a:extLst>
              <a:ext uri="{FF2B5EF4-FFF2-40B4-BE49-F238E27FC236}">
                <a16:creationId xmlns:a16="http://schemas.microsoft.com/office/drawing/2014/main" id="{56185511-2928-4990-8BE2-3EA890D91096}"/>
              </a:ext>
            </a:extLst>
          </p:cNvPr>
          <p:cNvGrpSpPr/>
          <p:nvPr/>
        </p:nvGrpSpPr>
        <p:grpSpPr>
          <a:xfrm>
            <a:off x="2257353" y="742360"/>
            <a:ext cx="6829441" cy="3966800"/>
            <a:chOff x="3009803" y="989814"/>
            <a:chExt cx="9105921" cy="5289066"/>
          </a:xfrm>
        </p:grpSpPr>
        <p:pic>
          <p:nvPicPr>
            <p:cNvPr id="3" name="Imagem 2">
              <a:extLst>
                <a:ext uri="{FF2B5EF4-FFF2-40B4-BE49-F238E27FC236}">
                  <a16:creationId xmlns:a16="http://schemas.microsoft.com/office/drawing/2014/main" id="{358F312D-AEBB-471F-A7D9-AB7A86835B90}"/>
                </a:ext>
              </a:extLst>
            </p:cNvPr>
            <p:cNvPicPr>
              <a:picLocks noChangeAspect="1"/>
            </p:cNvPicPr>
            <p:nvPr/>
          </p:nvPicPr>
          <p:blipFill>
            <a:blip r:embed="rId8"/>
            <a:stretch>
              <a:fillRect/>
            </a:stretch>
          </p:blipFill>
          <p:spPr>
            <a:xfrm>
              <a:off x="3009803" y="989814"/>
              <a:ext cx="1642207" cy="1433346"/>
            </a:xfrm>
            <a:prstGeom prst="rect">
              <a:avLst/>
            </a:prstGeom>
          </p:spPr>
        </p:pic>
        <p:pic>
          <p:nvPicPr>
            <p:cNvPr id="5" name="Imagem 4">
              <a:extLst>
                <a:ext uri="{FF2B5EF4-FFF2-40B4-BE49-F238E27FC236}">
                  <a16:creationId xmlns:a16="http://schemas.microsoft.com/office/drawing/2014/main" id="{AA9A0CF8-4371-4BC0-A4C7-13C977CB3FEC}"/>
                </a:ext>
              </a:extLst>
            </p:cNvPr>
            <p:cNvPicPr>
              <a:picLocks noChangeAspect="1"/>
            </p:cNvPicPr>
            <p:nvPr/>
          </p:nvPicPr>
          <p:blipFill>
            <a:blip r:embed="rId9"/>
            <a:stretch>
              <a:fillRect/>
            </a:stretch>
          </p:blipFill>
          <p:spPr>
            <a:xfrm>
              <a:off x="3009803" y="2540920"/>
              <a:ext cx="1642207" cy="3737960"/>
            </a:xfrm>
            <a:prstGeom prst="rect">
              <a:avLst/>
            </a:prstGeom>
          </p:spPr>
        </p:pic>
        <p:pic>
          <p:nvPicPr>
            <p:cNvPr id="7" name="Imagem 6">
              <a:extLst>
                <a:ext uri="{FF2B5EF4-FFF2-40B4-BE49-F238E27FC236}">
                  <a16:creationId xmlns:a16="http://schemas.microsoft.com/office/drawing/2014/main" id="{9FE45FDE-D32B-4EE8-8DB7-34589B350EBB}"/>
                </a:ext>
              </a:extLst>
            </p:cNvPr>
            <p:cNvPicPr>
              <a:picLocks noChangeAspect="1"/>
            </p:cNvPicPr>
            <p:nvPr/>
          </p:nvPicPr>
          <p:blipFill rotWithShape="1">
            <a:blip r:embed="rId10"/>
            <a:srcRect t="-1" b="821"/>
            <a:stretch/>
          </p:blipFill>
          <p:spPr>
            <a:xfrm>
              <a:off x="4728946" y="999974"/>
              <a:ext cx="7386778" cy="4298466"/>
            </a:xfrm>
            <a:prstGeom prst="rect">
              <a:avLst/>
            </a:prstGeom>
          </p:spPr>
        </p:pic>
      </p:grpSp>
      <p:sp>
        <p:nvSpPr>
          <p:cNvPr id="23" name="Seta: para Cima 22">
            <a:extLst>
              <a:ext uri="{FF2B5EF4-FFF2-40B4-BE49-F238E27FC236}">
                <a16:creationId xmlns:a16="http://schemas.microsoft.com/office/drawing/2014/main" id="{82423612-93C9-4035-AA16-8CA26C6FEA13}"/>
              </a:ext>
            </a:extLst>
          </p:cNvPr>
          <p:cNvSpPr/>
          <p:nvPr/>
        </p:nvSpPr>
        <p:spPr>
          <a:xfrm rot="19525909">
            <a:off x="9314516" y="4431154"/>
            <a:ext cx="205589" cy="240953"/>
          </a:xfrm>
          <a:prstGeom prst="upArrow">
            <a:avLst>
              <a:gd name="adj1" fmla="val 39792"/>
              <a:gd name="adj2" fmla="val 96833"/>
            </a:avLst>
          </a:prstGeom>
          <a:solidFill>
            <a:schemeClr val="bg1"/>
          </a:solidFill>
          <a:ln w="19050">
            <a:solidFill>
              <a:srgbClr val="7B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grpSp>
        <p:nvGrpSpPr>
          <p:cNvPr id="18" name="Agrupar 17">
            <a:extLst>
              <a:ext uri="{FF2B5EF4-FFF2-40B4-BE49-F238E27FC236}">
                <a16:creationId xmlns:a16="http://schemas.microsoft.com/office/drawing/2014/main" id="{9885207A-5DA0-43EC-B79F-D6D42D954E81}"/>
              </a:ext>
            </a:extLst>
          </p:cNvPr>
          <p:cNvGrpSpPr/>
          <p:nvPr/>
        </p:nvGrpSpPr>
        <p:grpSpPr>
          <a:xfrm>
            <a:off x="0" y="0"/>
            <a:ext cx="9144000" cy="5158280"/>
            <a:chOff x="0" y="-19706"/>
            <a:chExt cx="12192000" cy="6877706"/>
          </a:xfrm>
        </p:grpSpPr>
        <p:pic>
          <p:nvPicPr>
            <p:cNvPr id="12" name="Imagem 11">
              <a:extLst>
                <a:ext uri="{FF2B5EF4-FFF2-40B4-BE49-F238E27FC236}">
                  <a16:creationId xmlns:a16="http://schemas.microsoft.com/office/drawing/2014/main" id="{C4996E73-4638-4167-A6B3-B4E75430F2B8}"/>
                </a:ext>
              </a:extLst>
            </p:cNvPr>
            <p:cNvPicPr>
              <a:picLocks noChangeAspect="1"/>
            </p:cNvPicPr>
            <p:nvPr/>
          </p:nvPicPr>
          <p:blipFill>
            <a:blip r:embed="rId11"/>
            <a:stretch>
              <a:fillRect/>
            </a:stretch>
          </p:blipFill>
          <p:spPr>
            <a:xfrm>
              <a:off x="0" y="-19706"/>
              <a:ext cx="12192000" cy="5353707"/>
            </a:xfrm>
            <a:prstGeom prst="rect">
              <a:avLst/>
            </a:prstGeom>
          </p:spPr>
        </p:pic>
        <p:pic>
          <p:nvPicPr>
            <p:cNvPr id="14" name="Imagem 13">
              <a:extLst>
                <a:ext uri="{FF2B5EF4-FFF2-40B4-BE49-F238E27FC236}">
                  <a16:creationId xmlns:a16="http://schemas.microsoft.com/office/drawing/2014/main" id="{0FB4968E-C544-4F0F-A243-30B9020D83D6}"/>
                </a:ext>
              </a:extLst>
            </p:cNvPr>
            <p:cNvPicPr>
              <a:picLocks noChangeAspect="1"/>
            </p:cNvPicPr>
            <p:nvPr/>
          </p:nvPicPr>
          <p:blipFill rotWithShape="1">
            <a:blip r:embed="rId12"/>
            <a:srcRect r="299" b="22525"/>
            <a:stretch/>
          </p:blipFill>
          <p:spPr>
            <a:xfrm>
              <a:off x="0" y="4644693"/>
              <a:ext cx="12192000" cy="2213307"/>
            </a:xfrm>
            <a:prstGeom prst="rect">
              <a:avLst/>
            </a:prstGeom>
          </p:spPr>
        </p:pic>
      </p:grpSp>
      <p:sp>
        <p:nvSpPr>
          <p:cNvPr id="24" name="Seta: para Cima 23">
            <a:extLst>
              <a:ext uri="{FF2B5EF4-FFF2-40B4-BE49-F238E27FC236}">
                <a16:creationId xmlns:a16="http://schemas.microsoft.com/office/drawing/2014/main" id="{77DAFA0E-EC6F-43B0-AFBB-BA8874373F83}"/>
              </a:ext>
            </a:extLst>
          </p:cNvPr>
          <p:cNvSpPr/>
          <p:nvPr/>
        </p:nvSpPr>
        <p:spPr>
          <a:xfrm rot="19525909">
            <a:off x="9290645" y="3029176"/>
            <a:ext cx="205589" cy="240953"/>
          </a:xfrm>
          <a:prstGeom prst="upArrow">
            <a:avLst>
              <a:gd name="adj1" fmla="val 39792"/>
              <a:gd name="adj2" fmla="val 96833"/>
            </a:avLst>
          </a:prstGeom>
          <a:solidFill>
            <a:schemeClr val="bg1"/>
          </a:solidFill>
          <a:ln w="19050">
            <a:solidFill>
              <a:srgbClr val="7B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grpSp>
        <p:nvGrpSpPr>
          <p:cNvPr id="10" name="Agrupar 9">
            <a:extLst>
              <a:ext uri="{FF2B5EF4-FFF2-40B4-BE49-F238E27FC236}">
                <a16:creationId xmlns:a16="http://schemas.microsoft.com/office/drawing/2014/main" id="{89EF3A86-912C-431D-AAFE-0CF8C068050B}"/>
              </a:ext>
            </a:extLst>
          </p:cNvPr>
          <p:cNvGrpSpPr/>
          <p:nvPr/>
        </p:nvGrpSpPr>
        <p:grpSpPr>
          <a:xfrm>
            <a:off x="0" y="-978"/>
            <a:ext cx="9144000" cy="5152118"/>
            <a:chOff x="0" y="-8618"/>
            <a:chExt cx="9144000" cy="5152118"/>
          </a:xfrm>
        </p:grpSpPr>
        <p:sp>
          <p:nvSpPr>
            <p:cNvPr id="9" name="Retângulo 8">
              <a:extLst>
                <a:ext uri="{FF2B5EF4-FFF2-40B4-BE49-F238E27FC236}">
                  <a16:creationId xmlns:a16="http://schemas.microsoft.com/office/drawing/2014/main" id="{DA3EF1F9-5255-4552-9885-254E59B723A1}"/>
                </a:ext>
              </a:extLst>
            </p:cNvPr>
            <p:cNvSpPr/>
            <p:nvPr/>
          </p:nvSpPr>
          <p:spPr>
            <a:xfrm>
              <a:off x="0" y="4776786"/>
              <a:ext cx="9144000" cy="366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a:extLst>
                <a:ext uri="{FF2B5EF4-FFF2-40B4-BE49-F238E27FC236}">
                  <a16:creationId xmlns:a16="http://schemas.microsoft.com/office/drawing/2014/main" id="{D4316A90-4F6F-4DD4-8318-2690A6AB5FEE}"/>
                </a:ext>
              </a:extLst>
            </p:cNvPr>
            <p:cNvSpPr/>
            <p:nvPr/>
          </p:nvSpPr>
          <p:spPr>
            <a:xfrm>
              <a:off x="0" y="-8618"/>
              <a:ext cx="9144000" cy="266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id="{B10E7888-3B62-448C-91CC-10980548870B}"/>
                </a:ext>
              </a:extLst>
            </p:cNvPr>
            <p:cNvSpPr/>
            <p:nvPr/>
          </p:nvSpPr>
          <p:spPr>
            <a:xfrm>
              <a:off x="0" y="257662"/>
              <a:ext cx="9144000" cy="266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96E75CA0-800F-45C6-9E85-5AB79F3174DA}"/>
                </a:ext>
              </a:extLst>
            </p:cNvPr>
            <p:cNvPicPr>
              <a:picLocks noChangeAspect="1"/>
            </p:cNvPicPr>
            <p:nvPr/>
          </p:nvPicPr>
          <p:blipFill>
            <a:blip r:embed="rId13"/>
            <a:stretch>
              <a:fillRect/>
            </a:stretch>
          </p:blipFill>
          <p:spPr>
            <a:xfrm>
              <a:off x="0" y="413346"/>
              <a:ext cx="9144000" cy="4478694"/>
            </a:xfrm>
            <a:prstGeom prst="rect">
              <a:avLst/>
            </a:prstGeom>
          </p:spPr>
        </p:pic>
      </p:grpSp>
    </p:spTree>
    <p:extLst>
      <p:ext uri="{BB962C8B-B14F-4D97-AF65-F5344CB8AC3E}">
        <p14:creationId xmlns:p14="http://schemas.microsoft.com/office/powerpoint/2010/main" val="349366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2.29167E-6 -3.7037E-6 L -0.68776 -0.62801 " pathEditMode="relative" rAng="0" ptsTypes="AA">
                                      <p:cBhvr>
                                        <p:cTn id="6" dur="2000" fill="hold"/>
                                        <p:tgtEl>
                                          <p:spTgt spid="23"/>
                                        </p:tgtEl>
                                        <p:attrNameLst>
                                          <p:attrName>ppt_x</p:attrName>
                                          <p:attrName>ppt_y</p:attrName>
                                        </p:attrNameLst>
                                      </p:cBhvr>
                                      <p:rCtr x="-34388" y="-31412"/>
                                    </p:animMotion>
                                  </p:childTnLst>
                                </p:cTn>
                              </p:par>
                            </p:childTnLst>
                          </p:cTn>
                        </p:par>
                        <p:par>
                          <p:cTn id="7" fill="hold">
                            <p:stCondLst>
                              <p:cond delay="2000"/>
                            </p:stCondLst>
                            <p:childTnLst>
                              <p:par>
                                <p:cTn id="8" presetID="26" presetClass="emph" presetSubtype="0" fill="hold" grpId="1" nodeType="afterEffect">
                                  <p:stCondLst>
                                    <p:cond delay="0"/>
                                  </p:stCondLst>
                                  <p:childTnLst>
                                    <p:animEffect transition="out" filter="fade">
                                      <p:cBhvr>
                                        <p:cTn id="9" dur="250" tmFilter="0, 0; .2, .5; .8, .5; 1, 0"/>
                                        <p:tgtEl>
                                          <p:spTgt spid="23"/>
                                        </p:tgtEl>
                                      </p:cBhvr>
                                    </p:animEffect>
                                    <p:animScale>
                                      <p:cBhvr>
                                        <p:cTn id="10" dur="125" autoRev="1" fill="hold"/>
                                        <p:tgtEl>
                                          <p:spTgt spid="23"/>
                                        </p:tgtEl>
                                      </p:cBhvr>
                                      <p:by x="105000" y="105000"/>
                                    </p:animScale>
                                  </p:childTnLst>
                                </p:cTn>
                              </p:par>
                              <p:par>
                                <p:cTn id="11" presetID="1" presetClass="entr" presetSubtype="0" fill="hold" nodeType="withEffect">
                                  <p:stCondLst>
                                    <p:cond delay="2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2250"/>
                            </p:stCondLst>
                            <p:childTnLst>
                              <p:par>
                                <p:cTn id="14" presetID="42" presetClass="path" presetSubtype="0" accel="50000" decel="50000" fill="hold" grpId="2" nodeType="afterEffect">
                                  <p:stCondLst>
                                    <p:cond delay="750"/>
                                  </p:stCondLst>
                                  <p:childTnLst>
                                    <p:animMotion origin="layout" path="M -0.68776 -0.62801 L -0.70612 -0.39467 " pathEditMode="relative" rAng="0" ptsTypes="AA">
                                      <p:cBhvr>
                                        <p:cTn id="15" dur="1000" fill="hold"/>
                                        <p:tgtEl>
                                          <p:spTgt spid="23"/>
                                        </p:tgtEl>
                                        <p:attrNameLst>
                                          <p:attrName>ppt_x</p:attrName>
                                          <p:attrName>ppt_y</p:attrName>
                                        </p:attrNameLst>
                                      </p:cBhvr>
                                      <p:rCtr x="-924" y="11667"/>
                                    </p:animMotion>
                                  </p:childTnLst>
                                </p:cTn>
                              </p:par>
                            </p:childTnLst>
                          </p:cTn>
                        </p:par>
                        <p:par>
                          <p:cTn id="16" fill="hold">
                            <p:stCondLst>
                              <p:cond delay="4000"/>
                            </p:stCondLst>
                            <p:childTnLst>
                              <p:par>
                                <p:cTn id="17" presetID="26" presetClass="emph" presetSubtype="0" fill="hold" grpId="3" nodeType="afterEffect">
                                  <p:stCondLst>
                                    <p:cond delay="0"/>
                                  </p:stCondLst>
                                  <p:childTnLst>
                                    <p:animEffect transition="out" filter="fade">
                                      <p:cBhvr>
                                        <p:cTn id="18" dur="250" tmFilter="0, 0; .2, .5; .8, .5; 1, 0"/>
                                        <p:tgtEl>
                                          <p:spTgt spid="23"/>
                                        </p:tgtEl>
                                      </p:cBhvr>
                                    </p:animEffect>
                                    <p:animScale>
                                      <p:cBhvr>
                                        <p:cTn id="19" dur="125" autoRev="1" fill="hold"/>
                                        <p:tgtEl>
                                          <p:spTgt spid="23"/>
                                        </p:tgtEl>
                                      </p:cBhvr>
                                      <p:by x="105000" y="105000"/>
                                    </p:animScale>
                                  </p:childTnLst>
                                </p:cTn>
                              </p:par>
                              <p:par>
                                <p:cTn id="20" presetID="1" presetClass="entr" presetSubtype="0" fill="hold" nodeType="withEffect">
                                  <p:stCondLst>
                                    <p:cond delay="20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4" nodeType="clickEffect">
                                  <p:stCondLst>
                                    <p:cond delay="0"/>
                                  </p:stCondLst>
                                  <p:childTnLst>
                                    <p:animMotion origin="layout" path="M -0.70612 -0.39467 L -0.95196 -0.47546 " pathEditMode="relative" rAng="0" ptsTypes="AA">
                                      <p:cBhvr>
                                        <p:cTn id="25" dur="1250" fill="hold"/>
                                        <p:tgtEl>
                                          <p:spTgt spid="23"/>
                                        </p:tgtEl>
                                        <p:attrNameLst>
                                          <p:attrName>ppt_x</p:attrName>
                                          <p:attrName>ppt_y</p:attrName>
                                        </p:attrNameLst>
                                      </p:cBhvr>
                                      <p:rCtr x="-12292" y="-4051"/>
                                    </p:animMotion>
                                  </p:childTnLst>
                                </p:cTn>
                              </p:par>
                            </p:childTnLst>
                          </p:cTn>
                        </p:par>
                        <p:par>
                          <p:cTn id="26" fill="hold">
                            <p:stCondLst>
                              <p:cond delay="1250"/>
                            </p:stCondLst>
                            <p:childTnLst>
                              <p:par>
                                <p:cTn id="27" presetID="26" presetClass="emph" presetSubtype="0" fill="hold" grpId="5" nodeType="afterEffect">
                                  <p:stCondLst>
                                    <p:cond delay="0"/>
                                  </p:stCondLst>
                                  <p:childTnLst>
                                    <p:animEffect transition="out" filter="fade">
                                      <p:cBhvr>
                                        <p:cTn id="28" dur="250" tmFilter="0, 0; .2, .5; .8, .5; 1, 0"/>
                                        <p:tgtEl>
                                          <p:spTgt spid="23"/>
                                        </p:tgtEl>
                                      </p:cBhvr>
                                    </p:animEffect>
                                    <p:animScale>
                                      <p:cBhvr>
                                        <p:cTn id="29" dur="125" autoRev="1" fill="hold"/>
                                        <p:tgtEl>
                                          <p:spTgt spid="23"/>
                                        </p:tgtEl>
                                      </p:cBhvr>
                                      <p:by x="105000" y="105000"/>
                                    </p:animScale>
                                  </p:childTnLst>
                                </p:cTn>
                              </p:par>
                              <p:par>
                                <p:cTn id="30" presetID="1" presetClass="entr" presetSubtype="0" fill="hold" nodeType="withEffect">
                                  <p:stCondLst>
                                    <p:cond delay="20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3.54167E-6 1.48148E-6 L -0.97721 -0.56482 " pathEditMode="relative" rAng="0" ptsTypes="AA">
                                      <p:cBhvr>
                                        <p:cTn id="35" dur="2000" fill="hold"/>
                                        <p:tgtEl>
                                          <p:spTgt spid="24"/>
                                        </p:tgtEl>
                                        <p:attrNameLst>
                                          <p:attrName>ppt_x</p:attrName>
                                          <p:attrName>ppt_y</p:attrName>
                                        </p:attrNameLst>
                                      </p:cBhvr>
                                      <p:rCtr x="-48867" y="-28241"/>
                                    </p:animMotion>
                                  </p:childTnLst>
                                </p:cTn>
                              </p:par>
                            </p:childTnLst>
                          </p:cTn>
                        </p:par>
                        <p:par>
                          <p:cTn id="36" fill="hold">
                            <p:stCondLst>
                              <p:cond delay="2000"/>
                            </p:stCondLst>
                            <p:childTnLst>
                              <p:par>
                                <p:cTn id="37" presetID="26" presetClass="emph" presetSubtype="0" fill="hold" grpId="1" nodeType="afterEffect">
                                  <p:stCondLst>
                                    <p:cond delay="0"/>
                                  </p:stCondLst>
                                  <p:childTnLst>
                                    <p:animEffect transition="out" filter="fade">
                                      <p:cBhvr>
                                        <p:cTn id="38" dur="250" tmFilter="0, 0; .2, .5; .8, .5; 1, 0"/>
                                        <p:tgtEl>
                                          <p:spTgt spid="24"/>
                                        </p:tgtEl>
                                      </p:cBhvr>
                                    </p:animEffect>
                                    <p:animScale>
                                      <p:cBhvr>
                                        <p:cTn id="39" dur="125" autoRev="1" fill="hold"/>
                                        <p:tgtEl>
                                          <p:spTgt spid="24"/>
                                        </p:tgtEl>
                                      </p:cBhvr>
                                      <p:by x="105000" y="105000"/>
                                    </p:animScale>
                                  </p:childTnLst>
                                </p:cTn>
                              </p:par>
                              <p:par>
                                <p:cTn id="40" presetID="1" presetClass="exit" presetSubtype="0" fill="hold" nodeType="withEffect">
                                  <p:stCondLst>
                                    <p:cond delay="200"/>
                                  </p:stCondLst>
                                  <p:childTnLst>
                                    <p:set>
                                      <p:cBhvr>
                                        <p:cTn id="41" dur="1" fill="hold">
                                          <p:stCondLst>
                                            <p:cond delay="0"/>
                                          </p:stCondLst>
                                        </p:cTn>
                                        <p:tgtEl>
                                          <p:spTgt spid="18"/>
                                        </p:tgtEl>
                                        <p:attrNameLst>
                                          <p:attrName>style.visibility</p:attrName>
                                        </p:attrNameLst>
                                      </p:cBhvr>
                                      <p:to>
                                        <p:strVal val="hidden"/>
                                      </p:to>
                                    </p:set>
                                  </p:childTnLst>
                                </p:cTn>
                              </p:par>
                              <p:par>
                                <p:cTn id="42" presetID="1" presetClass="exit" presetSubtype="0" fill="hold" grpId="2" nodeType="withEffect">
                                  <p:stCondLst>
                                    <p:cond delay="200"/>
                                  </p:stCondLst>
                                  <p:childTnLst>
                                    <p:set>
                                      <p:cBhvr>
                                        <p:cTn id="43" dur="1" fill="hold">
                                          <p:stCondLst>
                                            <p:cond delay="0"/>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6" nodeType="clickEffect">
                                  <p:stCondLst>
                                    <p:cond delay="0"/>
                                  </p:stCondLst>
                                  <p:childTnLst>
                                    <p:animMotion origin="layout" path="M -0.95196 -0.47546 L -0.84232 -0.47546 " pathEditMode="relative" rAng="0" ptsTypes="AA">
                                      <p:cBhvr>
                                        <p:cTn id="47" dur="750" fill="hold"/>
                                        <p:tgtEl>
                                          <p:spTgt spid="23"/>
                                        </p:tgtEl>
                                        <p:attrNameLst>
                                          <p:attrName>ppt_x</p:attrName>
                                          <p:attrName>ppt_y</p:attrName>
                                        </p:attrNameLst>
                                      </p:cBhvr>
                                      <p:rCtr x="5482" y="0"/>
                                    </p:animMotion>
                                  </p:childTnLst>
                                </p:cTn>
                              </p:par>
                            </p:childTnLst>
                          </p:cTn>
                        </p:par>
                        <p:par>
                          <p:cTn id="48" fill="hold">
                            <p:stCondLst>
                              <p:cond delay="750"/>
                            </p:stCondLst>
                            <p:childTnLst>
                              <p:par>
                                <p:cTn id="49" presetID="26" presetClass="emph" presetSubtype="0" fill="hold" grpId="7" nodeType="afterEffect">
                                  <p:stCondLst>
                                    <p:cond delay="0"/>
                                  </p:stCondLst>
                                  <p:childTnLst>
                                    <p:animEffect transition="out" filter="fade">
                                      <p:cBhvr>
                                        <p:cTn id="50" dur="250" tmFilter="0, 0; .2, .5; .8, .5; 1, 0"/>
                                        <p:tgtEl>
                                          <p:spTgt spid="23"/>
                                        </p:tgtEl>
                                      </p:cBhvr>
                                    </p:animEffect>
                                    <p:animScale>
                                      <p:cBhvr>
                                        <p:cTn id="51" dur="125" autoRev="1" fill="hold"/>
                                        <p:tgtEl>
                                          <p:spTgt spid="23"/>
                                        </p:tgtEl>
                                      </p:cBhvr>
                                      <p:by x="105000" y="105000"/>
                                    </p:animScale>
                                  </p:childTnLst>
                                </p:cTn>
                              </p:par>
                              <p:par>
                                <p:cTn id="52" presetID="1" presetClass="entr" presetSubtype="0" fill="hold" nodeType="withEffect">
                                  <p:stCondLst>
                                    <p:cond delay="20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23" grpId="3" animBg="1"/>
      <p:bldP spid="23" grpId="4" animBg="1"/>
      <p:bldP spid="23" grpId="5" animBg="1"/>
      <p:bldP spid="23" grpId="6" animBg="1"/>
      <p:bldP spid="23" grpId="7" animBg="1"/>
      <p:bldP spid="24" grpId="0" animBg="1"/>
      <p:bldP spid="24" grpId="1" animBg="1"/>
      <p:bldP spid="24"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4"/>
          <p:cNvSpPr txBox="1">
            <a:spLocks noGrp="1"/>
          </p:cNvSpPr>
          <p:nvPr>
            <p:ph type="sldNum" idx="4294967295"/>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16</a:t>
            </a:fld>
            <a:endParaRPr/>
          </a:p>
        </p:txBody>
      </p:sp>
      <p:sp>
        <p:nvSpPr>
          <p:cNvPr id="407" name="Google Shape;407;p14"/>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16</a:t>
            </a:fld>
            <a:endParaRPr/>
          </a:p>
        </p:txBody>
      </p:sp>
      <p:sp>
        <p:nvSpPr>
          <p:cNvPr id="408" name="Google Shape;408;p14"/>
          <p:cNvSpPr txBox="1">
            <a:spLocks noGrp="1"/>
          </p:cNvSpPr>
          <p:nvPr>
            <p:ph type="body" idx="1"/>
          </p:nvPr>
        </p:nvSpPr>
        <p:spPr>
          <a:xfrm>
            <a:off x="65152" y="1152652"/>
            <a:ext cx="6842853" cy="2789700"/>
          </a:xfrm>
          <a:prstGeom prst="rect">
            <a:avLst/>
          </a:prstGeom>
          <a:noFill/>
          <a:ln>
            <a:noFill/>
          </a:ln>
        </p:spPr>
        <p:txBody>
          <a:bodyPr spcFirstLastPara="1" wrap="square" lIns="91425" tIns="91425" rIns="91425" bIns="91425" anchor="ctr" anchorCtr="0">
            <a:noAutofit/>
          </a:bodyPr>
          <a:lstStyle/>
          <a:p>
            <a:pPr marL="457200" lvl="0" indent="-355600" algn="l" rtl="0">
              <a:lnSpc>
                <a:spcPct val="150000"/>
              </a:lnSpc>
              <a:spcBef>
                <a:spcPts val="600"/>
              </a:spcBef>
              <a:spcAft>
                <a:spcPts val="0"/>
              </a:spcAft>
              <a:buSzPts val="2000"/>
              <a:buFont typeface="Noto Sans Symbols"/>
              <a:buChar char="▪"/>
            </a:pPr>
            <a:r>
              <a:rPr lang="pt-BR" sz="1900" i="0" dirty="0"/>
              <a:t>Mais de 3000 itens analisados de 15 equipamentos diferentes;</a:t>
            </a:r>
          </a:p>
          <a:p>
            <a:pPr marL="457200" lvl="0" indent="-355600" algn="l" rtl="0">
              <a:lnSpc>
                <a:spcPct val="150000"/>
              </a:lnSpc>
              <a:spcBef>
                <a:spcPts val="600"/>
              </a:spcBef>
              <a:spcAft>
                <a:spcPts val="0"/>
              </a:spcAft>
              <a:buSzPts val="2000"/>
              <a:buFont typeface="Noto Sans Symbols"/>
              <a:buChar char="▪"/>
            </a:pPr>
            <a:r>
              <a:rPr lang="pt-BR" sz="1900" i="0" dirty="0"/>
              <a:t>Dashboard de controle e informação;</a:t>
            </a:r>
            <a:endParaRPr sz="1900" i="0" dirty="0"/>
          </a:p>
          <a:p>
            <a:pPr marL="457200" lvl="0" indent="-355600" algn="l" rtl="0">
              <a:lnSpc>
                <a:spcPct val="150000"/>
              </a:lnSpc>
              <a:spcBef>
                <a:spcPts val="0"/>
              </a:spcBef>
              <a:spcAft>
                <a:spcPts val="0"/>
              </a:spcAft>
              <a:buSzPts val="2000"/>
              <a:buFont typeface="Noto Sans Symbols"/>
              <a:buChar char="▪"/>
            </a:pPr>
            <a:r>
              <a:rPr lang="pt-BR" sz="1900" i="0" dirty="0"/>
              <a:t>Cerca de 44% de não conformidade em 5 grupos de máquina;</a:t>
            </a:r>
            <a:endParaRPr sz="1900" i="0" dirty="0"/>
          </a:p>
          <a:p>
            <a:pPr lvl="1" indent="-355600">
              <a:lnSpc>
                <a:spcPct val="150000"/>
              </a:lnSpc>
              <a:spcBef>
                <a:spcPts val="0"/>
              </a:spcBef>
              <a:buSzPts val="2000"/>
              <a:buFont typeface="Noto Sans Symbols"/>
              <a:buChar char="▪"/>
            </a:pPr>
            <a:r>
              <a:rPr lang="pt-BR" sz="1900" i="0" dirty="0"/>
              <a:t>Equipamentos antigos e sem documentação;</a:t>
            </a:r>
            <a:endParaRPr sz="1900" i="0" dirty="0"/>
          </a:p>
          <a:p>
            <a:pPr lvl="1" indent="-355600">
              <a:lnSpc>
                <a:spcPct val="150000"/>
              </a:lnSpc>
              <a:spcBef>
                <a:spcPts val="0"/>
              </a:spcBef>
              <a:buSzPts val="2000"/>
              <a:buFont typeface="Noto Sans Symbols"/>
              <a:buChar char="▪"/>
            </a:pPr>
            <a:r>
              <a:rPr lang="pt-BR" sz="1900" i="0" dirty="0"/>
              <a:t>Espaço menor que o recomendado pela ANVISA;</a:t>
            </a:r>
            <a:endParaRPr sz="1900" i="0" dirty="0"/>
          </a:p>
          <a:p>
            <a:pPr lvl="1" indent="-355600">
              <a:lnSpc>
                <a:spcPct val="150000"/>
              </a:lnSpc>
              <a:spcBef>
                <a:spcPts val="0"/>
              </a:spcBef>
              <a:buSzPts val="2000"/>
              <a:buFont typeface="Noto Sans Symbols"/>
              <a:buChar char="▪"/>
            </a:pPr>
            <a:r>
              <a:rPr lang="pt-BR" sz="1900" i="0" dirty="0"/>
              <a:t>Pouca sinalização nas máquinas e no ambiente.</a:t>
            </a:r>
            <a:endParaRPr sz="1900" i="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15"/>
          <p:cNvSpPr txBox="1">
            <a:spLocks noGrp="1"/>
          </p:cNvSpPr>
          <p:nvPr>
            <p:ph type="ctrTitle"/>
          </p:nvPr>
        </p:nvSpPr>
        <p:spPr>
          <a:xfrm>
            <a:off x="463524" y="2871148"/>
            <a:ext cx="5373749"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pt-BR" dirty="0"/>
              <a:t>PLANO DE ADEQUAÇÃO</a:t>
            </a:r>
            <a:endParaRPr dirty="0"/>
          </a:p>
        </p:txBody>
      </p:sp>
      <p:sp>
        <p:nvSpPr>
          <p:cNvPr id="414" name="Google Shape;414;p15"/>
          <p:cNvSpPr txBox="1">
            <a:spLocks noGrp="1"/>
          </p:cNvSpPr>
          <p:nvPr>
            <p:ph type="subTitle" idx="1"/>
          </p:nvPr>
        </p:nvSpPr>
        <p:spPr>
          <a:xfrm>
            <a:off x="463524" y="3975449"/>
            <a:ext cx="4615681" cy="7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SzPts val="2000"/>
              <a:buNone/>
            </a:pPr>
            <a:r>
              <a:rPr lang="pt-BR" dirty="0"/>
              <a:t>Plano de adequação da lavanderia à NR-12.</a:t>
            </a:r>
            <a:endParaRPr dirty="0"/>
          </a:p>
        </p:txBody>
      </p:sp>
      <p:sp>
        <p:nvSpPr>
          <p:cNvPr id="415" name="Google Shape;415;p15"/>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17</a:t>
            </a:fld>
            <a:endParaRPr/>
          </a:p>
        </p:txBody>
      </p:sp>
      <p:sp>
        <p:nvSpPr>
          <p:cNvPr id="416" name="Google Shape;416;p15"/>
          <p:cNvSpPr txBox="1"/>
          <p:nvPr/>
        </p:nvSpPr>
        <p:spPr>
          <a:xfrm>
            <a:off x="463525" y="0"/>
            <a:ext cx="2181600" cy="3136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000"/>
              <a:buFont typeface="Arial"/>
              <a:buNone/>
            </a:pPr>
            <a:r>
              <a:rPr lang="pt-BR" sz="12000" b="1" i="0" u="none" strike="noStrike" cap="none">
                <a:solidFill>
                  <a:srgbClr val="3F5378"/>
                </a:solidFill>
                <a:latin typeface="Roboto Condensed"/>
                <a:ea typeface="Roboto Condensed"/>
                <a:cs typeface="Roboto Condensed"/>
                <a:sym typeface="Roboto Condensed"/>
              </a:rPr>
              <a:t>2</a:t>
            </a:r>
            <a:endParaRPr sz="3000" b="1" i="0" u="none" strike="noStrike" cap="none">
              <a:solidFill>
                <a:srgbClr val="3F5378"/>
              </a:solidFill>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2"/>
          <p:cNvSpPr txBox="1">
            <a:spLocks noGrp="1"/>
          </p:cNvSpPr>
          <p:nvPr>
            <p:ph type="ctrTitle" idx="4294967295"/>
          </p:nvPr>
        </p:nvSpPr>
        <p:spPr>
          <a:xfrm>
            <a:off x="1275150" y="535508"/>
            <a:ext cx="6593700"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chemeClr val="accent5"/>
                </a:solidFill>
                <a:latin typeface="Roboto Condensed"/>
                <a:ea typeface="Roboto Condensed"/>
                <a:cs typeface="Roboto Condensed"/>
                <a:sym typeface="Roboto Condensed"/>
              </a:rPr>
              <a:t>OBJETIVO:</a:t>
            </a:r>
            <a:endParaRPr sz="4400" b="1" i="0" u="none" strike="noStrike" cap="none">
              <a:solidFill>
                <a:schemeClr val="accent5"/>
              </a:solidFill>
              <a:latin typeface="Roboto Condensed"/>
              <a:ea typeface="Roboto Condensed"/>
              <a:cs typeface="Roboto Condensed"/>
              <a:sym typeface="Roboto Condensed"/>
            </a:endParaRPr>
          </a:p>
        </p:txBody>
      </p:sp>
      <p:sp>
        <p:nvSpPr>
          <p:cNvPr id="422" name="Google Shape;422;p52"/>
          <p:cNvSpPr txBox="1">
            <a:spLocks noGrp="1"/>
          </p:cNvSpPr>
          <p:nvPr>
            <p:ph type="subTitle" idx="4294967295"/>
          </p:nvPr>
        </p:nvSpPr>
        <p:spPr>
          <a:xfrm>
            <a:off x="228600" y="1972389"/>
            <a:ext cx="8686800" cy="1488208"/>
          </a:xfrm>
          <a:prstGeom prst="rect">
            <a:avLst/>
          </a:prstGeom>
          <a:noFill/>
          <a:ln>
            <a:noFill/>
          </a:ln>
        </p:spPr>
        <p:txBody>
          <a:bodyPr spcFirstLastPara="1" wrap="square" lIns="91425" tIns="91425" rIns="91425" bIns="91425" anchor="ctr" anchorCtr="0">
            <a:noAutofit/>
          </a:bodyPr>
          <a:lstStyle/>
          <a:p>
            <a:pPr marL="0" marR="0" lvl="0" indent="0" algn="ctr" rtl="0">
              <a:lnSpc>
                <a:spcPct val="120000"/>
              </a:lnSpc>
              <a:spcBef>
                <a:spcPts val="0"/>
              </a:spcBef>
              <a:spcAft>
                <a:spcPts val="0"/>
              </a:spcAft>
              <a:buClr>
                <a:schemeClr val="dk1"/>
              </a:buClr>
              <a:buSzPts val="1100"/>
              <a:buFont typeface="Arial"/>
              <a:buNone/>
            </a:pPr>
            <a:r>
              <a:rPr lang="pt-BR" sz="1800" b="0" i="0" u="none" strike="noStrike" cap="none" dirty="0">
                <a:solidFill>
                  <a:srgbClr val="000000"/>
                </a:solidFill>
                <a:latin typeface="Roboto Condensed Light"/>
                <a:ea typeface="Roboto Condensed Light"/>
                <a:cs typeface="Roboto Condensed Light"/>
                <a:sym typeface="Roboto Condensed Light"/>
              </a:rPr>
              <a:t>Planejar a adequação dos equipamentos presentes na Unidade de Processamento de Roupas do HSI à norma de segurança NR 12, levando em consideração as restrições da norma ANVISA – Processamento de Roupas Hospitalares.</a:t>
            </a:r>
          </a:p>
        </p:txBody>
      </p:sp>
      <p:sp>
        <p:nvSpPr>
          <p:cNvPr id="423" name="Google Shape;423;p52"/>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18</a:t>
            </a:fld>
            <a:endParaRPr/>
          </a:p>
        </p:txBody>
      </p:sp>
      <p:grpSp>
        <p:nvGrpSpPr>
          <p:cNvPr id="424" name="Google Shape;424;p52"/>
          <p:cNvGrpSpPr/>
          <p:nvPr/>
        </p:nvGrpSpPr>
        <p:grpSpPr>
          <a:xfrm>
            <a:off x="228600" y="1695308"/>
            <a:ext cx="8686800" cy="0"/>
            <a:chOff x="228600" y="1836420"/>
            <a:chExt cx="8686800" cy="0"/>
          </a:xfrm>
        </p:grpSpPr>
        <p:cxnSp>
          <p:nvCxnSpPr>
            <p:cNvPr id="425" name="Google Shape;425;p52"/>
            <p:cNvCxnSpPr/>
            <p:nvPr/>
          </p:nvCxnSpPr>
          <p:spPr>
            <a:xfrm>
              <a:off x="763000" y="1836420"/>
              <a:ext cx="7618000" cy="0"/>
            </a:xfrm>
            <a:prstGeom prst="straightConnector1">
              <a:avLst/>
            </a:prstGeom>
            <a:noFill/>
            <a:ln w="19050" cap="flat" cmpd="sng">
              <a:solidFill>
                <a:srgbClr val="FF9800"/>
              </a:solidFill>
              <a:prstDash val="solid"/>
              <a:round/>
              <a:headEnd type="none" w="sm" len="sm"/>
              <a:tailEnd type="none" w="sm" len="sm"/>
            </a:ln>
          </p:spPr>
        </p:cxnSp>
        <p:cxnSp>
          <p:nvCxnSpPr>
            <p:cNvPr id="426" name="Google Shape;426;p52"/>
            <p:cNvCxnSpPr/>
            <p:nvPr/>
          </p:nvCxnSpPr>
          <p:spPr>
            <a:xfrm>
              <a:off x="8465820" y="1836420"/>
              <a:ext cx="242840" cy="0"/>
            </a:xfrm>
            <a:prstGeom prst="straightConnector1">
              <a:avLst/>
            </a:prstGeom>
            <a:noFill/>
            <a:ln w="19050" cap="flat" cmpd="sng">
              <a:solidFill>
                <a:srgbClr val="FF9800"/>
              </a:solidFill>
              <a:prstDash val="solid"/>
              <a:round/>
              <a:headEnd type="none" w="sm" len="sm"/>
              <a:tailEnd type="none" w="sm" len="sm"/>
            </a:ln>
          </p:spPr>
        </p:cxnSp>
        <p:cxnSp>
          <p:nvCxnSpPr>
            <p:cNvPr id="427" name="Google Shape;427;p52"/>
            <p:cNvCxnSpPr/>
            <p:nvPr/>
          </p:nvCxnSpPr>
          <p:spPr>
            <a:xfrm>
              <a:off x="8801100" y="1836420"/>
              <a:ext cx="114300" cy="0"/>
            </a:xfrm>
            <a:prstGeom prst="straightConnector1">
              <a:avLst/>
            </a:prstGeom>
            <a:noFill/>
            <a:ln w="19050" cap="flat" cmpd="sng">
              <a:solidFill>
                <a:srgbClr val="FF9800"/>
              </a:solidFill>
              <a:prstDash val="solid"/>
              <a:round/>
              <a:headEnd type="none" w="sm" len="sm"/>
              <a:tailEnd type="none" w="sm" len="sm"/>
            </a:ln>
          </p:spPr>
        </p:cxnSp>
        <p:cxnSp>
          <p:nvCxnSpPr>
            <p:cNvPr id="428" name="Google Shape;428;p52"/>
            <p:cNvCxnSpPr/>
            <p:nvPr/>
          </p:nvCxnSpPr>
          <p:spPr>
            <a:xfrm rot="10800000">
              <a:off x="435340" y="1836420"/>
              <a:ext cx="242840" cy="0"/>
            </a:xfrm>
            <a:prstGeom prst="straightConnector1">
              <a:avLst/>
            </a:prstGeom>
            <a:noFill/>
            <a:ln w="19050" cap="flat" cmpd="sng">
              <a:solidFill>
                <a:srgbClr val="FF9800"/>
              </a:solidFill>
              <a:prstDash val="solid"/>
              <a:round/>
              <a:headEnd type="none" w="sm" len="sm"/>
              <a:tailEnd type="none" w="sm" len="sm"/>
            </a:ln>
          </p:spPr>
        </p:cxnSp>
        <p:cxnSp>
          <p:nvCxnSpPr>
            <p:cNvPr id="429" name="Google Shape;429;p52"/>
            <p:cNvCxnSpPr/>
            <p:nvPr/>
          </p:nvCxnSpPr>
          <p:spPr>
            <a:xfrm rot="10800000">
              <a:off x="228600" y="1836420"/>
              <a:ext cx="114300" cy="0"/>
            </a:xfrm>
            <a:prstGeom prst="straightConnector1">
              <a:avLst/>
            </a:prstGeom>
            <a:noFill/>
            <a:ln w="19050" cap="flat" cmpd="sng">
              <a:solidFill>
                <a:srgbClr val="FF9800"/>
              </a:solidFill>
              <a:prstDash val="solid"/>
              <a:round/>
              <a:headEnd type="none" w="sm" len="sm"/>
              <a:tailEnd type="none" w="sm" len="sm"/>
            </a:ln>
          </p:spPr>
        </p:cxnSp>
      </p:grpSp>
      <p:sp>
        <p:nvSpPr>
          <p:cNvPr id="430" name="Google Shape;430;p52"/>
          <p:cNvSpPr txBox="1"/>
          <p:nvPr/>
        </p:nvSpPr>
        <p:spPr>
          <a:xfrm>
            <a:off x="38600" y="3808437"/>
            <a:ext cx="7421691" cy="1324547"/>
          </a:xfrm>
          <a:prstGeom prst="rect">
            <a:avLst/>
          </a:prstGeom>
          <a:noFill/>
          <a:ln>
            <a:noFill/>
          </a:ln>
        </p:spPr>
        <p:txBody>
          <a:bodyPr spcFirstLastPara="1" wrap="square" lIns="91425" tIns="91425" rIns="91425" bIns="91425" anchor="ctr" anchorCtr="0">
            <a:noAutofit/>
          </a:bodyPr>
          <a:lstStyle/>
          <a:p>
            <a:pPr marL="0" marR="0" lvl="0" indent="0" algn="l" rtl="0">
              <a:lnSpc>
                <a:spcPct val="120000"/>
              </a:lnSpc>
              <a:spcBef>
                <a:spcPts val="0"/>
              </a:spcBef>
              <a:spcAft>
                <a:spcPts val="0"/>
              </a:spcAft>
              <a:buClr>
                <a:schemeClr val="dk1"/>
              </a:buClr>
              <a:buSzPts val="1100"/>
              <a:buFont typeface="Arial"/>
              <a:buNone/>
            </a:pPr>
            <a:r>
              <a:rPr lang="pt-BR" sz="1600" b="1" i="0" u="none" strike="noStrike" cap="none">
                <a:solidFill>
                  <a:srgbClr val="FF9800"/>
                </a:solidFill>
                <a:latin typeface="Roboto Condensed Light"/>
                <a:ea typeface="Roboto Condensed Light"/>
                <a:cs typeface="Roboto Condensed Light"/>
                <a:sym typeface="Roboto Condensed Light"/>
              </a:rPr>
              <a:t>CONSIDERAÇÕES:</a:t>
            </a:r>
            <a:endParaRPr sz="1400" b="0"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chemeClr val="dk1"/>
              </a:buClr>
              <a:buSzPts val="1100"/>
              <a:buFont typeface="Noto Sans Symbols"/>
              <a:buChar char="▪"/>
            </a:pPr>
            <a:r>
              <a:rPr lang="pt-BR" sz="1600" b="0" i="0" u="none" strike="noStrike" cap="none">
                <a:solidFill>
                  <a:schemeClr val="dk1"/>
                </a:solidFill>
                <a:latin typeface="Roboto Condensed Light"/>
                <a:ea typeface="Roboto Condensed Light"/>
                <a:cs typeface="Roboto Condensed Light"/>
                <a:sym typeface="Roboto Condensed Light"/>
              </a:rPr>
              <a:t>Não conformidades identificadas no </a:t>
            </a:r>
            <a:r>
              <a:rPr lang="pt-BR" sz="1600" b="0" i="1" u="none" strike="noStrike" cap="none">
                <a:solidFill>
                  <a:schemeClr val="dk1"/>
                </a:solidFill>
                <a:latin typeface="Roboto Condensed Light"/>
                <a:ea typeface="Roboto Condensed Light"/>
                <a:cs typeface="Roboto Condensed Light"/>
                <a:sym typeface="Roboto Condensed Light"/>
              </a:rPr>
              <a:t>checklist</a:t>
            </a:r>
            <a:r>
              <a:rPr lang="pt-BR" sz="1600" b="0" i="0" u="none" strike="noStrike" cap="none">
                <a:solidFill>
                  <a:schemeClr val="dk1"/>
                </a:solidFill>
                <a:latin typeface="Roboto Condensed Light"/>
                <a:ea typeface="Roboto Condensed Light"/>
                <a:cs typeface="Roboto Condensed Light"/>
                <a:sym typeface="Roboto Condensed Light"/>
              </a:rPr>
              <a:t>.</a:t>
            </a:r>
            <a:endParaRPr sz="1400" b="0" i="0" u="none" strike="noStrike" cap="none">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chemeClr val="dk1"/>
              </a:buClr>
              <a:buSzPts val="1100"/>
              <a:buFont typeface="Noto Sans Symbols"/>
              <a:buChar char="▪"/>
            </a:pPr>
            <a:r>
              <a:rPr lang="pt-BR" sz="1600" b="0" i="0" u="none" strike="noStrike" cap="none">
                <a:solidFill>
                  <a:schemeClr val="dk1"/>
                </a:solidFill>
                <a:latin typeface="Roboto Condensed Light"/>
                <a:ea typeface="Roboto Condensed Light"/>
                <a:cs typeface="Roboto Condensed Light"/>
                <a:sym typeface="Roboto Condensed Light"/>
              </a:rPr>
              <a:t>Buscou-se praticidade, eficácia, e menor impacto financeiro possível.</a:t>
            </a:r>
            <a:endParaRPr/>
          </a:p>
          <a:p>
            <a:pPr marL="342900" marR="0" lvl="0" indent="-342900" algn="l" rtl="0">
              <a:lnSpc>
                <a:spcPct val="120000"/>
              </a:lnSpc>
              <a:spcBef>
                <a:spcPts val="0"/>
              </a:spcBef>
              <a:spcAft>
                <a:spcPts val="0"/>
              </a:spcAft>
              <a:buClr>
                <a:schemeClr val="dk1"/>
              </a:buClr>
              <a:buSzPts val="1100"/>
              <a:buFont typeface="Noto Sans Symbols"/>
              <a:buChar char="▪"/>
            </a:pPr>
            <a:r>
              <a:rPr lang="pt-BR" sz="1600" b="0" i="0" u="none" strike="noStrike" cap="none">
                <a:solidFill>
                  <a:schemeClr val="dk1"/>
                </a:solidFill>
                <a:latin typeface="Roboto Condensed Light"/>
                <a:ea typeface="Roboto Condensed Light"/>
                <a:cs typeface="Roboto Condensed Light"/>
                <a:sym typeface="Roboto Condensed Light"/>
              </a:rPr>
              <a:t>Outras normas regulamentadoras também serviram de apoio na elaboração das ações.</a:t>
            </a:r>
            <a:endParaRPr sz="1600" b="0" i="0" u="none" strike="noStrike" cap="none">
              <a:solidFill>
                <a:schemeClr val="dk1"/>
              </a:solidFill>
              <a:latin typeface="Roboto Condensed Light"/>
              <a:ea typeface="Roboto Condensed Light"/>
              <a:cs typeface="Roboto Condensed Light"/>
              <a:sym typeface="Roboto Condensed Light"/>
            </a:endParaRPr>
          </a:p>
          <a:p>
            <a:pPr marL="0" marR="0" lvl="0" indent="0" algn="l" rtl="0">
              <a:lnSpc>
                <a:spcPct val="12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31" name="Google Shape;431;p52" descr="Uma imagem contendo desenho&#10;&#10;Descrição gerada automaticamente"/>
          <p:cNvPicPr preferRelativeResize="0"/>
          <p:nvPr/>
        </p:nvPicPr>
        <p:blipFill rotWithShape="1">
          <a:blip r:embed="rId3">
            <a:alphaModFix/>
          </a:blip>
          <a:srcRect l="10994" t="19512" r="11825" b="19208"/>
          <a:stretch/>
        </p:blipFill>
        <p:spPr>
          <a:xfrm>
            <a:off x="8248151" y="21430"/>
            <a:ext cx="885824" cy="478631"/>
          </a:xfrm>
          <a:prstGeom prst="rect">
            <a:avLst/>
          </a:prstGeom>
          <a:noFill/>
          <a:ln>
            <a:noFill/>
          </a:ln>
        </p:spPr>
      </p:pic>
      <p:pic>
        <p:nvPicPr>
          <p:cNvPr id="432" name="Google Shape;432;p52"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barn(outVertical)">
                                      <p:cBhvr>
                                        <p:cTn id="7" dur="5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3"/>
          <p:cNvSpPr txBox="1">
            <a:spLocks noGrp="1"/>
          </p:cNvSpPr>
          <p:nvPr>
            <p:ph type="ctrTitle" idx="4294967295"/>
          </p:nvPr>
        </p:nvSpPr>
        <p:spPr>
          <a:xfrm>
            <a:off x="139294" y="682505"/>
            <a:ext cx="3846919"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rgbClr val="5F7DAD"/>
                </a:solidFill>
                <a:latin typeface="Roboto Condensed"/>
                <a:ea typeface="Roboto Condensed"/>
                <a:cs typeface="Roboto Condensed"/>
                <a:sym typeface="Roboto Condensed"/>
              </a:rPr>
              <a:t>METODOLOGIA:</a:t>
            </a:r>
            <a:endParaRPr sz="4400" b="1" i="0" u="none" strike="noStrike" cap="none">
              <a:solidFill>
                <a:srgbClr val="5F7DAD"/>
              </a:solidFill>
              <a:latin typeface="Roboto Condensed"/>
              <a:ea typeface="Roboto Condensed"/>
              <a:cs typeface="Roboto Condensed"/>
              <a:sym typeface="Roboto Condensed"/>
            </a:endParaRPr>
          </a:p>
        </p:txBody>
      </p:sp>
      <p:sp>
        <p:nvSpPr>
          <p:cNvPr id="438" name="Google Shape;438;p53"/>
          <p:cNvSpPr txBox="1">
            <a:spLocks noGrp="1"/>
          </p:cNvSpPr>
          <p:nvPr>
            <p:ph type="subTitle" idx="4294967295"/>
          </p:nvPr>
        </p:nvSpPr>
        <p:spPr>
          <a:xfrm>
            <a:off x="692961" y="1781313"/>
            <a:ext cx="8311745" cy="2383493"/>
          </a:xfrm>
          <a:prstGeom prst="rect">
            <a:avLst/>
          </a:prstGeom>
          <a:noFill/>
          <a:ln>
            <a:noFill/>
          </a:ln>
        </p:spPr>
        <p:txBody>
          <a:bodyPr spcFirstLastPara="1" wrap="square" lIns="91425" tIns="91425" rIns="91425" bIns="91425" anchor="ctr" anchorCtr="0">
            <a:noAutofit/>
          </a:bodyPr>
          <a:lstStyle/>
          <a:p>
            <a:pPr marL="342900" marR="0" lvl="0" indent="-342900" algn="l" rtl="0">
              <a:lnSpc>
                <a:spcPct val="160000"/>
              </a:lnSpc>
              <a:spcBef>
                <a:spcPts val="0"/>
              </a:spcBef>
              <a:spcAft>
                <a:spcPts val="0"/>
              </a:spcAft>
              <a:buClr>
                <a:schemeClr val="accent4"/>
              </a:buClr>
              <a:buSzPts val="1100"/>
              <a:buFont typeface="Roboto Condensed Light"/>
              <a:buChar char="▰"/>
            </a:pPr>
            <a:r>
              <a:rPr lang="pt-BR" sz="1800" b="0" i="0" u="none" strike="noStrike" cap="none">
                <a:solidFill>
                  <a:schemeClr val="dk1"/>
                </a:solidFill>
                <a:latin typeface="Roboto Condensed Light"/>
                <a:ea typeface="Roboto Condensed Light"/>
                <a:cs typeface="Roboto Condensed Light"/>
                <a:sym typeface="Roboto Condensed Light"/>
              </a:rPr>
              <a:t>Agrupamento das não conformidades similares entre as máquinas e das específicas de cada equipamento;</a:t>
            </a:r>
            <a:endParaRPr sz="2400" b="0" i="0" u="none" strike="noStrike" cap="none">
              <a:solidFill>
                <a:schemeClr val="dk1"/>
              </a:solidFill>
              <a:latin typeface="Roboto Condensed Light"/>
              <a:ea typeface="Roboto Condensed Light"/>
              <a:cs typeface="Roboto Condensed Light"/>
              <a:sym typeface="Roboto Condensed Light"/>
            </a:endParaRPr>
          </a:p>
          <a:p>
            <a:pPr marL="342900" marR="0" lvl="0" indent="-342900" algn="l" rtl="0">
              <a:lnSpc>
                <a:spcPct val="160000"/>
              </a:lnSpc>
              <a:spcBef>
                <a:spcPts val="0"/>
              </a:spcBef>
              <a:spcAft>
                <a:spcPts val="0"/>
              </a:spcAft>
              <a:buClr>
                <a:schemeClr val="accent4"/>
              </a:buClr>
              <a:buSzPts val="1100"/>
              <a:buFont typeface="Roboto Condensed Light"/>
              <a:buChar char="▰"/>
            </a:pPr>
            <a:r>
              <a:rPr lang="pt-BR" sz="1800" b="0" i="1" u="none" strike="noStrike" cap="none">
                <a:solidFill>
                  <a:schemeClr val="dk1"/>
                </a:solidFill>
                <a:latin typeface="Roboto Condensed Light"/>
                <a:ea typeface="Roboto Condensed Light"/>
                <a:cs typeface="Roboto Condensed Light"/>
                <a:sym typeface="Roboto Condensed Light"/>
              </a:rPr>
              <a:t>Brainstorm</a:t>
            </a:r>
            <a:r>
              <a:rPr lang="pt-BR" sz="1800" b="0" i="0" u="none" strike="noStrike" cap="none">
                <a:solidFill>
                  <a:schemeClr val="dk1"/>
                </a:solidFill>
                <a:latin typeface="Roboto Condensed Light"/>
                <a:ea typeface="Roboto Condensed Light"/>
                <a:cs typeface="Roboto Condensed Light"/>
                <a:sym typeface="Roboto Condensed Light"/>
              </a:rPr>
              <a:t> para soluções gerais;</a:t>
            </a:r>
            <a:endParaRPr sz="2400" b="0" i="0" u="none" strike="noStrike" cap="none">
              <a:solidFill>
                <a:schemeClr val="dk1"/>
              </a:solidFill>
              <a:latin typeface="Roboto Condensed Light"/>
              <a:ea typeface="Roboto Condensed Light"/>
              <a:cs typeface="Roboto Condensed Light"/>
              <a:sym typeface="Roboto Condensed Light"/>
            </a:endParaRPr>
          </a:p>
          <a:p>
            <a:pPr marL="342900" marR="0" lvl="0" indent="-342900" algn="l" rtl="0">
              <a:lnSpc>
                <a:spcPct val="160000"/>
              </a:lnSpc>
              <a:spcBef>
                <a:spcPts val="0"/>
              </a:spcBef>
              <a:spcAft>
                <a:spcPts val="0"/>
              </a:spcAft>
              <a:buClr>
                <a:schemeClr val="accent4"/>
              </a:buClr>
              <a:buSzPts val="1100"/>
              <a:buFont typeface="Roboto Condensed Light"/>
              <a:buChar char="▰"/>
            </a:pPr>
            <a:r>
              <a:rPr lang="pt-BR" sz="1800" b="0" i="0" u="none" strike="noStrike" cap="none">
                <a:solidFill>
                  <a:schemeClr val="dk1"/>
                </a:solidFill>
                <a:latin typeface="Roboto Condensed Light"/>
                <a:ea typeface="Roboto Condensed Light"/>
                <a:cs typeface="Roboto Condensed Light"/>
                <a:sym typeface="Roboto Condensed Light"/>
              </a:rPr>
              <a:t>Funil de ideias para soluções práticas e de baixo custo;</a:t>
            </a:r>
            <a:endParaRPr sz="2400" b="0" i="0" u="none" strike="noStrike" cap="none">
              <a:solidFill>
                <a:schemeClr val="dk1"/>
              </a:solidFill>
              <a:latin typeface="Roboto Condensed Light"/>
              <a:ea typeface="Roboto Condensed Light"/>
              <a:cs typeface="Roboto Condensed Light"/>
              <a:sym typeface="Roboto Condensed Light"/>
            </a:endParaRPr>
          </a:p>
          <a:p>
            <a:pPr marL="342900" marR="0" lvl="0" indent="-342900" algn="l" rtl="0">
              <a:lnSpc>
                <a:spcPct val="160000"/>
              </a:lnSpc>
              <a:spcBef>
                <a:spcPts val="0"/>
              </a:spcBef>
              <a:spcAft>
                <a:spcPts val="0"/>
              </a:spcAft>
              <a:buClr>
                <a:schemeClr val="accent4"/>
              </a:buClr>
              <a:buSzPts val="1100"/>
              <a:buFont typeface="Roboto Condensed Light"/>
              <a:buChar char="▰"/>
            </a:pPr>
            <a:r>
              <a:rPr lang="pt-BR" sz="1800" b="0" i="0" u="none" strike="noStrike" cap="none">
                <a:solidFill>
                  <a:schemeClr val="dk1"/>
                </a:solidFill>
                <a:latin typeface="Roboto Condensed Light"/>
                <a:ea typeface="Roboto Condensed Light"/>
                <a:cs typeface="Roboto Condensed Light"/>
                <a:sym typeface="Roboto Condensed Light"/>
              </a:rPr>
              <a:t>Construção de planilha com problemas e ações.</a:t>
            </a:r>
            <a:endParaRPr sz="2400" b="0" i="0" u="none" strike="noStrike" cap="none">
              <a:solidFill>
                <a:schemeClr val="dk1"/>
              </a:solidFill>
              <a:latin typeface="Roboto Condensed Light"/>
              <a:ea typeface="Roboto Condensed Light"/>
              <a:cs typeface="Roboto Condensed Light"/>
              <a:sym typeface="Roboto Condensed Light"/>
            </a:endParaRPr>
          </a:p>
        </p:txBody>
      </p:sp>
      <p:sp>
        <p:nvSpPr>
          <p:cNvPr id="439" name="Google Shape;439;p53"/>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19</a:t>
            </a:fld>
            <a:endParaRPr/>
          </a:p>
        </p:txBody>
      </p:sp>
      <p:cxnSp>
        <p:nvCxnSpPr>
          <p:cNvPr id="440" name="Google Shape;440;p53"/>
          <p:cNvCxnSpPr/>
          <p:nvPr/>
        </p:nvCxnSpPr>
        <p:spPr>
          <a:xfrm>
            <a:off x="485774" y="1743075"/>
            <a:ext cx="0" cy="2621756"/>
          </a:xfrm>
          <a:prstGeom prst="straightConnector1">
            <a:avLst/>
          </a:prstGeom>
          <a:noFill/>
          <a:ln w="76200" cap="flat" cmpd="sng">
            <a:solidFill>
              <a:srgbClr val="5F7DAD"/>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wipe(up)">
                                      <p:cBhvr>
                                        <p:cTn id="7" dur="500"/>
                                        <p:tgtEl>
                                          <p:spTgt spid="4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8">
                                            <p:txEl>
                                              <p:pRg st="0" end="0"/>
                                            </p:txEl>
                                          </p:spTgt>
                                        </p:tgtEl>
                                        <p:attrNameLst>
                                          <p:attrName>style.visibility</p:attrName>
                                        </p:attrNameLst>
                                      </p:cBhvr>
                                      <p:to>
                                        <p:strVal val="visible"/>
                                      </p:to>
                                    </p:set>
                                    <p:animEffect transition="in" filter="fade">
                                      <p:cBhvr>
                                        <p:cTn id="11" dur="500"/>
                                        <p:tgtEl>
                                          <p:spTgt spid="43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8">
                                            <p:txEl>
                                              <p:pRg st="1" end="1"/>
                                            </p:txEl>
                                          </p:spTgt>
                                        </p:tgtEl>
                                        <p:attrNameLst>
                                          <p:attrName>style.visibility</p:attrName>
                                        </p:attrNameLst>
                                      </p:cBhvr>
                                      <p:to>
                                        <p:strVal val="visible"/>
                                      </p:to>
                                    </p:set>
                                    <p:animEffect transition="in" filter="fade">
                                      <p:cBhvr>
                                        <p:cTn id="15" dur="500"/>
                                        <p:tgtEl>
                                          <p:spTgt spid="43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38">
                                            <p:txEl>
                                              <p:pRg st="2" end="2"/>
                                            </p:txEl>
                                          </p:spTgt>
                                        </p:tgtEl>
                                        <p:attrNameLst>
                                          <p:attrName>style.visibility</p:attrName>
                                        </p:attrNameLst>
                                      </p:cBhvr>
                                      <p:to>
                                        <p:strVal val="visible"/>
                                      </p:to>
                                    </p:set>
                                    <p:animEffect transition="in" filter="fade">
                                      <p:cBhvr>
                                        <p:cTn id="19" dur="500"/>
                                        <p:tgtEl>
                                          <p:spTgt spid="43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38">
                                            <p:txEl>
                                              <p:pRg st="3" end="3"/>
                                            </p:txEl>
                                          </p:spTgt>
                                        </p:tgtEl>
                                        <p:attrNameLst>
                                          <p:attrName>style.visibility</p:attrName>
                                        </p:attrNameLst>
                                      </p:cBhvr>
                                      <p:to>
                                        <p:strVal val="visible"/>
                                      </p:to>
                                    </p:set>
                                    <p:animEffect transition="in" filter="fade">
                                      <p:cBhvr>
                                        <p:cTn id="23" dur="500"/>
                                        <p:tgtEl>
                                          <p:spTgt spid="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Imagem 2">
            <a:extLst>
              <a:ext uri="{FF2B5EF4-FFF2-40B4-BE49-F238E27FC236}">
                <a16:creationId xmlns:a16="http://schemas.microsoft.com/office/drawing/2014/main" id="{6F89969D-8DB0-4A1C-88C5-1B19DE0B413E}"/>
              </a:ext>
            </a:extLst>
          </p:cNvPr>
          <p:cNvPicPr>
            <a:picLocks noChangeAspect="1"/>
          </p:cNvPicPr>
          <p:nvPr/>
        </p:nvPicPr>
        <p:blipFill rotWithShape="1">
          <a:blip r:embed="rId3">
            <a:alphaModFix/>
          </a:blip>
          <a:srcRect l="8380" t="13357" r="14759" b="14964"/>
          <a:stretch/>
        </p:blipFill>
        <p:spPr>
          <a:xfrm>
            <a:off x="1334079" y="3214902"/>
            <a:ext cx="1414449" cy="1701474"/>
          </a:xfrm>
          <a:prstGeom prst="rect">
            <a:avLst/>
          </a:prstGeom>
          <a:noFill/>
          <a:ln w="38100" cap="flat" cmpd="sng">
            <a:solidFill>
              <a:srgbClr val="426194"/>
            </a:solidFill>
            <a:prstDash val="solid"/>
            <a:round/>
            <a:headEnd type="none" w="sm" len="sm"/>
            <a:tailEnd type="none" w="sm" len="sm"/>
          </a:ln>
        </p:spPr>
      </p:pic>
      <p:sp>
        <p:nvSpPr>
          <p:cNvPr id="178" name="Google Shape;178;p2"/>
          <p:cNvSpPr txBox="1">
            <a:spLocks noGrp="1"/>
          </p:cNvSpPr>
          <p:nvPr>
            <p:ph type="ctrTitle" idx="4294967295"/>
          </p:nvPr>
        </p:nvSpPr>
        <p:spPr>
          <a:xfrm>
            <a:off x="1275150" y="215339"/>
            <a:ext cx="6593700" cy="47795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3200" b="1" i="0" u="none" strike="noStrike" cap="none">
                <a:solidFill>
                  <a:srgbClr val="426194"/>
                </a:solidFill>
                <a:latin typeface="Roboto Condensed"/>
                <a:ea typeface="Roboto Condensed"/>
                <a:cs typeface="Roboto Condensed"/>
                <a:sym typeface="Roboto Condensed"/>
              </a:rPr>
              <a:t>A EQUIPE:</a:t>
            </a:r>
            <a:endParaRPr sz="3200" b="1" i="0" u="none" strike="noStrike" cap="none">
              <a:solidFill>
                <a:srgbClr val="426194"/>
              </a:solidFill>
              <a:latin typeface="Roboto Condensed"/>
              <a:ea typeface="Roboto Condensed"/>
              <a:cs typeface="Roboto Condensed"/>
              <a:sym typeface="Roboto Condensed"/>
            </a:endParaRPr>
          </a:p>
        </p:txBody>
      </p:sp>
      <p:sp>
        <p:nvSpPr>
          <p:cNvPr id="179" name="Google Shape;179;p2"/>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a:t>
            </a:fld>
            <a:endParaRPr/>
          </a:p>
        </p:txBody>
      </p:sp>
      <p:grpSp>
        <p:nvGrpSpPr>
          <p:cNvPr id="180" name="Google Shape;180;p2"/>
          <p:cNvGrpSpPr/>
          <p:nvPr/>
        </p:nvGrpSpPr>
        <p:grpSpPr>
          <a:xfrm>
            <a:off x="228600" y="901802"/>
            <a:ext cx="8686800" cy="0"/>
            <a:chOff x="228600" y="1836420"/>
            <a:chExt cx="8686800" cy="0"/>
          </a:xfrm>
        </p:grpSpPr>
        <p:cxnSp>
          <p:nvCxnSpPr>
            <p:cNvPr id="181" name="Google Shape;181;p2"/>
            <p:cNvCxnSpPr/>
            <p:nvPr/>
          </p:nvCxnSpPr>
          <p:spPr>
            <a:xfrm>
              <a:off x="763000" y="1836420"/>
              <a:ext cx="7618000" cy="0"/>
            </a:xfrm>
            <a:prstGeom prst="straightConnector1">
              <a:avLst/>
            </a:prstGeom>
            <a:noFill/>
            <a:ln w="19050" cap="flat" cmpd="sng">
              <a:solidFill>
                <a:srgbClr val="5F7DAD"/>
              </a:solidFill>
              <a:prstDash val="solid"/>
              <a:round/>
              <a:headEnd type="none" w="sm" len="sm"/>
              <a:tailEnd type="none" w="sm" len="sm"/>
            </a:ln>
          </p:spPr>
        </p:cxnSp>
        <p:cxnSp>
          <p:nvCxnSpPr>
            <p:cNvPr id="182" name="Google Shape;182;p2"/>
            <p:cNvCxnSpPr/>
            <p:nvPr/>
          </p:nvCxnSpPr>
          <p:spPr>
            <a:xfrm>
              <a:off x="8465820" y="1836420"/>
              <a:ext cx="242840" cy="0"/>
            </a:xfrm>
            <a:prstGeom prst="straightConnector1">
              <a:avLst/>
            </a:prstGeom>
            <a:noFill/>
            <a:ln w="19050" cap="flat" cmpd="sng">
              <a:solidFill>
                <a:srgbClr val="5F7DAD"/>
              </a:solidFill>
              <a:prstDash val="solid"/>
              <a:round/>
              <a:headEnd type="none" w="sm" len="sm"/>
              <a:tailEnd type="none" w="sm" len="sm"/>
            </a:ln>
          </p:spPr>
        </p:cxnSp>
        <p:cxnSp>
          <p:nvCxnSpPr>
            <p:cNvPr id="183" name="Google Shape;183;p2"/>
            <p:cNvCxnSpPr/>
            <p:nvPr/>
          </p:nvCxnSpPr>
          <p:spPr>
            <a:xfrm>
              <a:off x="8801100" y="1836420"/>
              <a:ext cx="114300" cy="0"/>
            </a:xfrm>
            <a:prstGeom prst="straightConnector1">
              <a:avLst/>
            </a:prstGeom>
            <a:noFill/>
            <a:ln w="19050" cap="flat" cmpd="sng">
              <a:solidFill>
                <a:srgbClr val="5F7DAD"/>
              </a:solidFill>
              <a:prstDash val="solid"/>
              <a:round/>
              <a:headEnd type="none" w="sm" len="sm"/>
              <a:tailEnd type="none" w="sm" len="sm"/>
            </a:ln>
          </p:spPr>
        </p:cxnSp>
        <p:cxnSp>
          <p:nvCxnSpPr>
            <p:cNvPr id="184" name="Google Shape;184;p2"/>
            <p:cNvCxnSpPr/>
            <p:nvPr/>
          </p:nvCxnSpPr>
          <p:spPr>
            <a:xfrm rot="10800000">
              <a:off x="435340" y="1836420"/>
              <a:ext cx="242840" cy="0"/>
            </a:xfrm>
            <a:prstGeom prst="straightConnector1">
              <a:avLst/>
            </a:prstGeom>
            <a:noFill/>
            <a:ln w="19050" cap="flat" cmpd="sng">
              <a:solidFill>
                <a:srgbClr val="5F7DAD"/>
              </a:solidFill>
              <a:prstDash val="solid"/>
              <a:round/>
              <a:headEnd type="none" w="sm" len="sm"/>
              <a:tailEnd type="none" w="sm" len="sm"/>
            </a:ln>
          </p:spPr>
        </p:cxnSp>
        <p:cxnSp>
          <p:nvCxnSpPr>
            <p:cNvPr id="185" name="Google Shape;185;p2"/>
            <p:cNvCxnSpPr/>
            <p:nvPr/>
          </p:nvCxnSpPr>
          <p:spPr>
            <a:xfrm rot="10800000">
              <a:off x="228600" y="1836420"/>
              <a:ext cx="114300" cy="0"/>
            </a:xfrm>
            <a:prstGeom prst="straightConnector1">
              <a:avLst/>
            </a:prstGeom>
            <a:noFill/>
            <a:ln w="19050" cap="flat" cmpd="sng">
              <a:solidFill>
                <a:srgbClr val="5F7DAD"/>
              </a:solidFill>
              <a:prstDash val="solid"/>
              <a:round/>
              <a:headEnd type="none" w="sm" len="sm"/>
              <a:tailEnd type="none" w="sm" len="sm"/>
            </a:ln>
          </p:spPr>
        </p:cxnSp>
      </p:grpSp>
      <p:pic>
        <p:nvPicPr>
          <p:cNvPr id="186" name="Google Shape;186;p2" descr="Uma imagem contendo desenho&#10;&#10;Descrição gerada automaticamente"/>
          <p:cNvPicPr preferRelativeResize="0"/>
          <p:nvPr/>
        </p:nvPicPr>
        <p:blipFill rotWithShape="1">
          <a:blip r:embed="rId4">
            <a:alphaModFix/>
          </a:blip>
          <a:srcRect l="10994" t="19512" r="11825" b="19208"/>
          <a:stretch/>
        </p:blipFill>
        <p:spPr>
          <a:xfrm>
            <a:off x="8248151" y="21430"/>
            <a:ext cx="885824" cy="478631"/>
          </a:xfrm>
          <a:prstGeom prst="rect">
            <a:avLst/>
          </a:prstGeom>
          <a:noFill/>
          <a:ln>
            <a:noFill/>
          </a:ln>
        </p:spPr>
      </p:pic>
      <p:pic>
        <p:nvPicPr>
          <p:cNvPr id="187" name="Google Shape;187;p2" descr="Uma imagem contendo desenho, placar&#10;&#10;Descrição gerada automaticamente"/>
          <p:cNvPicPr preferRelativeResize="0"/>
          <p:nvPr/>
        </p:nvPicPr>
        <p:blipFill rotWithShape="1">
          <a:blip r:embed="rId5">
            <a:alphaModFix/>
          </a:blip>
          <a:srcRect l="19652" t="-2384"/>
          <a:stretch/>
        </p:blipFill>
        <p:spPr>
          <a:xfrm>
            <a:off x="7025640" y="108075"/>
            <a:ext cx="1244402" cy="363124"/>
          </a:xfrm>
          <a:prstGeom prst="rect">
            <a:avLst/>
          </a:prstGeom>
          <a:noFill/>
          <a:ln>
            <a:noFill/>
          </a:ln>
        </p:spPr>
      </p:pic>
      <p:sp>
        <p:nvSpPr>
          <p:cNvPr id="188" name="Google Shape;188;p2"/>
          <p:cNvSpPr txBox="1"/>
          <p:nvPr/>
        </p:nvSpPr>
        <p:spPr>
          <a:xfrm>
            <a:off x="58172" y="1173687"/>
            <a:ext cx="1137300" cy="1701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lt1"/>
              </a:buClr>
              <a:buSzPts val="2000"/>
              <a:buFont typeface="Roboto Condensed"/>
              <a:buNone/>
            </a:pPr>
            <a:r>
              <a:rPr lang="pt-BR" sz="1800" b="0" i="0" u="none" strike="noStrike" cap="none">
                <a:solidFill>
                  <a:srgbClr val="426194"/>
                </a:solidFill>
                <a:latin typeface="Roboto Condensed"/>
                <a:ea typeface="Roboto Condensed"/>
                <a:cs typeface="Roboto Condensed"/>
                <a:sym typeface="Roboto Condensed"/>
              </a:rPr>
              <a:t>DANIEL IMPERIAL </a:t>
            </a:r>
            <a:r>
              <a:rPr lang="pt-BR" sz="1600" b="0" i="0" u="none" strike="noStrike" cap="none">
                <a:solidFill>
                  <a:srgbClr val="426194"/>
                </a:solidFill>
                <a:latin typeface="Roboto Condensed"/>
                <a:ea typeface="Roboto Condensed"/>
                <a:cs typeface="Roboto Condensed"/>
                <a:sym typeface="Roboto Condensed"/>
              </a:rPr>
              <a:t>(Gerente de Projeto)</a:t>
            </a:r>
            <a:endParaRPr sz="1200"/>
          </a:p>
          <a:p>
            <a:pPr marL="0" marR="0" lvl="0" indent="0" algn="r" rtl="0">
              <a:lnSpc>
                <a:spcPct val="100000"/>
              </a:lnSpc>
              <a:spcBef>
                <a:spcPts val="0"/>
              </a:spcBef>
              <a:spcAft>
                <a:spcPts val="0"/>
              </a:spcAft>
              <a:buClr>
                <a:schemeClr val="lt1"/>
              </a:buClr>
              <a:buSzPts val="2000"/>
              <a:buFont typeface="Roboto Condensed"/>
              <a:buNone/>
            </a:pPr>
            <a:endParaRPr sz="1200" b="0" i="0" u="none" strike="noStrike" cap="none">
              <a:solidFill>
                <a:srgbClr val="426194"/>
              </a:solidFill>
              <a:latin typeface="Roboto Condensed"/>
              <a:ea typeface="Roboto Condensed"/>
              <a:cs typeface="Roboto Condensed"/>
              <a:sym typeface="Roboto Condensed"/>
            </a:endParaRPr>
          </a:p>
          <a:p>
            <a:pPr marL="0" marR="0" lvl="0" indent="0" algn="r" rtl="0">
              <a:lnSpc>
                <a:spcPct val="100000"/>
              </a:lnSpc>
              <a:spcBef>
                <a:spcPts val="0"/>
              </a:spcBef>
              <a:spcAft>
                <a:spcPts val="0"/>
              </a:spcAft>
              <a:buClr>
                <a:schemeClr val="lt1"/>
              </a:buClr>
              <a:buSzPts val="2000"/>
              <a:buFont typeface="Roboto Condensed"/>
              <a:buNone/>
            </a:pPr>
            <a:r>
              <a:rPr lang="pt-BR" sz="1200" b="0" i="0" u="none" strike="noStrike" cap="none">
                <a:solidFill>
                  <a:srgbClr val="426194"/>
                </a:solidFill>
                <a:latin typeface="Roboto Condensed"/>
                <a:ea typeface="Roboto Condensed"/>
                <a:cs typeface="Roboto Condensed"/>
                <a:sym typeface="Roboto Condensed"/>
              </a:rPr>
              <a:t>ENGENHARIA MECÂNICA</a:t>
            </a:r>
            <a:endParaRPr/>
          </a:p>
        </p:txBody>
      </p:sp>
      <p:sp>
        <p:nvSpPr>
          <p:cNvPr id="189" name="Google Shape;189;p2"/>
          <p:cNvSpPr txBox="1"/>
          <p:nvPr/>
        </p:nvSpPr>
        <p:spPr>
          <a:xfrm>
            <a:off x="2972425" y="1191320"/>
            <a:ext cx="1306179" cy="170146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lt1"/>
              </a:buClr>
              <a:buSzPts val="2000"/>
              <a:buFont typeface="Roboto Condensed"/>
              <a:buNone/>
            </a:pPr>
            <a:r>
              <a:rPr lang="pt-BR" sz="1800" b="0" i="0" u="none" strike="noStrike" cap="none">
                <a:solidFill>
                  <a:srgbClr val="426194"/>
                </a:solidFill>
                <a:latin typeface="Roboto Condensed"/>
                <a:ea typeface="Roboto Condensed"/>
                <a:cs typeface="Roboto Condensed"/>
                <a:sym typeface="Roboto Condensed"/>
              </a:rPr>
              <a:t>FRANCISCO ALMEIDA</a:t>
            </a:r>
            <a:endParaRPr/>
          </a:p>
          <a:p>
            <a:pPr marL="0" marR="0" lvl="0" indent="0" algn="r" rtl="0">
              <a:lnSpc>
                <a:spcPct val="100000"/>
              </a:lnSpc>
              <a:spcBef>
                <a:spcPts val="0"/>
              </a:spcBef>
              <a:spcAft>
                <a:spcPts val="0"/>
              </a:spcAft>
              <a:buClr>
                <a:schemeClr val="lt1"/>
              </a:buClr>
              <a:buSzPts val="2000"/>
              <a:buFont typeface="Roboto Condensed"/>
              <a:buNone/>
            </a:pPr>
            <a:endParaRPr sz="1200" b="0" i="0" u="none" strike="noStrike" cap="none">
              <a:solidFill>
                <a:srgbClr val="426194"/>
              </a:solidFill>
              <a:latin typeface="Roboto Condensed"/>
              <a:ea typeface="Roboto Condensed"/>
              <a:cs typeface="Roboto Condensed"/>
              <a:sym typeface="Roboto Condensed"/>
            </a:endParaRPr>
          </a:p>
          <a:p>
            <a:pPr marL="0" marR="0" lvl="0" indent="0" algn="r" rtl="0">
              <a:lnSpc>
                <a:spcPct val="100000"/>
              </a:lnSpc>
              <a:spcBef>
                <a:spcPts val="0"/>
              </a:spcBef>
              <a:spcAft>
                <a:spcPts val="0"/>
              </a:spcAft>
              <a:buClr>
                <a:schemeClr val="lt1"/>
              </a:buClr>
              <a:buSzPts val="2000"/>
              <a:buFont typeface="Roboto Condensed"/>
              <a:buNone/>
            </a:pPr>
            <a:r>
              <a:rPr lang="pt-BR" sz="1200" b="0" i="0" u="none" strike="noStrike" cap="none">
                <a:solidFill>
                  <a:srgbClr val="426194"/>
                </a:solidFill>
                <a:latin typeface="Roboto Condensed"/>
                <a:ea typeface="Roboto Condensed"/>
                <a:cs typeface="Roboto Condensed"/>
                <a:sym typeface="Roboto Condensed"/>
              </a:rPr>
              <a:t>ENGENHARIA MECÂNICA</a:t>
            </a:r>
            <a:endParaRPr/>
          </a:p>
        </p:txBody>
      </p:sp>
      <p:sp>
        <p:nvSpPr>
          <p:cNvPr id="190" name="Google Shape;190;p2"/>
          <p:cNvSpPr txBox="1"/>
          <p:nvPr/>
        </p:nvSpPr>
        <p:spPr>
          <a:xfrm>
            <a:off x="6315782" y="1173687"/>
            <a:ext cx="1009894" cy="1701458"/>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lt1"/>
              </a:buClr>
              <a:buSzPts val="2000"/>
              <a:buFont typeface="Roboto Condensed"/>
              <a:buNone/>
            </a:pPr>
            <a:r>
              <a:rPr lang="pt-BR" sz="1800" b="0" i="0" u="none" strike="noStrike" cap="none">
                <a:solidFill>
                  <a:srgbClr val="426194"/>
                </a:solidFill>
                <a:latin typeface="Roboto Condensed"/>
                <a:ea typeface="Roboto Condensed"/>
                <a:cs typeface="Roboto Condensed"/>
                <a:sym typeface="Roboto Condensed"/>
              </a:rPr>
              <a:t>JÚLIA MATTOS</a:t>
            </a:r>
            <a:endParaRPr/>
          </a:p>
          <a:p>
            <a:pPr marL="0" marR="0" lvl="0" indent="0" algn="r" rtl="0">
              <a:lnSpc>
                <a:spcPct val="100000"/>
              </a:lnSpc>
              <a:spcBef>
                <a:spcPts val="0"/>
              </a:spcBef>
              <a:spcAft>
                <a:spcPts val="0"/>
              </a:spcAft>
              <a:buClr>
                <a:schemeClr val="lt1"/>
              </a:buClr>
              <a:buSzPts val="2000"/>
              <a:buFont typeface="Roboto Condensed"/>
              <a:buNone/>
            </a:pPr>
            <a:endParaRPr sz="1200" b="0" i="0" u="none" strike="noStrike" cap="none">
              <a:solidFill>
                <a:srgbClr val="426194"/>
              </a:solidFill>
              <a:latin typeface="Roboto Condensed"/>
              <a:ea typeface="Roboto Condensed"/>
              <a:cs typeface="Roboto Condensed"/>
              <a:sym typeface="Roboto Condensed"/>
            </a:endParaRPr>
          </a:p>
          <a:p>
            <a:pPr marL="0" marR="0" lvl="0" indent="0" algn="r" rtl="0">
              <a:lnSpc>
                <a:spcPct val="100000"/>
              </a:lnSpc>
              <a:spcBef>
                <a:spcPts val="0"/>
              </a:spcBef>
              <a:spcAft>
                <a:spcPts val="0"/>
              </a:spcAft>
              <a:buClr>
                <a:schemeClr val="lt1"/>
              </a:buClr>
              <a:buSzPts val="2000"/>
              <a:buFont typeface="Roboto Condensed"/>
              <a:buNone/>
            </a:pPr>
            <a:r>
              <a:rPr lang="pt-BR" sz="1200" b="0" i="0" u="none" strike="noStrike" cap="none">
                <a:solidFill>
                  <a:srgbClr val="426194"/>
                </a:solidFill>
                <a:latin typeface="Roboto Condensed"/>
                <a:ea typeface="Roboto Condensed"/>
                <a:cs typeface="Roboto Condensed"/>
                <a:sym typeface="Roboto Condensed"/>
              </a:rPr>
              <a:t>ENGENHARIA MECÂNICA</a:t>
            </a:r>
            <a:endParaRPr/>
          </a:p>
        </p:txBody>
      </p:sp>
      <p:cxnSp>
        <p:nvCxnSpPr>
          <p:cNvPr id="191" name="Google Shape;191;p2"/>
          <p:cNvCxnSpPr/>
          <p:nvPr/>
        </p:nvCxnSpPr>
        <p:spPr>
          <a:xfrm>
            <a:off x="1196340" y="1145111"/>
            <a:ext cx="0" cy="1790967"/>
          </a:xfrm>
          <a:prstGeom prst="straightConnector1">
            <a:avLst/>
          </a:prstGeom>
          <a:noFill/>
          <a:ln w="12700" cap="flat" cmpd="sng">
            <a:solidFill>
              <a:srgbClr val="3B5076"/>
            </a:solidFill>
            <a:prstDash val="solid"/>
            <a:round/>
            <a:headEnd type="none" w="sm" len="sm"/>
            <a:tailEnd type="none" w="sm" len="sm"/>
          </a:ln>
        </p:spPr>
      </p:cxnSp>
      <p:pic>
        <p:nvPicPr>
          <p:cNvPr id="192" name="Google Shape;192;p2"/>
          <p:cNvPicPr preferRelativeResize="0"/>
          <p:nvPr/>
        </p:nvPicPr>
        <p:blipFill rotWithShape="1">
          <a:blip r:embed="rId6">
            <a:alphaModFix/>
          </a:blip>
          <a:srcRect l="16011" t="2285" r="18783"/>
          <a:stretch/>
        </p:blipFill>
        <p:spPr>
          <a:xfrm>
            <a:off x="7465220" y="1173687"/>
            <a:ext cx="1414462" cy="1701473"/>
          </a:xfrm>
          <a:prstGeom prst="rect">
            <a:avLst/>
          </a:prstGeom>
          <a:noFill/>
          <a:ln w="38100" cap="flat" cmpd="sng">
            <a:solidFill>
              <a:srgbClr val="426194"/>
            </a:solidFill>
            <a:prstDash val="solid"/>
            <a:round/>
            <a:headEnd type="none" w="sm" len="sm"/>
            <a:tailEnd type="none" w="sm" len="sm"/>
          </a:ln>
        </p:spPr>
      </p:pic>
      <p:pic>
        <p:nvPicPr>
          <p:cNvPr id="193" name="Google Shape;193;p2"/>
          <p:cNvPicPr preferRelativeResize="0"/>
          <p:nvPr/>
        </p:nvPicPr>
        <p:blipFill rotWithShape="1">
          <a:blip r:embed="rId7"/>
          <a:srcRect b="6496"/>
          <a:stretch/>
        </p:blipFill>
        <p:spPr>
          <a:xfrm>
            <a:off x="1334079" y="1173687"/>
            <a:ext cx="1414443" cy="1701449"/>
          </a:xfrm>
          <a:prstGeom prst="rect">
            <a:avLst/>
          </a:prstGeom>
          <a:noFill/>
          <a:ln w="38100" cap="flat" cmpd="sng">
            <a:solidFill>
              <a:srgbClr val="426194"/>
            </a:solidFill>
            <a:prstDash val="solid"/>
            <a:round/>
            <a:headEnd type="none" w="sm" len="sm"/>
            <a:tailEnd type="none" w="sm" len="sm"/>
          </a:ln>
        </p:spPr>
      </p:pic>
      <p:cxnSp>
        <p:nvCxnSpPr>
          <p:cNvPr id="194" name="Google Shape;194;p2"/>
          <p:cNvCxnSpPr/>
          <p:nvPr/>
        </p:nvCxnSpPr>
        <p:spPr>
          <a:xfrm>
            <a:off x="4339589" y="1145111"/>
            <a:ext cx="0" cy="1790967"/>
          </a:xfrm>
          <a:prstGeom prst="straightConnector1">
            <a:avLst/>
          </a:prstGeom>
          <a:noFill/>
          <a:ln w="12700" cap="flat" cmpd="sng">
            <a:solidFill>
              <a:srgbClr val="3B5076"/>
            </a:solidFill>
            <a:prstDash val="solid"/>
            <a:round/>
            <a:headEnd type="none" w="sm" len="sm"/>
            <a:tailEnd type="none" w="sm" len="sm"/>
          </a:ln>
        </p:spPr>
      </p:cxnSp>
      <p:cxnSp>
        <p:nvCxnSpPr>
          <p:cNvPr id="195" name="Google Shape;195;p2"/>
          <p:cNvCxnSpPr/>
          <p:nvPr/>
        </p:nvCxnSpPr>
        <p:spPr>
          <a:xfrm>
            <a:off x="7325676" y="1145111"/>
            <a:ext cx="0" cy="1790967"/>
          </a:xfrm>
          <a:prstGeom prst="straightConnector1">
            <a:avLst/>
          </a:prstGeom>
          <a:noFill/>
          <a:ln w="12700" cap="flat" cmpd="sng">
            <a:solidFill>
              <a:srgbClr val="3B5076"/>
            </a:solidFill>
            <a:prstDash val="solid"/>
            <a:round/>
            <a:headEnd type="none" w="sm" len="sm"/>
            <a:tailEnd type="none" w="sm" len="sm"/>
          </a:ln>
        </p:spPr>
      </p:cxnSp>
      <p:sp>
        <p:nvSpPr>
          <p:cNvPr id="196" name="Google Shape;196;p2"/>
          <p:cNvSpPr txBox="1"/>
          <p:nvPr/>
        </p:nvSpPr>
        <p:spPr>
          <a:xfrm>
            <a:off x="58172" y="3214907"/>
            <a:ext cx="1137233" cy="1701464"/>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lt1"/>
              </a:buClr>
              <a:buSzPts val="2000"/>
              <a:buFont typeface="Roboto Condensed"/>
              <a:buNone/>
            </a:pPr>
            <a:r>
              <a:rPr lang="pt-BR" sz="1800" b="0" i="0" u="none" strike="noStrike" cap="none">
                <a:solidFill>
                  <a:srgbClr val="426194"/>
                </a:solidFill>
                <a:latin typeface="Roboto Condensed"/>
                <a:ea typeface="Roboto Condensed"/>
                <a:cs typeface="Roboto Condensed"/>
                <a:sym typeface="Roboto Condensed"/>
              </a:rPr>
              <a:t>JULIANA LIMMER</a:t>
            </a:r>
            <a:endParaRPr/>
          </a:p>
          <a:p>
            <a:pPr marL="0" marR="0" lvl="0" indent="0" algn="r" rtl="0">
              <a:lnSpc>
                <a:spcPct val="100000"/>
              </a:lnSpc>
              <a:spcBef>
                <a:spcPts val="0"/>
              </a:spcBef>
              <a:spcAft>
                <a:spcPts val="0"/>
              </a:spcAft>
              <a:buClr>
                <a:schemeClr val="lt1"/>
              </a:buClr>
              <a:buSzPts val="2000"/>
              <a:buFont typeface="Roboto Condensed"/>
              <a:buNone/>
            </a:pPr>
            <a:endParaRPr sz="1200" b="0" i="0" u="none" strike="noStrike" cap="none">
              <a:solidFill>
                <a:srgbClr val="426194"/>
              </a:solidFill>
              <a:latin typeface="Roboto Condensed"/>
              <a:ea typeface="Roboto Condensed"/>
              <a:cs typeface="Roboto Condensed"/>
              <a:sym typeface="Roboto Condensed"/>
            </a:endParaRPr>
          </a:p>
          <a:p>
            <a:pPr marL="0" marR="0" lvl="0" indent="0" algn="r" rtl="0">
              <a:lnSpc>
                <a:spcPct val="100000"/>
              </a:lnSpc>
              <a:spcBef>
                <a:spcPts val="0"/>
              </a:spcBef>
              <a:spcAft>
                <a:spcPts val="0"/>
              </a:spcAft>
              <a:buClr>
                <a:schemeClr val="lt1"/>
              </a:buClr>
              <a:buSzPts val="2000"/>
              <a:buFont typeface="Roboto Condensed"/>
              <a:buNone/>
            </a:pPr>
            <a:r>
              <a:rPr lang="pt-BR" sz="1200" b="0" i="0" u="none" strike="noStrike" cap="none">
                <a:solidFill>
                  <a:srgbClr val="426194"/>
                </a:solidFill>
                <a:latin typeface="Roboto Condensed"/>
                <a:ea typeface="Roboto Condensed"/>
                <a:cs typeface="Roboto Condensed"/>
                <a:sym typeface="Roboto Condensed"/>
              </a:rPr>
              <a:t>ENGENHARIA MECÂNICA</a:t>
            </a:r>
            <a:endParaRPr/>
          </a:p>
        </p:txBody>
      </p:sp>
      <p:cxnSp>
        <p:nvCxnSpPr>
          <p:cNvPr id="197" name="Google Shape;197;p2"/>
          <p:cNvCxnSpPr/>
          <p:nvPr/>
        </p:nvCxnSpPr>
        <p:spPr>
          <a:xfrm>
            <a:off x="1196340" y="3186331"/>
            <a:ext cx="0" cy="1790967"/>
          </a:xfrm>
          <a:prstGeom prst="straightConnector1">
            <a:avLst/>
          </a:prstGeom>
          <a:noFill/>
          <a:ln w="12700" cap="flat" cmpd="sng">
            <a:solidFill>
              <a:srgbClr val="3B5076"/>
            </a:solidFill>
            <a:prstDash val="solid"/>
            <a:round/>
            <a:headEnd type="none" w="sm" len="sm"/>
            <a:tailEnd type="none" w="sm" len="sm"/>
          </a:ln>
        </p:spPr>
      </p:cxnSp>
      <p:sp>
        <p:nvSpPr>
          <p:cNvPr id="198" name="Google Shape;198;p2"/>
          <p:cNvSpPr txBox="1"/>
          <p:nvPr/>
        </p:nvSpPr>
        <p:spPr>
          <a:xfrm>
            <a:off x="3071820" y="3214907"/>
            <a:ext cx="1258776" cy="1701464"/>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lt1"/>
              </a:buClr>
              <a:buSzPts val="2000"/>
              <a:buFont typeface="Roboto Condensed"/>
              <a:buNone/>
            </a:pPr>
            <a:r>
              <a:rPr lang="pt-BR" sz="1800" b="0" i="0" u="none" strike="noStrike" cap="none">
                <a:solidFill>
                  <a:srgbClr val="426194"/>
                </a:solidFill>
                <a:latin typeface="Roboto Condensed"/>
                <a:ea typeface="Roboto Condensed"/>
                <a:cs typeface="Roboto Condensed"/>
                <a:sym typeface="Roboto Condensed"/>
              </a:rPr>
              <a:t>VINICIUS LUDUVIQUE</a:t>
            </a:r>
            <a:endParaRPr/>
          </a:p>
          <a:p>
            <a:pPr marL="0" marR="0" lvl="0" indent="0" algn="r" rtl="0">
              <a:lnSpc>
                <a:spcPct val="100000"/>
              </a:lnSpc>
              <a:spcBef>
                <a:spcPts val="0"/>
              </a:spcBef>
              <a:spcAft>
                <a:spcPts val="0"/>
              </a:spcAft>
              <a:buClr>
                <a:schemeClr val="lt1"/>
              </a:buClr>
              <a:buSzPts val="2000"/>
              <a:buFont typeface="Roboto Condensed"/>
              <a:buNone/>
            </a:pPr>
            <a:endParaRPr sz="1200" b="0" i="0" u="none" strike="noStrike" cap="none">
              <a:solidFill>
                <a:srgbClr val="426194"/>
              </a:solidFill>
              <a:latin typeface="Roboto Condensed"/>
              <a:ea typeface="Roboto Condensed"/>
              <a:cs typeface="Roboto Condensed"/>
              <a:sym typeface="Roboto Condensed"/>
            </a:endParaRPr>
          </a:p>
          <a:p>
            <a:pPr marL="0" marR="0" lvl="0" indent="0" algn="r" rtl="0">
              <a:lnSpc>
                <a:spcPct val="100000"/>
              </a:lnSpc>
              <a:spcBef>
                <a:spcPts val="0"/>
              </a:spcBef>
              <a:spcAft>
                <a:spcPts val="0"/>
              </a:spcAft>
              <a:buClr>
                <a:schemeClr val="lt1"/>
              </a:buClr>
              <a:buSzPts val="2000"/>
              <a:buFont typeface="Roboto Condensed"/>
              <a:buNone/>
            </a:pPr>
            <a:r>
              <a:rPr lang="pt-BR" sz="1200" b="0" i="0" u="none" strike="noStrike" cap="none">
                <a:solidFill>
                  <a:srgbClr val="426194"/>
                </a:solidFill>
                <a:latin typeface="Roboto Condensed"/>
                <a:ea typeface="Roboto Condensed"/>
                <a:cs typeface="Roboto Condensed"/>
                <a:sym typeface="Roboto Condensed"/>
              </a:rPr>
              <a:t>ENGENHARIA MECÂNICA</a:t>
            </a:r>
            <a:endParaRPr/>
          </a:p>
        </p:txBody>
      </p:sp>
      <p:cxnSp>
        <p:nvCxnSpPr>
          <p:cNvPr id="199" name="Google Shape;199;p2"/>
          <p:cNvCxnSpPr/>
          <p:nvPr/>
        </p:nvCxnSpPr>
        <p:spPr>
          <a:xfrm>
            <a:off x="4331530" y="3186331"/>
            <a:ext cx="0" cy="1790967"/>
          </a:xfrm>
          <a:prstGeom prst="straightConnector1">
            <a:avLst/>
          </a:prstGeom>
          <a:noFill/>
          <a:ln w="12700" cap="flat" cmpd="sng">
            <a:solidFill>
              <a:srgbClr val="3B5076"/>
            </a:solidFill>
            <a:prstDash val="solid"/>
            <a:round/>
            <a:headEnd type="none" w="sm" len="sm"/>
            <a:tailEnd type="none" w="sm" len="sm"/>
          </a:ln>
        </p:spPr>
      </p:cxnSp>
      <p:pic>
        <p:nvPicPr>
          <p:cNvPr id="200" name="Google Shape;200;p2"/>
          <p:cNvPicPr preferRelativeResize="0"/>
          <p:nvPr/>
        </p:nvPicPr>
        <p:blipFill rotWithShape="1">
          <a:blip r:embed="rId8"/>
          <a:srcRect l="4239" r="4414"/>
          <a:stretch/>
        </p:blipFill>
        <p:spPr>
          <a:xfrm>
            <a:off x="4469284" y="3214902"/>
            <a:ext cx="1414425" cy="1701465"/>
          </a:xfrm>
          <a:prstGeom prst="rect">
            <a:avLst/>
          </a:prstGeom>
          <a:noFill/>
          <a:ln w="38100" cap="flat" cmpd="sng">
            <a:solidFill>
              <a:srgbClr val="426194"/>
            </a:solidFill>
            <a:prstDash val="solid"/>
            <a:round/>
            <a:headEnd type="none" w="sm" len="sm"/>
            <a:tailEnd type="none" w="sm" len="sm"/>
          </a:ln>
        </p:spPr>
      </p:pic>
      <p:pic>
        <p:nvPicPr>
          <p:cNvPr id="202" name="Google Shape;202;p2"/>
          <p:cNvPicPr preferRelativeResize="0"/>
          <p:nvPr/>
        </p:nvPicPr>
        <p:blipFill rotWithShape="1">
          <a:blip r:embed="rId9">
            <a:alphaModFix/>
          </a:blip>
          <a:srcRect t="5638" b="22805"/>
          <a:stretch/>
        </p:blipFill>
        <p:spPr>
          <a:xfrm>
            <a:off x="4470163" y="1173675"/>
            <a:ext cx="1414425" cy="1701475"/>
          </a:xfrm>
          <a:prstGeom prst="rect">
            <a:avLst/>
          </a:prstGeom>
          <a:noFill/>
          <a:ln w="38100" cap="flat" cmpd="sng">
            <a:solidFill>
              <a:srgbClr val="0B5394"/>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barn(outVertical)">
                                      <p:cBhvr>
                                        <p:cTn id="7"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grpSp>
        <p:nvGrpSpPr>
          <p:cNvPr id="445" name="Google Shape;445;p17"/>
          <p:cNvGrpSpPr/>
          <p:nvPr/>
        </p:nvGrpSpPr>
        <p:grpSpPr>
          <a:xfrm>
            <a:off x="-1250" y="720534"/>
            <a:ext cx="9155575" cy="17991737"/>
            <a:chOff x="0" y="751014"/>
            <a:chExt cx="9155575" cy="17991737"/>
          </a:xfrm>
        </p:grpSpPr>
        <p:pic>
          <p:nvPicPr>
            <p:cNvPr id="446" name="Google Shape;446;p17"/>
            <p:cNvPicPr preferRelativeResize="0"/>
            <p:nvPr/>
          </p:nvPicPr>
          <p:blipFill rotWithShape="1">
            <a:blip r:embed="rId3">
              <a:alphaModFix/>
            </a:blip>
            <a:srcRect/>
            <a:stretch/>
          </p:blipFill>
          <p:spPr>
            <a:xfrm>
              <a:off x="0" y="751014"/>
              <a:ext cx="9144000" cy="2675687"/>
            </a:xfrm>
            <a:prstGeom prst="rect">
              <a:avLst/>
            </a:prstGeom>
            <a:noFill/>
            <a:ln>
              <a:noFill/>
            </a:ln>
          </p:spPr>
        </p:pic>
        <p:pic>
          <p:nvPicPr>
            <p:cNvPr id="447" name="Google Shape;447;p17"/>
            <p:cNvPicPr preferRelativeResize="0"/>
            <p:nvPr/>
          </p:nvPicPr>
          <p:blipFill rotWithShape="1">
            <a:blip r:embed="rId4">
              <a:alphaModFix/>
            </a:blip>
            <a:srcRect/>
            <a:stretch/>
          </p:blipFill>
          <p:spPr>
            <a:xfrm>
              <a:off x="0" y="3426701"/>
              <a:ext cx="9144000" cy="2826147"/>
            </a:xfrm>
            <a:prstGeom prst="rect">
              <a:avLst/>
            </a:prstGeom>
            <a:noFill/>
            <a:ln>
              <a:noFill/>
            </a:ln>
          </p:spPr>
        </p:pic>
        <p:pic>
          <p:nvPicPr>
            <p:cNvPr id="448" name="Google Shape;448;p17"/>
            <p:cNvPicPr preferRelativeResize="0"/>
            <p:nvPr/>
          </p:nvPicPr>
          <p:blipFill rotWithShape="1">
            <a:blip r:embed="rId5">
              <a:alphaModFix/>
            </a:blip>
            <a:srcRect/>
            <a:stretch/>
          </p:blipFill>
          <p:spPr>
            <a:xfrm>
              <a:off x="0" y="6211771"/>
              <a:ext cx="9144000" cy="3104291"/>
            </a:xfrm>
            <a:prstGeom prst="rect">
              <a:avLst/>
            </a:prstGeom>
            <a:noFill/>
            <a:ln>
              <a:noFill/>
            </a:ln>
          </p:spPr>
        </p:pic>
        <p:pic>
          <p:nvPicPr>
            <p:cNvPr id="449" name="Google Shape;449;p17"/>
            <p:cNvPicPr preferRelativeResize="0"/>
            <p:nvPr/>
          </p:nvPicPr>
          <p:blipFill rotWithShape="1">
            <a:blip r:embed="rId6">
              <a:alphaModFix/>
            </a:blip>
            <a:srcRect/>
            <a:stretch/>
          </p:blipFill>
          <p:spPr>
            <a:xfrm>
              <a:off x="11575" y="9304487"/>
              <a:ext cx="9144000" cy="3006587"/>
            </a:xfrm>
            <a:prstGeom prst="rect">
              <a:avLst/>
            </a:prstGeom>
            <a:noFill/>
            <a:ln>
              <a:noFill/>
            </a:ln>
          </p:spPr>
        </p:pic>
        <p:pic>
          <p:nvPicPr>
            <p:cNvPr id="450" name="Google Shape;450;p17"/>
            <p:cNvPicPr preferRelativeResize="0"/>
            <p:nvPr/>
          </p:nvPicPr>
          <p:blipFill rotWithShape="1">
            <a:blip r:embed="rId7">
              <a:alphaModFix/>
            </a:blip>
            <a:srcRect/>
            <a:stretch/>
          </p:blipFill>
          <p:spPr>
            <a:xfrm>
              <a:off x="0" y="12311074"/>
              <a:ext cx="9144000" cy="2706942"/>
            </a:xfrm>
            <a:prstGeom prst="rect">
              <a:avLst/>
            </a:prstGeom>
            <a:noFill/>
            <a:ln>
              <a:noFill/>
            </a:ln>
          </p:spPr>
        </p:pic>
        <p:pic>
          <p:nvPicPr>
            <p:cNvPr id="451" name="Google Shape;451;p17"/>
            <p:cNvPicPr preferRelativeResize="0"/>
            <p:nvPr/>
          </p:nvPicPr>
          <p:blipFill rotWithShape="1">
            <a:blip r:embed="rId8">
              <a:alphaModFix/>
            </a:blip>
            <a:srcRect/>
            <a:stretch/>
          </p:blipFill>
          <p:spPr>
            <a:xfrm>
              <a:off x="0" y="15018016"/>
              <a:ext cx="9144000" cy="2960252"/>
            </a:xfrm>
            <a:prstGeom prst="rect">
              <a:avLst/>
            </a:prstGeom>
            <a:noFill/>
            <a:ln>
              <a:noFill/>
            </a:ln>
          </p:spPr>
        </p:pic>
        <p:pic>
          <p:nvPicPr>
            <p:cNvPr id="452" name="Google Shape;452;p17"/>
            <p:cNvPicPr preferRelativeResize="0"/>
            <p:nvPr/>
          </p:nvPicPr>
          <p:blipFill rotWithShape="1">
            <a:blip r:embed="rId9">
              <a:alphaModFix/>
            </a:blip>
            <a:srcRect/>
            <a:stretch/>
          </p:blipFill>
          <p:spPr>
            <a:xfrm>
              <a:off x="0" y="17978269"/>
              <a:ext cx="9144000" cy="764482"/>
            </a:xfrm>
            <a:prstGeom prst="rect">
              <a:avLst/>
            </a:prstGeom>
            <a:noFill/>
            <a:ln>
              <a:noFill/>
            </a:ln>
          </p:spPr>
        </p:pic>
      </p:grpSp>
      <p:sp>
        <p:nvSpPr>
          <p:cNvPr id="453" name="Google Shape;453;p17"/>
          <p:cNvSpPr/>
          <p:nvPr/>
        </p:nvSpPr>
        <p:spPr>
          <a:xfrm>
            <a:off x="-1250" y="-3644"/>
            <a:ext cx="9145250" cy="6756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4" name="Google Shape;454;p17"/>
          <p:cNvSpPr txBox="1">
            <a:spLocks noGrp="1"/>
          </p:cNvSpPr>
          <p:nvPr>
            <p:ph type="ctrTitle" idx="4294967295"/>
          </p:nvPr>
        </p:nvSpPr>
        <p:spPr>
          <a:xfrm>
            <a:off x="2228850" y="54588"/>
            <a:ext cx="4543425" cy="60978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000"/>
              <a:buFont typeface="Roboto Condensed"/>
              <a:buNone/>
            </a:pPr>
            <a:r>
              <a:rPr lang="pt-BR" sz="3200" b="1" i="0" u="none" strike="noStrike" cap="none">
                <a:solidFill>
                  <a:schemeClr val="accent5"/>
                </a:solidFill>
                <a:latin typeface="Roboto Condensed"/>
                <a:ea typeface="Roboto Condensed"/>
                <a:cs typeface="Roboto Condensed"/>
                <a:sym typeface="Roboto Condensed"/>
              </a:rPr>
              <a:t>PLANO DE ADEQUAÇÃO</a:t>
            </a:r>
            <a:endParaRPr sz="3200" b="1" i="0" u="none" strike="noStrike" cap="none">
              <a:solidFill>
                <a:schemeClr val="accent5"/>
              </a:solidFill>
              <a:latin typeface="Roboto Condensed"/>
              <a:ea typeface="Roboto Condensed"/>
              <a:cs typeface="Roboto Condensed"/>
              <a:sym typeface="Roboto Condensed"/>
            </a:endParaRPr>
          </a:p>
        </p:txBody>
      </p:sp>
      <p:pic>
        <p:nvPicPr>
          <p:cNvPr id="455" name="Google Shape;455;p17" descr="Uma imagem contendo desenho&#10;&#10;Descrição gerada automaticamente"/>
          <p:cNvPicPr preferRelativeResize="0"/>
          <p:nvPr/>
        </p:nvPicPr>
        <p:blipFill rotWithShape="1">
          <a:blip r:embed="rId10">
            <a:alphaModFix/>
          </a:blip>
          <a:srcRect l="10994" t="19512" r="11825" b="19208"/>
          <a:stretch/>
        </p:blipFill>
        <p:spPr>
          <a:xfrm>
            <a:off x="8248151" y="21430"/>
            <a:ext cx="885824" cy="478631"/>
          </a:xfrm>
          <a:prstGeom prst="rect">
            <a:avLst/>
          </a:prstGeom>
          <a:noFill/>
          <a:ln>
            <a:noFill/>
          </a:ln>
        </p:spPr>
      </p:pic>
      <p:pic>
        <p:nvPicPr>
          <p:cNvPr id="456" name="Google Shape;456;p17" descr="Uma imagem contendo desenho, placar&#10;&#10;Descrição gerada automaticamente"/>
          <p:cNvPicPr preferRelativeResize="0"/>
          <p:nvPr/>
        </p:nvPicPr>
        <p:blipFill rotWithShape="1">
          <a:blip r:embed="rId11">
            <a:alphaModFix/>
          </a:blip>
          <a:srcRect l="19652" t="-2384"/>
          <a:stretch/>
        </p:blipFill>
        <p:spPr>
          <a:xfrm>
            <a:off x="7025640" y="108075"/>
            <a:ext cx="1244402" cy="363124"/>
          </a:xfrm>
          <a:prstGeom prst="rect">
            <a:avLst/>
          </a:prstGeom>
          <a:noFill/>
          <a:ln>
            <a:noFill/>
          </a:ln>
        </p:spPr>
      </p:pic>
      <p:pic>
        <p:nvPicPr>
          <p:cNvPr id="457" name="Google Shape;457;p17"/>
          <p:cNvPicPr preferRelativeResize="0"/>
          <p:nvPr/>
        </p:nvPicPr>
        <p:blipFill rotWithShape="1">
          <a:blip r:embed="rId12">
            <a:alphaModFix/>
          </a:blip>
          <a:srcRect/>
          <a:stretch/>
        </p:blipFill>
        <p:spPr>
          <a:xfrm>
            <a:off x="-1250" y="-1298"/>
            <a:ext cx="2230100" cy="675634"/>
          </a:xfrm>
          <a:prstGeom prst="rect">
            <a:avLst/>
          </a:prstGeom>
          <a:noFill/>
          <a:ln>
            <a:noFill/>
          </a:ln>
        </p:spPr>
      </p:pic>
      <p:pic>
        <p:nvPicPr>
          <p:cNvPr id="458" name="Google Shape;458;p17"/>
          <p:cNvPicPr preferRelativeResize="0"/>
          <p:nvPr/>
        </p:nvPicPr>
        <p:blipFill rotWithShape="1">
          <a:blip r:embed="rId13">
            <a:clrChange>
              <a:clrFrom>
                <a:srgbClr val="FFFFFF"/>
              </a:clrFrom>
              <a:clrTo>
                <a:srgbClr val="FFFFFF">
                  <a:alpha val="0"/>
                </a:srgbClr>
              </a:clrTo>
            </a:clrChange>
            <a:alphaModFix/>
          </a:blip>
          <a:srcRect/>
          <a:stretch/>
        </p:blipFill>
        <p:spPr>
          <a:xfrm>
            <a:off x="6903720" y="4462909"/>
            <a:ext cx="2240280" cy="680591"/>
          </a:xfrm>
          <a:prstGeom prst="rect">
            <a:avLst/>
          </a:prstGeom>
          <a:noFill/>
          <a:ln>
            <a:noFill/>
          </a:ln>
        </p:spPr>
      </p:pic>
      <p:sp>
        <p:nvSpPr>
          <p:cNvPr id="459" name="Google Shape;459;p17"/>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8"/>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21</a:t>
            </a:fld>
            <a:endParaRPr/>
          </a:p>
        </p:txBody>
      </p:sp>
      <p:sp>
        <p:nvSpPr>
          <p:cNvPr id="465" name="Google Shape;465;p18"/>
          <p:cNvSpPr txBox="1"/>
          <p:nvPr/>
        </p:nvSpPr>
        <p:spPr>
          <a:xfrm>
            <a:off x="1275150" y="975360"/>
            <a:ext cx="6593700" cy="71994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2800" b="1" i="0" u="none" strike="noStrike" cap="none">
                <a:solidFill>
                  <a:srgbClr val="426194"/>
                </a:solidFill>
                <a:latin typeface="Roboto Condensed"/>
                <a:ea typeface="Roboto Condensed"/>
                <a:cs typeface="Roboto Condensed"/>
                <a:sym typeface="Roboto Condensed"/>
              </a:rPr>
              <a:t>ADEQUAÇÃO COMUM ÀS MÁQUINAS:</a:t>
            </a:r>
            <a:endParaRPr sz="1400" b="0" i="0" u="none" strike="noStrike" cap="none">
              <a:solidFill>
                <a:srgbClr val="000000"/>
              </a:solidFill>
              <a:latin typeface="Arial"/>
              <a:ea typeface="Arial"/>
              <a:cs typeface="Arial"/>
              <a:sym typeface="Arial"/>
            </a:endParaRPr>
          </a:p>
        </p:txBody>
      </p:sp>
      <p:grpSp>
        <p:nvGrpSpPr>
          <p:cNvPr id="466" name="Google Shape;466;p18"/>
          <p:cNvGrpSpPr/>
          <p:nvPr/>
        </p:nvGrpSpPr>
        <p:grpSpPr>
          <a:xfrm>
            <a:off x="228600" y="1695308"/>
            <a:ext cx="8686800" cy="0"/>
            <a:chOff x="228600" y="1836420"/>
            <a:chExt cx="8686800" cy="0"/>
          </a:xfrm>
        </p:grpSpPr>
        <p:cxnSp>
          <p:nvCxnSpPr>
            <p:cNvPr id="467" name="Google Shape;467;p18"/>
            <p:cNvCxnSpPr/>
            <p:nvPr/>
          </p:nvCxnSpPr>
          <p:spPr>
            <a:xfrm>
              <a:off x="763000" y="1836420"/>
              <a:ext cx="7618000" cy="0"/>
            </a:xfrm>
            <a:prstGeom prst="straightConnector1">
              <a:avLst/>
            </a:prstGeom>
            <a:noFill/>
            <a:ln w="19050" cap="flat" cmpd="sng">
              <a:solidFill>
                <a:srgbClr val="426194"/>
              </a:solidFill>
              <a:prstDash val="solid"/>
              <a:round/>
              <a:headEnd type="none" w="sm" len="sm"/>
              <a:tailEnd type="none" w="sm" len="sm"/>
            </a:ln>
          </p:spPr>
        </p:cxnSp>
        <p:cxnSp>
          <p:nvCxnSpPr>
            <p:cNvPr id="468" name="Google Shape;468;p18"/>
            <p:cNvCxnSpPr/>
            <p:nvPr/>
          </p:nvCxnSpPr>
          <p:spPr>
            <a:xfrm>
              <a:off x="8465820" y="1836420"/>
              <a:ext cx="242840" cy="0"/>
            </a:xfrm>
            <a:prstGeom prst="straightConnector1">
              <a:avLst/>
            </a:prstGeom>
            <a:noFill/>
            <a:ln w="19050" cap="flat" cmpd="sng">
              <a:solidFill>
                <a:srgbClr val="426194"/>
              </a:solidFill>
              <a:prstDash val="solid"/>
              <a:round/>
              <a:headEnd type="none" w="sm" len="sm"/>
              <a:tailEnd type="none" w="sm" len="sm"/>
            </a:ln>
          </p:spPr>
        </p:cxnSp>
        <p:cxnSp>
          <p:nvCxnSpPr>
            <p:cNvPr id="469" name="Google Shape;469;p18"/>
            <p:cNvCxnSpPr/>
            <p:nvPr/>
          </p:nvCxnSpPr>
          <p:spPr>
            <a:xfrm>
              <a:off x="8801100" y="1836420"/>
              <a:ext cx="114300" cy="0"/>
            </a:xfrm>
            <a:prstGeom prst="straightConnector1">
              <a:avLst/>
            </a:prstGeom>
            <a:noFill/>
            <a:ln w="19050" cap="flat" cmpd="sng">
              <a:solidFill>
                <a:srgbClr val="426194"/>
              </a:solidFill>
              <a:prstDash val="solid"/>
              <a:round/>
              <a:headEnd type="none" w="sm" len="sm"/>
              <a:tailEnd type="none" w="sm" len="sm"/>
            </a:ln>
          </p:spPr>
        </p:cxnSp>
        <p:cxnSp>
          <p:nvCxnSpPr>
            <p:cNvPr id="470" name="Google Shape;470;p18"/>
            <p:cNvCxnSpPr/>
            <p:nvPr/>
          </p:nvCxnSpPr>
          <p:spPr>
            <a:xfrm rot="10800000">
              <a:off x="435340" y="1836420"/>
              <a:ext cx="242840" cy="0"/>
            </a:xfrm>
            <a:prstGeom prst="straightConnector1">
              <a:avLst/>
            </a:prstGeom>
            <a:noFill/>
            <a:ln w="19050" cap="flat" cmpd="sng">
              <a:solidFill>
                <a:srgbClr val="426194"/>
              </a:solidFill>
              <a:prstDash val="solid"/>
              <a:round/>
              <a:headEnd type="none" w="sm" len="sm"/>
              <a:tailEnd type="none" w="sm" len="sm"/>
            </a:ln>
          </p:spPr>
        </p:cxnSp>
        <p:cxnSp>
          <p:nvCxnSpPr>
            <p:cNvPr id="471" name="Google Shape;471;p18"/>
            <p:cNvCxnSpPr/>
            <p:nvPr/>
          </p:nvCxnSpPr>
          <p:spPr>
            <a:xfrm rot="10800000">
              <a:off x="228600" y="1836420"/>
              <a:ext cx="114300" cy="0"/>
            </a:xfrm>
            <a:prstGeom prst="straightConnector1">
              <a:avLst/>
            </a:prstGeom>
            <a:noFill/>
            <a:ln w="19050" cap="flat" cmpd="sng">
              <a:solidFill>
                <a:srgbClr val="426194"/>
              </a:solidFill>
              <a:prstDash val="solid"/>
              <a:round/>
              <a:headEnd type="none" w="sm" len="sm"/>
              <a:tailEnd type="none" w="sm" len="sm"/>
            </a:ln>
          </p:spPr>
        </p:cxnSp>
      </p:grpSp>
      <p:sp>
        <p:nvSpPr>
          <p:cNvPr id="472" name="Google Shape;472;p18"/>
          <p:cNvSpPr txBox="1"/>
          <p:nvPr/>
        </p:nvSpPr>
        <p:spPr>
          <a:xfrm>
            <a:off x="38600" y="1897397"/>
            <a:ext cx="9105400" cy="3246103"/>
          </a:xfrm>
          <a:prstGeom prst="rect">
            <a:avLst/>
          </a:prstGeom>
          <a:noFill/>
          <a:ln>
            <a:noFill/>
          </a:ln>
        </p:spPr>
        <p:txBody>
          <a:bodyPr spcFirstLastPara="1" wrap="square" lIns="91425" tIns="45700" rIns="91425" bIns="45700" anchor="t" anchorCtr="0">
            <a:noAutofit/>
          </a:bodyPr>
          <a:lstStyle/>
          <a:p>
            <a:pPr marL="88900" marR="0" lvl="0" indent="0" algn="l" rtl="0">
              <a:lnSpc>
                <a:spcPct val="120000"/>
              </a:lnSpc>
              <a:spcBef>
                <a:spcPts val="1000"/>
              </a:spcBef>
              <a:spcAft>
                <a:spcPts val="0"/>
              </a:spcAft>
              <a:buClr>
                <a:schemeClr val="accent4"/>
              </a:buClr>
              <a:buSzPts val="2200"/>
              <a:buFont typeface="Roboto Condensed Light"/>
              <a:buNone/>
            </a:pPr>
            <a:r>
              <a:rPr lang="pt-BR" sz="1600" b="1" i="0" u="none" strike="noStrike" cap="none" dirty="0">
                <a:solidFill>
                  <a:schemeClr val="dk1"/>
                </a:solidFill>
                <a:latin typeface="Roboto Condensed Light"/>
                <a:ea typeface="Roboto Condensed Light"/>
                <a:cs typeface="Roboto Condensed Light"/>
                <a:sym typeface="Roboto Condensed Light"/>
              </a:rPr>
              <a:t>PRINCIPAIS AÇÕES COMUNS ÀS MÁQUINAS:</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dk1"/>
                </a:solidFill>
                <a:latin typeface="Roboto Condensed Light"/>
                <a:ea typeface="Roboto Condensed Light"/>
                <a:cs typeface="Roboto Condensed Light"/>
                <a:sym typeface="Roboto Condensed Light"/>
              </a:rPr>
              <a:t>Demarcação do posicionamento dos carrinhos, a fim de desobstruir as áreas de circulação.</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dk1"/>
                </a:solidFill>
                <a:latin typeface="Roboto Condensed Light"/>
                <a:ea typeface="Roboto Condensed Light"/>
                <a:cs typeface="Roboto Condensed Light"/>
                <a:sym typeface="Roboto Condensed Light"/>
              </a:rPr>
              <a:t>Necessidade de coleta de dados a respeito das características e parâmetros das máquinas, que atualmente não existem.</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dk1"/>
                </a:solidFill>
                <a:latin typeface="Roboto Condensed Light"/>
                <a:ea typeface="Roboto Condensed Light"/>
                <a:cs typeface="Roboto Condensed Light"/>
                <a:sym typeface="Roboto Condensed Light"/>
              </a:rPr>
              <a:t>Ergonomia, devido à exigência postural naturalmente solicitada pelo ofício.</a:t>
            </a:r>
            <a:endParaRPr sz="1400" b="0" i="0" u="none" strike="noStrike" cap="none" dirty="0">
              <a:solidFill>
                <a:srgbClr val="000000"/>
              </a:solidFill>
              <a:latin typeface="Arial"/>
              <a:ea typeface="Arial"/>
              <a:cs typeface="Arial"/>
              <a:sym typeface="Arial"/>
            </a:endParaRPr>
          </a:p>
        </p:txBody>
      </p:sp>
      <p:pic>
        <p:nvPicPr>
          <p:cNvPr id="473" name="Google Shape;473;p18" descr="Uma imagem contendo desenho&#10;&#10;Descrição gerada automaticamente"/>
          <p:cNvPicPr preferRelativeResize="0"/>
          <p:nvPr/>
        </p:nvPicPr>
        <p:blipFill rotWithShape="1">
          <a:blip r:embed="rId3">
            <a:alphaModFix/>
          </a:blip>
          <a:srcRect l="10994" t="19512" r="11825" b="19208"/>
          <a:stretch/>
        </p:blipFill>
        <p:spPr>
          <a:xfrm>
            <a:off x="8248151" y="21430"/>
            <a:ext cx="885824" cy="478631"/>
          </a:xfrm>
          <a:prstGeom prst="rect">
            <a:avLst/>
          </a:prstGeom>
          <a:noFill/>
          <a:ln>
            <a:noFill/>
          </a:ln>
        </p:spPr>
      </p:pic>
      <p:pic>
        <p:nvPicPr>
          <p:cNvPr id="474" name="Google Shape;474;p18"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barn(outVertical)">
                                      <p:cBhvr>
                                        <p:cTn id="7" dur="5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pSp>
        <p:nvGrpSpPr>
          <p:cNvPr id="479" name="Google Shape;479;p19"/>
          <p:cNvGrpSpPr/>
          <p:nvPr/>
        </p:nvGrpSpPr>
        <p:grpSpPr>
          <a:xfrm>
            <a:off x="4550637" y="0"/>
            <a:ext cx="4593362" cy="5324083"/>
            <a:chOff x="4550637" y="0"/>
            <a:chExt cx="4593362" cy="5324083"/>
          </a:xfrm>
        </p:grpSpPr>
        <p:sp>
          <p:nvSpPr>
            <p:cNvPr id="480" name="Google Shape;480;p19"/>
            <p:cNvSpPr/>
            <p:nvPr/>
          </p:nvSpPr>
          <p:spPr>
            <a:xfrm>
              <a:off x="4550637" y="0"/>
              <a:ext cx="2393086" cy="5143500"/>
            </a:xfrm>
            <a:prstGeom prst="rect">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p19"/>
            <p:cNvSpPr/>
            <p:nvPr/>
          </p:nvSpPr>
          <p:spPr>
            <a:xfrm>
              <a:off x="6943724" y="0"/>
              <a:ext cx="2200275" cy="4472940"/>
            </a:xfrm>
            <a:prstGeom prst="rect">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2" name="Google Shape;482;p19"/>
            <p:cNvSpPr/>
            <p:nvPr/>
          </p:nvSpPr>
          <p:spPr>
            <a:xfrm rot="5006346">
              <a:off x="6792770" y="4355539"/>
              <a:ext cx="663080" cy="823133"/>
            </a:xfrm>
            <a:prstGeom prst="rtTriangle">
              <a:avLst/>
            </a:prstGeom>
            <a:solidFill>
              <a:srgbClr val="3A5172"/>
            </a:solidFill>
            <a:ln w="25400" cap="flat" cmpd="sng">
              <a:solidFill>
                <a:srgbClr val="3A51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3" name="Google Shape;483;p19"/>
            <p:cNvSpPr/>
            <p:nvPr/>
          </p:nvSpPr>
          <p:spPr>
            <a:xfrm>
              <a:off x="7208520" y="4219324"/>
              <a:ext cx="409480" cy="428606"/>
            </a:xfrm>
            <a:prstGeom prst="rect">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4" name="Google Shape;484;p19"/>
            <p:cNvSpPr/>
            <p:nvPr/>
          </p:nvSpPr>
          <p:spPr>
            <a:xfrm rot="5006346">
              <a:off x="7658402" y="3854590"/>
              <a:ext cx="663080" cy="823133"/>
            </a:xfrm>
            <a:prstGeom prst="rtTriangle">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5" name="Google Shape;485;p19"/>
            <p:cNvSpPr/>
            <p:nvPr/>
          </p:nvSpPr>
          <p:spPr>
            <a:xfrm rot="4451995">
              <a:off x="6850641" y="4945574"/>
              <a:ext cx="351492" cy="329178"/>
            </a:xfrm>
            <a:prstGeom prst="triangle">
              <a:avLst>
                <a:gd name="adj" fmla="val 50000"/>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6" name="Google Shape;486;p19"/>
            <p:cNvSpPr/>
            <p:nvPr/>
          </p:nvSpPr>
          <p:spPr>
            <a:xfrm rot="6506775">
              <a:off x="6990565" y="4854210"/>
              <a:ext cx="87593" cy="321439"/>
            </a:xfrm>
            <a:prstGeom prst="triangle">
              <a:avLst>
                <a:gd name="adj" fmla="val 50000"/>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87" name="Google Shape;487;p19"/>
          <p:cNvSpPr txBox="1">
            <a:spLocks noGrp="1"/>
          </p:cNvSpPr>
          <p:nvPr>
            <p:ph type="body" idx="4294967295"/>
          </p:nvPr>
        </p:nvSpPr>
        <p:spPr>
          <a:xfrm>
            <a:off x="0" y="813866"/>
            <a:ext cx="4550637" cy="428606"/>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600"/>
              </a:spcBef>
              <a:spcAft>
                <a:spcPts val="0"/>
              </a:spcAft>
              <a:buSzPts val="2400"/>
              <a:buNone/>
            </a:pPr>
            <a:r>
              <a:rPr lang="pt-BR" sz="2000" b="1">
                <a:solidFill>
                  <a:srgbClr val="426194"/>
                </a:solidFill>
              </a:rPr>
              <a:t>ADEQUAÇÃO – CALANDRAS</a:t>
            </a:r>
            <a:endParaRPr sz="1800">
              <a:solidFill>
                <a:srgbClr val="426194"/>
              </a:solidFill>
            </a:endParaRPr>
          </a:p>
        </p:txBody>
      </p:sp>
      <p:sp>
        <p:nvSpPr>
          <p:cNvPr id="488" name="Google Shape;488;p19"/>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22</a:t>
            </a:fld>
            <a:endParaRPr/>
          </a:p>
        </p:txBody>
      </p:sp>
      <p:sp>
        <p:nvSpPr>
          <p:cNvPr id="489" name="Google Shape;489;p19"/>
          <p:cNvSpPr txBox="1"/>
          <p:nvPr/>
        </p:nvSpPr>
        <p:spPr>
          <a:xfrm>
            <a:off x="4550637" y="813866"/>
            <a:ext cx="4593361" cy="42860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600"/>
              </a:spcBef>
              <a:spcAft>
                <a:spcPts val="0"/>
              </a:spcAft>
              <a:buClr>
                <a:schemeClr val="accent4"/>
              </a:buClr>
              <a:buSzPts val="2400"/>
              <a:buFont typeface="Roboto Condensed Light"/>
              <a:buNone/>
            </a:pPr>
            <a:r>
              <a:rPr lang="pt-BR" sz="2000" b="1" i="0" u="none" strike="noStrike" cap="none">
                <a:solidFill>
                  <a:schemeClr val="lt1"/>
                </a:solidFill>
                <a:latin typeface="Roboto Condensed Light"/>
                <a:ea typeface="Roboto Condensed Light"/>
                <a:cs typeface="Roboto Condensed Light"/>
                <a:sym typeface="Roboto Condensed Light"/>
              </a:rPr>
              <a:t>ADEQUAÇÃO – LAVADORAS</a:t>
            </a:r>
            <a:endParaRPr sz="1800" b="0" i="0" u="none" strike="noStrike" cap="none">
              <a:solidFill>
                <a:schemeClr val="lt1"/>
              </a:solidFill>
              <a:latin typeface="Roboto Condensed Light"/>
              <a:ea typeface="Roboto Condensed Light"/>
              <a:cs typeface="Roboto Condensed Light"/>
              <a:sym typeface="Roboto Condensed Light"/>
            </a:endParaRPr>
          </a:p>
        </p:txBody>
      </p:sp>
      <p:sp>
        <p:nvSpPr>
          <p:cNvPr id="490" name="Google Shape;490;p19"/>
          <p:cNvSpPr txBox="1"/>
          <p:nvPr/>
        </p:nvSpPr>
        <p:spPr>
          <a:xfrm>
            <a:off x="9992" y="1552021"/>
            <a:ext cx="4418694" cy="3591479"/>
          </a:xfrm>
          <a:prstGeom prst="rect">
            <a:avLst/>
          </a:prstGeom>
          <a:noFill/>
          <a:ln>
            <a:noFill/>
          </a:ln>
        </p:spPr>
        <p:txBody>
          <a:bodyPr spcFirstLastPara="1" wrap="square" lIns="91425" tIns="45700" rIns="91425" bIns="45700" anchor="t" anchorCtr="0">
            <a:noAutofit/>
          </a:bodyPr>
          <a:lstStyle/>
          <a:p>
            <a:pPr marL="88900" marR="0" lvl="0" indent="0" algn="l" rtl="0">
              <a:lnSpc>
                <a:spcPct val="120000"/>
              </a:lnSpc>
              <a:spcBef>
                <a:spcPts val="1000"/>
              </a:spcBef>
              <a:spcAft>
                <a:spcPts val="0"/>
              </a:spcAft>
              <a:buNone/>
            </a:pPr>
            <a:r>
              <a:rPr lang="pt-BR" sz="1600" b="1" i="0" u="none" strike="noStrike" cap="none" dirty="0">
                <a:solidFill>
                  <a:schemeClr val="dk1"/>
                </a:solidFill>
                <a:latin typeface="Roboto Condensed Light"/>
                <a:ea typeface="Roboto Condensed Light"/>
                <a:cs typeface="Roboto Condensed Light"/>
                <a:sym typeface="Roboto Condensed Light"/>
              </a:rPr>
              <a:t>PRINCIPAIS AÇÕES ESPECÍFICAS:</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dk1"/>
                </a:solidFill>
                <a:latin typeface="Roboto Condensed Light"/>
                <a:ea typeface="Roboto Condensed Light"/>
                <a:cs typeface="Roboto Condensed Light"/>
                <a:sym typeface="Roboto Condensed Light"/>
              </a:rPr>
              <a:t>Implementação de </a:t>
            </a:r>
            <a:r>
              <a:rPr lang="pt-BR" sz="1600" b="0" i="0" u="none" strike="noStrike" cap="none" dirty="0" err="1">
                <a:solidFill>
                  <a:schemeClr val="dk1"/>
                </a:solidFill>
                <a:latin typeface="Roboto Condensed Light"/>
                <a:ea typeface="Roboto Condensed Light"/>
                <a:cs typeface="Roboto Condensed Light"/>
                <a:sym typeface="Roboto Condensed Light"/>
              </a:rPr>
              <a:t>POPs</a:t>
            </a:r>
            <a:r>
              <a:rPr lang="pt-BR" sz="1600" b="0" i="0" u="none" strike="noStrike" cap="none" dirty="0">
                <a:solidFill>
                  <a:schemeClr val="dk1"/>
                </a:solidFill>
                <a:latin typeface="Roboto Condensed Light"/>
                <a:ea typeface="Roboto Condensed Light"/>
                <a:cs typeface="Roboto Condensed Light"/>
                <a:sym typeface="Roboto Condensed Light"/>
              </a:rPr>
              <a:t> (Procedimentos Operacionais Padrão). Consolidando uma forma padrão de instrução para os novos operadores.</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dk1"/>
                </a:solidFill>
                <a:latin typeface="Roboto Condensed Light"/>
                <a:ea typeface="Roboto Condensed Light"/>
                <a:cs typeface="Roboto Condensed Light"/>
                <a:sym typeface="Roboto Condensed Light"/>
              </a:rPr>
              <a:t>A sinalização de segurança pertinentes à estrutura e parte elétrica das máquinas.</a:t>
            </a:r>
            <a:endParaRPr sz="1400" b="0" i="0" u="none" strike="noStrike" cap="none" dirty="0">
              <a:solidFill>
                <a:srgbClr val="000000"/>
              </a:solidFill>
              <a:latin typeface="Arial"/>
              <a:ea typeface="Arial"/>
              <a:cs typeface="Arial"/>
              <a:sym typeface="Arial"/>
            </a:endParaRPr>
          </a:p>
        </p:txBody>
      </p:sp>
      <p:grpSp>
        <p:nvGrpSpPr>
          <p:cNvPr id="491" name="Google Shape;491;p19"/>
          <p:cNvGrpSpPr/>
          <p:nvPr/>
        </p:nvGrpSpPr>
        <p:grpSpPr>
          <a:xfrm>
            <a:off x="167640" y="1395682"/>
            <a:ext cx="4191000" cy="0"/>
            <a:chOff x="228600" y="1836420"/>
            <a:chExt cx="4191000" cy="0"/>
          </a:xfrm>
        </p:grpSpPr>
        <p:cxnSp>
          <p:nvCxnSpPr>
            <p:cNvPr id="492" name="Google Shape;492;p19"/>
            <p:cNvCxnSpPr/>
            <p:nvPr/>
          </p:nvCxnSpPr>
          <p:spPr>
            <a:xfrm>
              <a:off x="763000" y="1836420"/>
              <a:ext cx="3130820" cy="0"/>
            </a:xfrm>
            <a:prstGeom prst="straightConnector1">
              <a:avLst/>
            </a:prstGeom>
            <a:noFill/>
            <a:ln w="19050" cap="flat" cmpd="sng">
              <a:solidFill>
                <a:srgbClr val="426194"/>
              </a:solidFill>
              <a:prstDash val="solid"/>
              <a:round/>
              <a:headEnd type="none" w="sm" len="sm"/>
              <a:tailEnd type="none" w="sm" len="sm"/>
            </a:ln>
          </p:spPr>
        </p:cxnSp>
        <p:cxnSp>
          <p:nvCxnSpPr>
            <p:cNvPr id="493" name="Google Shape;493;p19"/>
            <p:cNvCxnSpPr/>
            <p:nvPr/>
          </p:nvCxnSpPr>
          <p:spPr>
            <a:xfrm>
              <a:off x="3970020" y="1836420"/>
              <a:ext cx="242840" cy="0"/>
            </a:xfrm>
            <a:prstGeom prst="straightConnector1">
              <a:avLst/>
            </a:prstGeom>
            <a:noFill/>
            <a:ln w="19050" cap="flat" cmpd="sng">
              <a:solidFill>
                <a:srgbClr val="426194"/>
              </a:solidFill>
              <a:prstDash val="solid"/>
              <a:round/>
              <a:headEnd type="none" w="sm" len="sm"/>
              <a:tailEnd type="none" w="sm" len="sm"/>
            </a:ln>
          </p:spPr>
        </p:cxnSp>
        <p:cxnSp>
          <p:nvCxnSpPr>
            <p:cNvPr id="494" name="Google Shape;494;p19"/>
            <p:cNvCxnSpPr/>
            <p:nvPr/>
          </p:nvCxnSpPr>
          <p:spPr>
            <a:xfrm>
              <a:off x="4305300" y="1836420"/>
              <a:ext cx="114300" cy="0"/>
            </a:xfrm>
            <a:prstGeom prst="straightConnector1">
              <a:avLst/>
            </a:prstGeom>
            <a:noFill/>
            <a:ln w="19050" cap="flat" cmpd="sng">
              <a:solidFill>
                <a:srgbClr val="426194"/>
              </a:solidFill>
              <a:prstDash val="solid"/>
              <a:round/>
              <a:headEnd type="none" w="sm" len="sm"/>
              <a:tailEnd type="none" w="sm" len="sm"/>
            </a:ln>
          </p:spPr>
        </p:cxnSp>
        <p:cxnSp>
          <p:nvCxnSpPr>
            <p:cNvPr id="495" name="Google Shape;495;p19"/>
            <p:cNvCxnSpPr/>
            <p:nvPr/>
          </p:nvCxnSpPr>
          <p:spPr>
            <a:xfrm rot="10800000">
              <a:off x="435340" y="1836420"/>
              <a:ext cx="242840" cy="0"/>
            </a:xfrm>
            <a:prstGeom prst="straightConnector1">
              <a:avLst/>
            </a:prstGeom>
            <a:noFill/>
            <a:ln w="19050" cap="flat" cmpd="sng">
              <a:solidFill>
                <a:srgbClr val="426194"/>
              </a:solidFill>
              <a:prstDash val="solid"/>
              <a:round/>
              <a:headEnd type="none" w="sm" len="sm"/>
              <a:tailEnd type="none" w="sm" len="sm"/>
            </a:ln>
          </p:spPr>
        </p:cxnSp>
        <p:cxnSp>
          <p:nvCxnSpPr>
            <p:cNvPr id="496" name="Google Shape;496;p19"/>
            <p:cNvCxnSpPr/>
            <p:nvPr/>
          </p:nvCxnSpPr>
          <p:spPr>
            <a:xfrm rot="10800000">
              <a:off x="228600" y="1836420"/>
              <a:ext cx="114300" cy="0"/>
            </a:xfrm>
            <a:prstGeom prst="straightConnector1">
              <a:avLst/>
            </a:prstGeom>
            <a:noFill/>
            <a:ln w="19050" cap="flat" cmpd="sng">
              <a:solidFill>
                <a:srgbClr val="426194"/>
              </a:solidFill>
              <a:prstDash val="solid"/>
              <a:round/>
              <a:headEnd type="none" w="sm" len="sm"/>
              <a:tailEnd type="none" w="sm" len="sm"/>
            </a:ln>
          </p:spPr>
        </p:cxnSp>
      </p:grpSp>
      <p:grpSp>
        <p:nvGrpSpPr>
          <p:cNvPr id="497" name="Google Shape;497;p19"/>
          <p:cNvGrpSpPr/>
          <p:nvPr/>
        </p:nvGrpSpPr>
        <p:grpSpPr>
          <a:xfrm>
            <a:off x="4757301" y="1395682"/>
            <a:ext cx="4191000" cy="0"/>
            <a:chOff x="228600" y="1836420"/>
            <a:chExt cx="4191000" cy="0"/>
          </a:xfrm>
        </p:grpSpPr>
        <p:cxnSp>
          <p:nvCxnSpPr>
            <p:cNvPr id="498" name="Google Shape;498;p19"/>
            <p:cNvCxnSpPr/>
            <p:nvPr/>
          </p:nvCxnSpPr>
          <p:spPr>
            <a:xfrm>
              <a:off x="763000" y="1836420"/>
              <a:ext cx="3130820" cy="0"/>
            </a:xfrm>
            <a:prstGeom prst="straightConnector1">
              <a:avLst/>
            </a:prstGeom>
            <a:noFill/>
            <a:ln w="19050" cap="flat" cmpd="sng">
              <a:solidFill>
                <a:schemeClr val="lt1"/>
              </a:solidFill>
              <a:prstDash val="solid"/>
              <a:round/>
              <a:headEnd type="none" w="sm" len="sm"/>
              <a:tailEnd type="none" w="sm" len="sm"/>
            </a:ln>
          </p:spPr>
        </p:cxnSp>
        <p:cxnSp>
          <p:nvCxnSpPr>
            <p:cNvPr id="499" name="Google Shape;499;p19"/>
            <p:cNvCxnSpPr/>
            <p:nvPr/>
          </p:nvCxnSpPr>
          <p:spPr>
            <a:xfrm>
              <a:off x="3970020" y="1836420"/>
              <a:ext cx="242840" cy="0"/>
            </a:xfrm>
            <a:prstGeom prst="straightConnector1">
              <a:avLst/>
            </a:prstGeom>
            <a:noFill/>
            <a:ln w="19050" cap="flat" cmpd="sng">
              <a:solidFill>
                <a:schemeClr val="lt1"/>
              </a:solidFill>
              <a:prstDash val="solid"/>
              <a:round/>
              <a:headEnd type="none" w="sm" len="sm"/>
              <a:tailEnd type="none" w="sm" len="sm"/>
            </a:ln>
          </p:spPr>
        </p:cxnSp>
        <p:cxnSp>
          <p:nvCxnSpPr>
            <p:cNvPr id="500" name="Google Shape;500;p19"/>
            <p:cNvCxnSpPr/>
            <p:nvPr/>
          </p:nvCxnSpPr>
          <p:spPr>
            <a:xfrm>
              <a:off x="4305300" y="1836420"/>
              <a:ext cx="114300" cy="0"/>
            </a:xfrm>
            <a:prstGeom prst="straightConnector1">
              <a:avLst/>
            </a:prstGeom>
            <a:noFill/>
            <a:ln w="19050" cap="flat" cmpd="sng">
              <a:solidFill>
                <a:schemeClr val="lt1"/>
              </a:solidFill>
              <a:prstDash val="solid"/>
              <a:round/>
              <a:headEnd type="none" w="sm" len="sm"/>
              <a:tailEnd type="none" w="sm" len="sm"/>
            </a:ln>
          </p:spPr>
        </p:cxnSp>
        <p:cxnSp>
          <p:nvCxnSpPr>
            <p:cNvPr id="501" name="Google Shape;501;p19"/>
            <p:cNvCxnSpPr/>
            <p:nvPr/>
          </p:nvCxnSpPr>
          <p:spPr>
            <a:xfrm rot="10800000">
              <a:off x="435340" y="1836420"/>
              <a:ext cx="242840" cy="0"/>
            </a:xfrm>
            <a:prstGeom prst="straightConnector1">
              <a:avLst/>
            </a:prstGeom>
            <a:noFill/>
            <a:ln w="19050" cap="flat" cmpd="sng">
              <a:solidFill>
                <a:schemeClr val="lt1"/>
              </a:solidFill>
              <a:prstDash val="solid"/>
              <a:round/>
              <a:headEnd type="none" w="sm" len="sm"/>
              <a:tailEnd type="none" w="sm" len="sm"/>
            </a:ln>
          </p:spPr>
        </p:cxnSp>
        <p:cxnSp>
          <p:nvCxnSpPr>
            <p:cNvPr id="502" name="Google Shape;502;p19"/>
            <p:cNvCxnSpPr/>
            <p:nvPr/>
          </p:nvCxnSpPr>
          <p:spPr>
            <a:xfrm rot="10800000">
              <a:off x="228600" y="1836420"/>
              <a:ext cx="114300" cy="0"/>
            </a:xfrm>
            <a:prstGeom prst="straightConnector1">
              <a:avLst/>
            </a:prstGeom>
            <a:noFill/>
            <a:ln w="19050" cap="flat" cmpd="sng">
              <a:solidFill>
                <a:schemeClr val="lt1"/>
              </a:solidFill>
              <a:prstDash val="solid"/>
              <a:round/>
              <a:headEnd type="none" w="sm" len="sm"/>
              <a:tailEnd type="none" w="sm" len="sm"/>
            </a:ln>
          </p:spPr>
        </p:cxnSp>
      </p:grpSp>
      <p:sp>
        <p:nvSpPr>
          <p:cNvPr id="503" name="Google Shape;503;p19"/>
          <p:cNvSpPr txBox="1"/>
          <p:nvPr/>
        </p:nvSpPr>
        <p:spPr>
          <a:xfrm>
            <a:off x="4647764" y="1552021"/>
            <a:ext cx="4418694" cy="3591479"/>
          </a:xfrm>
          <a:prstGeom prst="rect">
            <a:avLst/>
          </a:prstGeom>
          <a:noFill/>
          <a:ln>
            <a:noFill/>
          </a:ln>
        </p:spPr>
        <p:txBody>
          <a:bodyPr spcFirstLastPara="1" wrap="square" lIns="91425" tIns="45700" rIns="91425" bIns="45700" anchor="t" anchorCtr="0">
            <a:noAutofit/>
          </a:bodyPr>
          <a:lstStyle/>
          <a:p>
            <a:pPr marL="88900" marR="0" lvl="0" indent="0" algn="l" rtl="0">
              <a:lnSpc>
                <a:spcPct val="120000"/>
              </a:lnSpc>
              <a:spcBef>
                <a:spcPts val="1000"/>
              </a:spcBef>
              <a:spcAft>
                <a:spcPts val="0"/>
              </a:spcAft>
              <a:buNone/>
            </a:pPr>
            <a:r>
              <a:rPr lang="pt-BR" sz="1600" b="1" i="0" u="none" strike="noStrike" cap="none" dirty="0">
                <a:solidFill>
                  <a:schemeClr val="lt1"/>
                </a:solidFill>
                <a:latin typeface="Roboto Condensed Light"/>
                <a:ea typeface="Roboto Condensed Light"/>
                <a:cs typeface="Roboto Condensed Light"/>
                <a:sym typeface="Roboto Condensed Light"/>
              </a:rPr>
              <a:t>PRINCIPAIS AÇÕES ESPECÍFICAS:</a:t>
            </a:r>
            <a:endParaRPr sz="1400" b="0" i="0" u="none" strike="noStrike" cap="none" dirty="0">
              <a:solidFill>
                <a:schemeClr val="lt1"/>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lt1"/>
                </a:solidFill>
                <a:latin typeface="Roboto Condensed Light"/>
                <a:ea typeface="Roboto Condensed Light"/>
                <a:cs typeface="Roboto Condensed Light"/>
                <a:sym typeface="Roboto Condensed Light"/>
              </a:rPr>
              <a:t>Instalação de botão de emergência.</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lt1"/>
                </a:solidFill>
                <a:latin typeface="Roboto Condensed Light"/>
                <a:ea typeface="Roboto Condensed Light"/>
                <a:cs typeface="Roboto Condensed Light"/>
                <a:sym typeface="Roboto Condensed Light"/>
              </a:rPr>
              <a:t>Implementação de </a:t>
            </a:r>
            <a:r>
              <a:rPr lang="pt-BR" sz="1600" b="0" i="0" u="none" strike="noStrike" cap="none" dirty="0" err="1">
                <a:solidFill>
                  <a:schemeClr val="lt1"/>
                </a:solidFill>
                <a:latin typeface="Roboto Condensed Light"/>
                <a:ea typeface="Roboto Condensed Light"/>
                <a:cs typeface="Roboto Condensed Light"/>
                <a:sym typeface="Roboto Condensed Light"/>
              </a:rPr>
              <a:t>POPs</a:t>
            </a:r>
            <a:r>
              <a:rPr lang="pt-BR" sz="1600" b="0" i="0" u="none" strike="noStrike" cap="none" dirty="0">
                <a:solidFill>
                  <a:schemeClr val="lt1"/>
                </a:solidFill>
                <a:latin typeface="Roboto Condensed Light"/>
                <a:ea typeface="Roboto Condensed Light"/>
                <a:cs typeface="Roboto Condensed Light"/>
                <a:sym typeface="Roboto Condensed Light"/>
              </a:rPr>
              <a:t> (Procedimentos Operacionais Padrão).</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err="1">
                <a:solidFill>
                  <a:schemeClr val="lt1"/>
                </a:solidFill>
                <a:latin typeface="Roboto Condensed Light"/>
                <a:ea typeface="Roboto Condensed Light"/>
                <a:cs typeface="Roboto Condensed Light"/>
                <a:sym typeface="Roboto Condensed Light"/>
              </a:rPr>
              <a:t>Retrofit</a:t>
            </a:r>
            <a:r>
              <a:rPr lang="pt-BR" sz="1600" b="0" i="0" u="none" strike="noStrike" cap="none" dirty="0">
                <a:solidFill>
                  <a:schemeClr val="lt1"/>
                </a:solidFill>
                <a:latin typeface="Roboto Condensed Light"/>
                <a:ea typeface="Roboto Condensed Light"/>
                <a:cs typeface="Roboto Condensed Light"/>
                <a:sym typeface="Roboto Condensed Light"/>
              </a:rPr>
              <a:t> para a máquina não operar automaticamente sem o comando do operador.</a:t>
            </a:r>
            <a:endParaRPr sz="1400" b="0" i="0" u="none" strike="noStrike" cap="none" dirty="0">
              <a:solidFill>
                <a:srgbClr val="000000"/>
              </a:solidFill>
              <a:latin typeface="Arial"/>
              <a:ea typeface="Arial"/>
              <a:cs typeface="Arial"/>
              <a:sym typeface="Arial"/>
            </a:endParaRPr>
          </a:p>
        </p:txBody>
      </p:sp>
      <p:pic>
        <p:nvPicPr>
          <p:cNvPr id="504" name="Google Shape;504;p19" descr="Uma imagem contendo desenho&#10;&#10;Descrição gerada automaticamente"/>
          <p:cNvPicPr preferRelativeResize="0"/>
          <p:nvPr/>
        </p:nvPicPr>
        <p:blipFill rotWithShape="1">
          <a:blip r:embed="rId3">
            <a:alphaModFix/>
          </a:blip>
          <a:srcRect l="10994" t="19512" r="11825" b="19208"/>
          <a:stretch/>
        </p:blipFill>
        <p:spPr>
          <a:xfrm>
            <a:off x="3505058" y="21430"/>
            <a:ext cx="885824" cy="478631"/>
          </a:xfrm>
          <a:prstGeom prst="rect">
            <a:avLst/>
          </a:prstGeom>
          <a:noFill/>
          <a:ln>
            <a:noFill/>
          </a:ln>
        </p:spPr>
      </p:pic>
      <p:pic>
        <p:nvPicPr>
          <p:cNvPr id="505" name="Google Shape;505;p19" descr="Uma imagem contendo desenho, placar&#10;&#10;Descrição gerada automaticamente"/>
          <p:cNvPicPr preferRelativeResize="0"/>
          <p:nvPr/>
        </p:nvPicPr>
        <p:blipFill rotWithShape="1">
          <a:blip r:embed="rId4">
            <a:alphaModFix/>
          </a:blip>
          <a:srcRect l="19652" t="-2384"/>
          <a:stretch/>
        </p:blipFill>
        <p:spPr>
          <a:xfrm>
            <a:off x="2282547" y="108075"/>
            <a:ext cx="1244402" cy="363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barn(outVertical)">
                                      <p:cBhvr>
                                        <p:cTn id="7" dur="500"/>
                                        <p:tgtEl>
                                          <p:spTgt spid="49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97"/>
                                        </p:tgtEl>
                                        <p:attrNameLst>
                                          <p:attrName>style.visibility</p:attrName>
                                        </p:attrNameLst>
                                      </p:cBhvr>
                                      <p:to>
                                        <p:strVal val="visible"/>
                                      </p:to>
                                    </p:set>
                                    <p:animEffect transition="in" filter="barn(outVertical)">
                                      <p:cBhvr>
                                        <p:cTn id="11"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10" name="Google Shape;510;p20"/>
          <p:cNvGrpSpPr/>
          <p:nvPr/>
        </p:nvGrpSpPr>
        <p:grpSpPr>
          <a:xfrm>
            <a:off x="4550637" y="0"/>
            <a:ext cx="4593287" cy="5324083"/>
            <a:chOff x="4550637" y="0"/>
            <a:chExt cx="4593287" cy="5324083"/>
          </a:xfrm>
        </p:grpSpPr>
        <p:sp>
          <p:nvSpPr>
            <p:cNvPr id="511" name="Google Shape;511;p20"/>
            <p:cNvSpPr/>
            <p:nvPr/>
          </p:nvSpPr>
          <p:spPr>
            <a:xfrm>
              <a:off x="4550637" y="0"/>
              <a:ext cx="2393086" cy="5143500"/>
            </a:xfrm>
            <a:prstGeom prst="rect">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2" name="Google Shape;512;p20"/>
            <p:cNvSpPr/>
            <p:nvPr/>
          </p:nvSpPr>
          <p:spPr>
            <a:xfrm>
              <a:off x="6943724" y="0"/>
              <a:ext cx="2200200" cy="4473000"/>
            </a:xfrm>
            <a:prstGeom prst="rect">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3" name="Google Shape;513;p20"/>
            <p:cNvSpPr/>
            <p:nvPr/>
          </p:nvSpPr>
          <p:spPr>
            <a:xfrm rot="5006346">
              <a:off x="6792770" y="4355539"/>
              <a:ext cx="663080" cy="823133"/>
            </a:xfrm>
            <a:prstGeom prst="rtTriangle">
              <a:avLst/>
            </a:prstGeom>
            <a:solidFill>
              <a:srgbClr val="3A5172"/>
            </a:solidFill>
            <a:ln w="25400" cap="flat" cmpd="sng">
              <a:solidFill>
                <a:srgbClr val="3A51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4" name="Google Shape;514;p20"/>
            <p:cNvSpPr/>
            <p:nvPr/>
          </p:nvSpPr>
          <p:spPr>
            <a:xfrm>
              <a:off x="7208520" y="4219324"/>
              <a:ext cx="409480" cy="428606"/>
            </a:xfrm>
            <a:prstGeom prst="rect">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5" name="Google Shape;515;p20"/>
            <p:cNvSpPr/>
            <p:nvPr/>
          </p:nvSpPr>
          <p:spPr>
            <a:xfrm rot="5006346">
              <a:off x="7658402" y="3854590"/>
              <a:ext cx="663080" cy="823133"/>
            </a:xfrm>
            <a:prstGeom prst="rtTriangle">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6" name="Google Shape;516;p20"/>
            <p:cNvSpPr/>
            <p:nvPr/>
          </p:nvSpPr>
          <p:spPr>
            <a:xfrm rot="4451995">
              <a:off x="6850641" y="4945574"/>
              <a:ext cx="351492" cy="329178"/>
            </a:xfrm>
            <a:prstGeom prst="triangle">
              <a:avLst>
                <a:gd name="adj" fmla="val 50000"/>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7" name="Google Shape;517;p20"/>
            <p:cNvSpPr/>
            <p:nvPr/>
          </p:nvSpPr>
          <p:spPr>
            <a:xfrm rot="6506775">
              <a:off x="6990565" y="4854210"/>
              <a:ext cx="87593" cy="321439"/>
            </a:xfrm>
            <a:prstGeom prst="triangle">
              <a:avLst>
                <a:gd name="adj" fmla="val 50000"/>
              </a:avLst>
            </a:prstGeom>
            <a:solidFill>
              <a:srgbClr val="3A51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18" name="Google Shape;518;p20"/>
          <p:cNvSpPr txBox="1">
            <a:spLocks noGrp="1"/>
          </p:cNvSpPr>
          <p:nvPr>
            <p:ph type="body" idx="4294967295"/>
          </p:nvPr>
        </p:nvSpPr>
        <p:spPr>
          <a:xfrm>
            <a:off x="0" y="813866"/>
            <a:ext cx="4550637" cy="428606"/>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600"/>
              </a:spcBef>
              <a:spcAft>
                <a:spcPts val="0"/>
              </a:spcAft>
              <a:buSzPts val="2400"/>
              <a:buNone/>
            </a:pPr>
            <a:r>
              <a:rPr lang="pt-BR" sz="2000" b="1">
                <a:solidFill>
                  <a:srgbClr val="426194"/>
                </a:solidFill>
              </a:rPr>
              <a:t>ADEQUAÇÃO – SECADORAS</a:t>
            </a:r>
            <a:endParaRPr sz="1800">
              <a:solidFill>
                <a:srgbClr val="426194"/>
              </a:solidFill>
            </a:endParaRPr>
          </a:p>
        </p:txBody>
      </p:sp>
      <p:sp>
        <p:nvSpPr>
          <p:cNvPr id="519" name="Google Shape;519;p20"/>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23</a:t>
            </a:fld>
            <a:endParaRPr/>
          </a:p>
        </p:txBody>
      </p:sp>
      <p:sp>
        <p:nvSpPr>
          <p:cNvPr id="520" name="Google Shape;520;p20"/>
          <p:cNvSpPr txBox="1"/>
          <p:nvPr/>
        </p:nvSpPr>
        <p:spPr>
          <a:xfrm>
            <a:off x="4550637" y="813866"/>
            <a:ext cx="4593361" cy="42860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600"/>
              </a:spcBef>
              <a:spcAft>
                <a:spcPts val="0"/>
              </a:spcAft>
              <a:buClr>
                <a:schemeClr val="accent4"/>
              </a:buClr>
              <a:buSzPts val="2400"/>
              <a:buFont typeface="Roboto Condensed Light"/>
              <a:buNone/>
            </a:pPr>
            <a:r>
              <a:rPr lang="pt-BR" sz="2000" b="1" i="0" u="none" strike="noStrike" cap="none">
                <a:solidFill>
                  <a:schemeClr val="lt1"/>
                </a:solidFill>
                <a:latin typeface="Roboto Condensed Light"/>
                <a:ea typeface="Roboto Condensed Light"/>
                <a:cs typeface="Roboto Condensed Light"/>
                <a:sym typeface="Roboto Condensed Light"/>
              </a:rPr>
              <a:t>ADEQUAÇÃO – CENTRÍFUGAS</a:t>
            </a:r>
            <a:endParaRPr sz="1800" b="0" i="0" u="none" strike="noStrike" cap="none">
              <a:solidFill>
                <a:schemeClr val="lt1"/>
              </a:solidFill>
              <a:latin typeface="Roboto Condensed Light"/>
              <a:ea typeface="Roboto Condensed Light"/>
              <a:cs typeface="Roboto Condensed Light"/>
              <a:sym typeface="Roboto Condensed Light"/>
            </a:endParaRPr>
          </a:p>
        </p:txBody>
      </p:sp>
      <p:sp>
        <p:nvSpPr>
          <p:cNvPr id="521" name="Google Shape;521;p20"/>
          <p:cNvSpPr txBox="1"/>
          <p:nvPr/>
        </p:nvSpPr>
        <p:spPr>
          <a:xfrm>
            <a:off x="9992" y="1552021"/>
            <a:ext cx="4418694" cy="3591479"/>
          </a:xfrm>
          <a:prstGeom prst="rect">
            <a:avLst/>
          </a:prstGeom>
          <a:noFill/>
          <a:ln>
            <a:noFill/>
          </a:ln>
        </p:spPr>
        <p:txBody>
          <a:bodyPr spcFirstLastPara="1" wrap="square" lIns="91425" tIns="45700" rIns="91425" bIns="45700" anchor="t" anchorCtr="0">
            <a:noAutofit/>
          </a:bodyPr>
          <a:lstStyle/>
          <a:p>
            <a:pPr marL="88900" marR="0" lvl="0" indent="0" algn="l" rtl="0">
              <a:lnSpc>
                <a:spcPct val="120000"/>
              </a:lnSpc>
              <a:spcBef>
                <a:spcPts val="1000"/>
              </a:spcBef>
              <a:spcAft>
                <a:spcPts val="0"/>
              </a:spcAft>
              <a:buNone/>
            </a:pPr>
            <a:r>
              <a:rPr lang="pt-BR" sz="1600" b="1" i="0" u="none" strike="noStrike" cap="none" dirty="0">
                <a:solidFill>
                  <a:schemeClr val="dk1"/>
                </a:solidFill>
                <a:latin typeface="Roboto Condensed Light"/>
                <a:ea typeface="Roboto Condensed Light"/>
                <a:cs typeface="Roboto Condensed Light"/>
                <a:sym typeface="Roboto Condensed Light"/>
              </a:rPr>
              <a:t>PRINCIPAIS AÇÕES ESPECÍFICAS:</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1" u="none" strike="noStrike" cap="none" dirty="0" err="1">
                <a:solidFill>
                  <a:schemeClr val="dk1"/>
                </a:solidFill>
                <a:latin typeface="Roboto Condensed Light"/>
                <a:ea typeface="Roboto Condensed Light"/>
                <a:cs typeface="Roboto Condensed Light"/>
                <a:sym typeface="Roboto Condensed Light"/>
              </a:rPr>
              <a:t>Retrofit</a:t>
            </a:r>
            <a:r>
              <a:rPr lang="pt-BR" sz="1600" b="0" i="0" u="none" strike="noStrike" cap="none" dirty="0">
                <a:solidFill>
                  <a:schemeClr val="dk1"/>
                </a:solidFill>
                <a:latin typeface="Roboto Condensed Light"/>
                <a:ea typeface="Roboto Condensed Light"/>
                <a:cs typeface="Roboto Condensed Light"/>
                <a:sym typeface="Roboto Condensed Light"/>
              </a:rPr>
              <a:t> deve ser implementado para garantir que a máquina não voltará a operar involuntariamente.</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dk1"/>
                </a:solidFill>
                <a:latin typeface="Roboto Condensed Light"/>
                <a:ea typeface="Roboto Condensed Light"/>
                <a:cs typeface="Roboto Condensed Light"/>
                <a:sym typeface="Roboto Condensed Light"/>
              </a:rPr>
              <a:t>Instalação de botão de emergência.</a:t>
            </a:r>
            <a:endParaRPr sz="1400" b="0" i="0" u="none" strike="noStrike" cap="none" dirty="0">
              <a:solidFill>
                <a:srgbClr val="000000"/>
              </a:solidFill>
              <a:latin typeface="Arial"/>
              <a:ea typeface="Arial"/>
              <a:cs typeface="Arial"/>
              <a:sym typeface="Arial"/>
            </a:endParaRPr>
          </a:p>
        </p:txBody>
      </p:sp>
      <p:grpSp>
        <p:nvGrpSpPr>
          <p:cNvPr id="522" name="Google Shape;522;p20"/>
          <p:cNvGrpSpPr/>
          <p:nvPr/>
        </p:nvGrpSpPr>
        <p:grpSpPr>
          <a:xfrm>
            <a:off x="167640" y="1395682"/>
            <a:ext cx="4191000" cy="0"/>
            <a:chOff x="228600" y="1836420"/>
            <a:chExt cx="4191000" cy="0"/>
          </a:xfrm>
        </p:grpSpPr>
        <p:cxnSp>
          <p:nvCxnSpPr>
            <p:cNvPr id="523" name="Google Shape;523;p20"/>
            <p:cNvCxnSpPr/>
            <p:nvPr/>
          </p:nvCxnSpPr>
          <p:spPr>
            <a:xfrm>
              <a:off x="763000" y="1836420"/>
              <a:ext cx="3130820" cy="0"/>
            </a:xfrm>
            <a:prstGeom prst="straightConnector1">
              <a:avLst/>
            </a:prstGeom>
            <a:noFill/>
            <a:ln w="19050" cap="flat" cmpd="sng">
              <a:solidFill>
                <a:srgbClr val="426194"/>
              </a:solidFill>
              <a:prstDash val="solid"/>
              <a:round/>
              <a:headEnd type="none" w="sm" len="sm"/>
              <a:tailEnd type="none" w="sm" len="sm"/>
            </a:ln>
          </p:spPr>
        </p:cxnSp>
        <p:cxnSp>
          <p:nvCxnSpPr>
            <p:cNvPr id="524" name="Google Shape;524;p20"/>
            <p:cNvCxnSpPr/>
            <p:nvPr/>
          </p:nvCxnSpPr>
          <p:spPr>
            <a:xfrm>
              <a:off x="3970020" y="1836420"/>
              <a:ext cx="242840" cy="0"/>
            </a:xfrm>
            <a:prstGeom prst="straightConnector1">
              <a:avLst/>
            </a:prstGeom>
            <a:noFill/>
            <a:ln w="19050" cap="flat" cmpd="sng">
              <a:solidFill>
                <a:srgbClr val="426194"/>
              </a:solidFill>
              <a:prstDash val="solid"/>
              <a:round/>
              <a:headEnd type="none" w="sm" len="sm"/>
              <a:tailEnd type="none" w="sm" len="sm"/>
            </a:ln>
          </p:spPr>
        </p:cxnSp>
        <p:cxnSp>
          <p:nvCxnSpPr>
            <p:cNvPr id="525" name="Google Shape;525;p20"/>
            <p:cNvCxnSpPr/>
            <p:nvPr/>
          </p:nvCxnSpPr>
          <p:spPr>
            <a:xfrm>
              <a:off x="4305300" y="1836420"/>
              <a:ext cx="114300" cy="0"/>
            </a:xfrm>
            <a:prstGeom prst="straightConnector1">
              <a:avLst/>
            </a:prstGeom>
            <a:noFill/>
            <a:ln w="19050" cap="flat" cmpd="sng">
              <a:solidFill>
                <a:srgbClr val="426194"/>
              </a:solidFill>
              <a:prstDash val="solid"/>
              <a:round/>
              <a:headEnd type="none" w="sm" len="sm"/>
              <a:tailEnd type="none" w="sm" len="sm"/>
            </a:ln>
          </p:spPr>
        </p:cxnSp>
        <p:cxnSp>
          <p:nvCxnSpPr>
            <p:cNvPr id="526" name="Google Shape;526;p20"/>
            <p:cNvCxnSpPr/>
            <p:nvPr/>
          </p:nvCxnSpPr>
          <p:spPr>
            <a:xfrm rot="10800000">
              <a:off x="435340" y="1836420"/>
              <a:ext cx="242840" cy="0"/>
            </a:xfrm>
            <a:prstGeom prst="straightConnector1">
              <a:avLst/>
            </a:prstGeom>
            <a:noFill/>
            <a:ln w="19050" cap="flat" cmpd="sng">
              <a:solidFill>
                <a:srgbClr val="426194"/>
              </a:solidFill>
              <a:prstDash val="solid"/>
              <a:round/>
              <a:headEnd type="none" w="sm" len="sm"/>
              <a:tailEnd type="none" w="sm" len="sm"/>
            </a:ln>
          </p:spPr>
        </p:cxnSp>
        <p:cxnSp>
          <p:nvCxnSpPr>
            <p:cNvPr id="527" name="Google Shape;527;p20"/>
            <p:cNvCxnSpPr/>
            <p:nvPr/>
          </p:nvCxnSpPr>
          <p:spPr>
            <a:xfrm rot="10800000">
              <a:off x="228600" y="1836420"/>
              <a:ext cx="114300" cy="0"/>
            </a:xfrm>
            <a:prstGeom prst="straightConnector1">
              <a:avLst/>
            </a:prstGeom>
            <a:noFill/>
            <a:ln w="19050" cap="flat" cmpd="sng">
              <a:solidFill>
                <a:srgbClr val="426194"/>
              </a:solidFill>
              <a:prstDash val="solid"/>
              <a:round/>
              <a:headEnd type="none" w="sm" len="sm"/>
              <a:tailEnd type="none" w="sm" len="sm"/>
            </a:ln>
          </p:spPr>
        </p:cxnSp>
      </p:grpSp>
      <p:grpSp>
        <p:nvGrpSpPr>
          <p:cNvPr id="528" name="Google Shape;528;p20"/>
          <p:cNvGrpSpPr/>
          <p:nvPr/>
        </p:nvGrpSpPr>
        <p:grpSpPr>
          <a:xfrm>
            <a:off x="4757301" y="1395682"/>
            <a:ext cx="4191000" cy="0"/>
            <a:chOff x="228600" y="1836420"/>
            <a:chExt cx="4191000" cy="0"/>
          </a:xfrm>
        </p:grpSpPr>
        <p:cxnSp>
          <p:nvCxnSpPr>
            <p:cNvPr id="529" name="Google Shape;529;p20"/>
            <p:cNvCxnSpPr/>
            <p:nvPr/>
          </p:nvCxnSpPr>
          <p:spPr>
            <a:xfrm>
              <a:off x="763000" y="1836420"/>
              <a:ext cx="3130820" cy="0"/>
            </a:xfrm>
            <a:prstGeom prst="straightConnector1">
              <a:avLst/>
            </a:prstGeom>
            <a:noFill/>
            <a:ln w="19050" cap="flat" cmpd="sng">
              <a:solidFill>
                <a:schemeClr val="lt1"/>
              </a:solidFill>
              <a:prstDash val="solid"/>
              <a:round/>
              <a:headEnd type="none" w="sm" len="sm"/>
              <a:tailEnd type="none" w="sm" len="sm"/>
            </a:ln>
          </p:spPr>
        </p:cxnSp>
        <p:cxnSp>
          <p:nvCxnSpPr>
            <p:cNvPr id="530" name="Google Shape;530;p20"/>
            <p:cNvCxnSpPr/>
            <p:nvPr/>
          </p:nvCxnSpPr>
          <p:spPr>
            <a:xfrm>
              <a:off x="3970020" y="1836420"/>
              <a:ext cx="242840" cy="0"/>
            </a:xfrm>
            <a:prstGeom prst="straightConnector1">
              <a:avLst/>
            </a:prstGeom>
            <a:noFill/>
            <a:ln w="19050" cap="flat" cmpd="sng">
              <a:solidFill>
                <a:schemeClr val="lt1"/>
              </a:solidFill>
              <a:prstDash val="solid"/>
              <a:round/>
              <a:headEnd type="none" w="sm" len="sm"/>
              <a:tailEnd type="none" w="sm" len="sm"/>
            </a:ln>
          </p:spPr>
        </p:cxnSp>
        <p:cxnSp>
          <p:nvCxnSpPr>
            <p:cNvPr id="531" name="Google Shape;531;p20"/>
            <p:cNvCxnSpPr/>
            <p:nvPr/>
          </p:nvCxnSpPr>
          <p:spPr>
            <a:xfrm>
              <a:off x="4305300" y="1836420"/>
              <a:ext cx="114300" cy="0"/>
            </a:xfrm>
            <a:prstGeom prst="straightConnector1">
              <a:avLst/>
            </a:prstGeom>
            <a:noFill/>
            <a:ln w="19050" cap="flat" cmpd="sng">
              <a:solidFill>
                <a:schemeClr val="lt1"/>
              </a:solidFill>
              <a:prstDash val="solid"/>
              <a:round/>
              <a:headEnd type="none" w="sm" len="sm"/>
              <a:tailEnd type="none" w="sm" len="sm"/>
            </a:ln>
          </p:spPr>
        </p:cxnSp>
        <p:cxnSp>
          <p:nvCxnSpPr>
            <p:cNvPr id="532" name="Google Shape;532;p20"/>
            <p:cNvCxnSpPr/>
            <p:nvPr/>
          </p:nvCxnSpPr>
          <p:spPr>
            <a:xfrm rot="10800000">
              <a:off x="435340" y="1836420"/>
              <a:ext cx="242840" cy="0"/>
            </a:xfrm>
            <a:prstGeom prst="straightConnector1">
              <a:avLst/>
            </a:prstGeom>
            <a:noFill/>
            <a:ln w="19050" cap="flat" cmpd="sng">
              <a:solidFill>
                <a:schemeClr val="lt1"/>
              </a:solidFill>
              <a:prstDash val="solid"/>
              <a:round/>
              <a:headEnd type="none" w="sm" len="sm"/>
              <a:tailEnd type="none" w="sm" len="sm"/>
            </a:ln>
          </p:spPr>
        </p:cxnSp>
        <p:cxnSp>
          <p:nvCxnSpPr>
            <p:cNvPr id="533" name="Google Shape;533;p20"/>
            <p:cNvCxnSpPr/>
            <p:nvPr/>
          </p:nvCxnSpPr>
          <p:spPr>
            <a:xfrm rot="10800000">
              <a:off x="228600" y="1836420"/>
              <a:ext cx="114300" cy="0"/>
            </a:xfrm>
            <a:prstGeom prst="straightConnector1">
              <a:avLst/>
            </a:prstGeom>
            <a:noFill/>
            <a:ln w="19050" cap="flat" cmpd="sng">
              <a:solidFill>
                <a:schemeClr val="lt1"/>
              </a:solidFill>
              <a:prstDash val="solid"/>
              <a:round/>
              <a:headEnd type="none" w="sm" len="sm"/>
              <a:tailEnd type="none" w="sm" len="sm"/>
            </a:ln>
          </p:spPr>
        </p:cxnSp>
      </p:grpSp>
      <p:sp>
        <p:nvSpPr>
          <p:cNvPr id="534" name="Google Shape;534;p20"/>
          <p:cNvSpPr txBox="1"/>
          <p:nvPr/>
        </p:nvSpPr>
        <p:spPr>
          <a:xfrm>
            <a:off x="4647764" y="1552021"/>
            <a:ext cx="4418694" cy="3591479"/>
          </a:xfrm>
          <a:prstGeom prst="rect">
            <a:avLst/>
          </a:prstGeom>
          <a:noFill/>
          <a:ln>
            <a:noFill/>
          </a:ln>
        </p:spPr>
        <p:txBody>
          <a:bodyPr spcFirstLastPara="1" wrap="square" lIns="91425" tIns="45700" rIns="91425" bIns="45700" anchor="t" anchorCtr="0">
            <a:noAutofit/>
          </a:bodyPr>
          <a:lstStyle/>
          <a:p>
            <a:pPr marL="88900" marR="0" lvl="0" indent="0" algn="l" rtl="0">
              <a:lnSpc>
                <a:spcPct val="120000"/>
              </a:lnSpc>
              <a:spcBef>
                <a:spcPts val="1000"/>
              </a:spcBef>
              <a:spcAft>
                <a:spcPts val="0"/>
              </a:spcAft>
              <a:buNone/>
            </a:pPr>
            <a:r>
              <a:rPr lang="pt-BR" sz="1600" b="1" i="0" u="none" strike="noStrike" cap="none" dirty="0">
                <a:solidFill>
                  <a:schemeClr val="lt1"/>
                </a:solidFill>
                <a:latin typeface="Roboto Condensed Light"/>
                <a:ea typeface="Roboto Condensed Light"/>
                <a:cs typeface="Roboto Condensed Light"/>
                <a:sym typeface="Roboto Condensed Light"/>
              </a:rPr>
              <a:t>PRINCIPAIS AÇÕES ESPECÍFICAS:</a:t>
            </a:r>
            <a:endParaRPr sz="1400" b="0" i="0" u="none" strike="noStrike" cap="none" dirty="0">
              <a:solidFill>
                <a:schemeClr val="lt1"/>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lt1"/>
                </a:solidFill>
                <a:latin typeface="Roboto Condensed Light"/>
                <a:ea typeface="Roboto Condensed Light"/>
                <a:cs typeface="Roboto Condensed Light"/>
                <a:sym typeface="Roboto Condensed Light"/>
              </a:rPr>
              <a:t>Utilização do botão de emergência apenas para sua função original;</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1" u="none" strike="noStrike" cap="none" dirty="0" err="1">
                <a:solidFill>
                  <a:schemeClr val="lt1"/>
                </a:solidFill>
                <a:latin typeface="Roboto Condensed Light"/>
                <a:ea typeface="Roboto Condensed Light"/>
                <a:cs typeface="Roboto Condensed Light"/>
                <a:sym typeface="Roboto Condensed Light"/>
              </a:rPr>
              <a:t>Retrofit</a:t>
            </a:r>
            <a:r>
              <a:rPr lang="pt-BR" sz="1600" b="0" i="0" u="none" strike="noStrike" cap="none" dirty="0">
                <a:solidFill>
                  <a:schemeClr val="lt1"/>
                </a:solidFill>
                <a:latin typeface="Roboto Condensed Light"/>
                <a:ea typeface="Roboto Condensed Light"/>
                <a:cs typeface="Roboto Condensed Light"/>
                <a:sym typeface="Roboto Condensed Light"/>
              </a:rPr>
              <a:t>  para que a máquina não opere quando estiver aberta;</a:t>
            </a:r>
            <a:endParaRPr sz="1400" b="0" i="0" u="none" strike="noStrike" cap="none" dirty="0">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chemeClr val="accent4"/>
              </a:buClr>
              <a:buSzPts val="2200"/>
              <a:buFont typeface="Noto Sans Symbols"/>
              <a:buChar char="▪"/>
            </a:pPr>
            <a:r>
              <a:rPr lang="pt-BR" sz="1600" b="0" i="0" u="none" strike="noStrike" cap="none" dirty="0">
                <a:solidFill>
                  <a:schemeClr val="lt1"/>
                </a:solidFill>
                <a:latin typeface="Roboto Condensed Light"/>
                <a:ea typeface="Roboto Condensed Light"/>
                <a:cs typeface="Roboto Condensed Light"/>
                <a:sym typeface="Roboto Condensed Light"/>
              </a:rPr>
              <a:t>Aplicação de TAG para rastreamento e aquisição de informações do mesmo.</a:t>
            </a:r>
            <a:endParaRPr sz="1400" b="0" i="0" u="none" strike="noStrike" cap="none" dirty="0">
              <a:solidFill>
                <a:srgbClr val="000000"/>
              </a:solidFill>
              <a:latin typeface="Arial"/>
              <a:ea typeface="Arial"/>
              <a:cs typeface="Arial"/>
              <a:sym typeface="Arial"/>
            </a:endParaRPr>
          </a:p>
        </p:txBody>
      </p:sp>
      <p:pic>
        <p:nvPicPr>
          <p:cNvPr id="535" name="Google Shape;535;p20" descr="Uma imagem contendo desenho&#10;&#10;Descrição gerada automaticamente"/>
          <p:cNvPicPr preferRelativeResize="0"/>
          <p:nvPr/>
        </p:nvPicPr>
        <p:blipFill rotWithShape="1">
          <a:blip r:embed="rId3">
            <a:alphaModFix/>
          </a:blip>
          <a:srcRect l="10994" t="19512" r="11825" b="19208"/>
          <a:stretch/>
        </p:blipFill>
        <p:spPr>
          <a:xfrm>
            <a:off x="3505058" y="21430"/>
            <a:ext cx="885824" cy="478631"/>
          </a:xfrm>
          <a:prstGeom prst="rect">
            <a:avLst/>
          </a:prstGeom>
          <a:noFill/>
          <a:ln>
            <a:noFill/>
          </a:ln>
        </p:spPr>
      </p:pic>
      <p:pic>
        <p:nvPicPr>
          <p:cNvPr id="536" name="Google Shape;536;p20" descr="Uma imagem contendo desenho, placar&#10;&#10;Descrição gerada automaticamente"/>
          <p:cNvPicPr preferRelativeResize="0"/>
          <p:nvPr/>
        </p:nvPicPr>
        <p:blipFill rotWithShape="1">
          <a:blip r:embed="rId4">
            <a:alphaModFix/>
          </a:blip>
          <a:srcRect l="19652" t="-2384"/>
          <a:stretch/>
        </p:blipFill>
        <p:spPr>
          <a:xfrm>
            <a:off x="2282547" y="108075"/>
            <a:ext cx="1244402" cy="363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barn(outVertical)">
                                      <p:cBhvr>
                                        <p:cTn id="7" dur="500"/>
                                        <p:tgtEl>
                                          <p:spTgt spid="52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28"/>
                                        </p:tgtEl>
                                        <p:attrNameLst>
                                          <p:attrName>style.visibility</p:attrName>
                                        </p:attrNameLst>
                                      </p:cBhvr>
                                      <p:to>
                                        <p:strVal val="visible"/>
                                      </p:to>
                                    </p:set>
                                    <p:animEffect transition="in" filter="barn(outVertical)">
                                      <p:cBhvr>
                                        <p:cTn id="11" dur="5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1"/>
          <p:cNvSpPr txBox="1">
            <a:spLocks noGrp="1"/>
          </p:cNvSpPr>
          <p:nvPr>
            <p:ph type="sldNum" idx="4294967295"/>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24</a:t>
            </a:fld>
            <a:endParaRPr/>
          </a:p>
        </p:txBody>
      </p:sp>
      <p:sp>
        <p:nvSpPr>
          <p:cNvPr id="542" name="Google Shape;542;p2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24</a:t>
            </a:fld>
            <a:endParaRPr/>
          </a:p>
        </p:txBody>
      </p:sp>
      <p:sp>
        <p:nvSpPr>
          <p:cNvPr id="543" name="Google Shape;543;p21"/>
          <p:cNvSpPr txBox="1"/>
          <p:nvPr/>
        </p:nvSpPr>
        <p:spPr>
          <a:xfrm>
            <a:off x="0" y="1176900"/>
            <a:ext cx="7015163" cy="2789700"/>
          </a:xfrm>
          <a:prstGeom prst="rect">
            <a:avLst/>
          </a:prstGeom>
          <a:noFill/>
          <a:ln>
            <a:noFill/>
          </a:ln>
        </p:spPr>
        <p:txBody>
          <a:bodyPr spcFirstLastPara="1" wrap="square" lIns="91425" tIns="91425" rIns="91425" bIns="91425" anchor="ctr" anchorCtr="0">
            <a:noAutofit/>
          </a:bodyPr>
          <a:lstStyle/>
          <a:p>
            <a:pPr marL="444500" marR="0" lvl="0" indent="-342900" algn="l" rtl="0">
              <a:lnSpc>
                <a:spcPct val="115000"/>
              </a:lnSpc>
              <a:spcBef>
                <a:spcPts val="600"/>
              </a:spcBef>
              <a:spcAft>
                <a:spcPts val="0"/>
              </a:spcAft>
              <a:buClr>
                <a:srgbClr val="FFFFFF"/>
              </a:buClr>
              <a:buSzPts val="2000"/>
              <a:buFont typeface="Noto Sans Symbols"/>
              <a:buChar char="▪"/>
            </a:pPr>
            <a:r>
              <a:rPr lang="pt-BR" sz="2000" b="0" i="0" u="none" strike="noStrike" cap="none" dirty="0">
                <a:solidFill>
                  <a:srgbClr val="FFFFFF"/>
                </a:solidFill>
                <a:latin typeface="Roboto Condensed Light"/>
                <a:ea typeface="Roboto Condensed Light"/>
                <a:cs typeface="Roboto Condensed Light"/>
                <a:sym typeface="Roboto Condensed Light"/>
              </a:rPr>
              <a:t>36 ações para resolução de problemas comuns às máquinas e 45 ações para problemas específicos.</a:t>
            </a:r>
            <a:endParaRPr dirty="0"/>
          </a:p>
          <a:p>
            <a:pPr marL="444500" marR="0" lvl="7" indent="-342900" algn="l" rtl="0">
              <a:lnSpc>
                <a:spcPct val="115000"/>
              </a:lnSpc>
              <a:spcBef>
                <a:spcPts val="0"/>
              </a:spcBef>
              <a:spcAft>
                <a:spcPts val="0"/>
              </a:spcAft>
              <a:buClr>
                <a:srgbClr val="FFFFFF"/>
              </a:buClr>
              <a:buSzPts val="2000"/>
              <a:buFont typeface="Noto Sans Symbols"/>
              <a:buChar char="▪"/>
            </a:pPr>
            <a:r>
              <a:rPr lang="pt-BR" sz="2000" b="0" i="0" u="none" strike="noStrike" cap="none" dirty="0">
                <a:solidFill>
                  <a:srgbClr val="FFFFFF"/>
                </a:solidFill>
                <a:latin typeface="Roboto Condensed Light"/>
                <a:ea typeface="Roboto Condensed Light"/>
                <a:cs typeface="Roboto Condensed Light"/>
                <a:sym typeface="Roboto Condensed Light"/>
              </a:rPr>
              <a:t>Principais necessidades:</a:t>
            </a:r>
            <a:endParaRPr sz="1400" b="0" i="0" u="none" strike="noStrike" cap="none" dirty="0">
              <a:solidFill>
                <a:srgbClr val="000000"/>
              </a:solidFill>
              <a:latin typeface="Arial"/>
              <a:ea typeface="Arial"/>
              <a:cs typeface="Arial"/>
              <a:sym typeface="Arial"/>
            </a:endParaRPr>
          </a:p>
          <a:p>
            <a:pPr marL="901700" marR="0" lvl="1" indent="-342900" algn="l" rtl="0">
              <a:lnSpc>
                <a:spcPct val="115000"/>
              </a:lnSpc>
              <a:spcBef>
                <a:spcPts val="0"/>
              </a:spcBef>
              <a:spcAft>
                <a:spcPts val="0"/>
              </a:spcAft>
              <a:buClr>
                <a:srgbClr val="FFFFFF"/>
              </a:buClr>
              <a:buSzPts val="2000"/>
              <a:buFont typeface="Noto Sans Symbols"/>
              <a:buChar char="▪"/>
            </a:pPr>
            <a:r>
              <a:rPr lang="pt-BR" sz="2000" b="0" i="0" u="none" strike="noStrike" cap="none" dirty="0">
                <a:solidFill>
                  <a:srgbClr val="FFFFFF"/>
                </a:solidFill>
                <a:latin typeface="Roboto Condensed Light"/>
                <a:ea typeface="Roboto Condensed Light"/>
                <a:cs typeface="Roboto Condensed Light"/>
                <a:sym typeface="Roboto Condensed Light"/>
              </a:rPr>
              <a:t>Obtenção de documentação;</a:t>
            </a:r>
            <a:endParaRPr sz="1400" b="0" i="0" u="none" strike="noStrike" cap="none" dirty="0">
              <a:solidFill>
                <a:srgbClr val="000000"/>
              </a:solidFill>
              <a:latin typeface="Arial"/>
              <a:ea typeface="Arial"/>
              <a:cs typeface="Arial"/>
              <a:sym typeface="Arial"/>
            </a:endParaRPr>
          </a:p>
          <a:p>
            <a:pPr marL="901700" marR="0" lvl="1" indent="-342900" algn="l" rtl="0">
              <a:lnSpc>
                <a:spcPct val="115000"/>
              </a:lnSpc>
              <a:spcBef>
                <a:spcPts val="0"/>
              </a:spcBef>
              <a:spcAft>
                <a:spcPts val="0"/>
              </a:spcAft>
              <a:buClr>
                <a:srgbClr val="FFFFFF"/>
              </a:buClr>
              <a:buSzPts val="2000"/>
              <a:buFont typeface="Noto Sans Symbols"/>
              <a:buChar char="▪"/>
            </a:pPr>
            <a:r>
              <a:rPr lang="pt-BR" sz="2000" b="0" i="0" u="none" strike="noStrike" cap="none" dirty="0">
                <a:solidFill>
                  <a:srgbClr val="FFFFFF"/>
                </a:solidFill>
                <a:latin typeface="Roboto Condensed Light"/>
                <a:ea typeface="Roboto Condensed Light"/>
                <a:cs typeface="Roboto Condensed Light"/>
                <a:sym typeface="Roboto Condensed Light"/>
              </a:rPr>
              <a:t>Melhora da ergonomia;</a:t>
            </a:r>
            <a:endParaRPr sz="1400" b="0" i="0" u="none" strike="noStrike" cap="none" dirty="0">
              <a:solidFill>
                <a:srgbClr val="000000"/>
              </a:solidFill>
              <a:latin typeface="Arial"/>
              <a:ea typeface="Arial"/>
              <a:cs typeface="Arial"/>
              <a:sym typeface="Arial"/>
            </a:endParaRPr>
          </a:p>
          <a:p>
            <a:pPr marL="901700" marR="0" lvl="1" indent="-342900" algn="l" rtl="0">
              <a:lnSpc>
                <a:spcPct val="115000"/>
              </a:lnSpc>
              <a:spcBef>
                <a:spcPts val="0"/>
              </a:spcBef>
              <a:spcAft>
                <a:spcPts val="0"/>
              </a:spcAft>
              <a:buClr>
                <a:srgbClr val="FFFFFF"/>
              </a:buClr>
              <a:buSzPts val="2000"/>
              <a:buFont typeface="Noto Sans Symbols"/>
              <a:buChar char="▪"/>
            </a:pPr>
            <a:r>
              <a:rPr lang="pt-BR" sz="2000" b="0" i="0" u="none" strike="noStrike" cap="none" dirty="0" err="1">
                <a:solidFill>
                  <a:srgbClr val="FFFFFF"/>
                </a:solidFill>
                <a:latin typeface="Roboto Condensed Light"/>
                <a:ea typeface="Roboto Condensed Light"/>
                <a:cs typeface="Roboto Condensed Light"/>
                <a:sym typeface="Roboto Condensed Light"/>
              </a:rPr>
              <a:t>Retrofit</a:t>
            </a:r>
            <a:r>
              <a:rPr lang="pt-BR" sz="2000" b="0" i="0" u="none" strike="noStrike" cap="none" dirty="0">
                <a:solidFill>
                  <a:srgbClr val="FFFFFF"/>
                </a:solidFill>
                <a:latin typeface="Roboto Condensed Light"/>
                <a:ea typeface="Roboto Condensed Light"/>
                <a:cs typeface="Roboto Condensed Light"/>
                <a:sym typeface="Roboto Condensed Light"/>
              </a:rPr>
              <a:t> para sistema de segurança e emergência;</a:t>
            </a:r>
            <a:endParaRPr sz="1400" b="0" i="0" u="none" strike="noStrike" cap="none" dirty="0">
              <a:solidFill>
                <a:srgbClr val="000000"/>
              </a:solidFill>
              <a:latin typeface="Arial"/>
              <a:ea typeface="Arial"/>
              <a:cs typeface="Arial"/>
              <a:sym typeface="Arial"/>
            </a:endParaRPr>
          </a:p>
          <a:p>
            <a:pPr marL="901700" marR="0" lvl="1" indent="-342900" algn="l" rtl="0">
              <a:lnSpc>
                <a:spcPct val="115000"/>
              </a:lnSpc>
              <a:spcBef>
                <a:spcPts val="0"/>
              </a:spcBef>
              <a:spcAft>
                <a:spcPts val="0"/>
              </a:spcAft>
              <a:buClr>
                <a:srgbClr val="FFFFFF"/>
              </a:buClr>
              <a:buSzPts val="2000"/>
              <a:buFont typeface="Noto Sans Symbols"/>
              <a:buChar char="▪"/>
            </a:pPr>
            <a:r>
              <a:rPr lang="pt-BR" sz="2000" b="0" i="0" u="none" strike="noStrike" cap="none" dirty="0">
                <a:solidFill>
                  <a:srgbClr val="FFFFFF"/>
                </a:solidFill>
                <a:latin typeface="Roboto Condensed Light"/>
                <a:ea typeface="Roboto Condensed Light"/>
                <a:cs typeface="Roboto Condensed Light"/>
                <a:sym typeface="Roboto Condensed Light"/>
              </a:rPr>
              <a:t>Otimização para desafogar o processo.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22"/>
          <p:cNvSpPr txBox="1">
            <a:spLocks noGrp="1"/>
          </p:cNvSpPr>
          <p:nvPr>
            <p:ph type="ctrTitle"/>
          </p:nvPr>
        </p:nvSpPr>
        <p:spPr>
          <a:xfrm>
            <a:off x="463525" y="2871148"/>
            <a:ext cx="40944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pt-BR"/>
              <a:t>PLANO DE OTIMIZAÇÃO</a:t>
            </a:r>
            <a:endParaRPr/>
          </a:p>
        </p:txBody>
      </p:sp>
      <p:sp>
        <p:nvSpPr>
          <p:cNvPr id="549" name="Google Shape;549;p22"/>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25</a:t>
            </a:fld>
            <a:endParaRPr/>
          </a:p>
        </p:txBody>
      </p:sp>
      <p:sp>
        <p:nvSpPr>
          <p:cNvPr id="550" name="Google Shape;550;p22"/>
          <p:cNvSpPr txBox="1"/>
          <p:nvPr/>
        </p:nvSpPr>
        <p:spPr>
          <a:xfrm>
            <a:off x="463525" y="0"/>
            <a:ext cx="2181600" cy="3136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000"/>
              <a:buFont typeface="Arial"/>
              <a:buNone/>
            </a:pPr>
            <a:r>
              <a:rPr lang="pt-BR" sz="12000" b="1" i="0" u="none" strike="noStrike" cap="none" dirty="0">
                <a:solidFill>
                  <a:srgbClr val="3F5378"/>
                </a:solidFill>
                <a:latin typeface="Roboto Condensed"/>
                <a:ea typeface="Roboto Condensed"/>
                <a:cs typeface="Roboto Condensed"/>
                <a:sym typeface="Roboto Condensed"/>
              </a:rPr>
              <a:t>3</a:t>
            </a:r>
            <a:endParaRPr sz="3000" b="1" i="0" u="none" strike="noStrike" cap="none" dirty="0">
              <a:solidFill>
                <a:srgbClr val="3F5378"/>
              </a:solidFill>
              <a:latin typeface="Roboto Condensed"/>
              <a:ea typeface="Roboto Condensed"/>
              <a:cs typeface="Roboto Condensed"/>
              <a:sym typeface="Roboto Condensed"/>
            </a:endParaRPr>
          </a:p>
        </p:txBody>
      </p:sp>
      <p:sp>
        <p:nvSpPr>
          <p:cNvPr id="5" name="Google Shape;414;p15">
            <a:extLst>
              <a:ext uri="{FF2B5EF4-FFF2-40B4-BE49-F238E27FC236}">
                <a16:creationId xmlns:a16="http://schemas.microsoft.com/office/drawing/2014/main" id="{1CE9A790-4A5A-473A-A09F-51B0A35F6935}"/>
              </a:ext>
            </a:extLst>
          </p:cNvPr>
          <p:cNvSpPr txBox="1">
            <a:spLocks noGrp="1"/>
          </p:cNvSpPr>
          <p:nvPr>
            <p:ph type="subTitle" idx="1"/>
          </p:nvPr>
        </p:nvSpPr>
        <p:spPr>
          <a:xfrm>
            <a:off x="463525" y="3975449"/>
            <a:ext cx="4094400" cy="7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SzPts val="2000"/>
              <a:buNone/>
            </a:pPr>
            <a:r>
              <a:rPr lang="pt-BR" dirty="0"/>
              <a:t>Plano para otimização de processo.</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8ebb565936_1_747"/>
          <p:cNvSpPr txBox="1">
            <a:spLocks noGrp="1"/>
          </p:cNvSpPr>
          <p:nvPr>
            <p:ph type="ctrTitle" idx="4294967295"/>
          </p:nvPr>
        </p:nvSpPr>
        <p:spPr>
          <a:xfrm>
            <a:off x="1275150" y="792683"/>
            <a:ext cx="6593700"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chemeClr val="accent5"/>
                </a:solidFill>
                <a:latin typeface="Roboto Condensed"/>
                <a:ea typeface="Roboto Condensed"/>
                <a:cs typeface="Roboto Condensed"/>
                <a:sym typeface="Roboto Condensed"/>
              </a:rPr>
              <a:t>OBJETIVO:</a:t>
            </a:r>
            <a:endParaRPr sz="4400" b="1" i="0" u="none" strike="noStrike" cap="none">
              <a:solidFill>
                <a:schemeClr val="accent5"/>
              </a:solidFill>
              <a:latin typeface="Roboto Condensed"/>
              <a:ea typeface="Roboto Condensed"/>
              <a:cs typeface="Roboto Condensed"/>
              <a:sym typeface="Roboto Condensed"/>
            </a:endParaRPr>
          </a:p>
        </p:txBody>
      </p:sp>
      <p:sp>
        <p:nvSpPr>
          <p:cNvPr id="556" name="Google Shape;556;g8ebb565936_1_747"/>
          <p:cNvSpPr txBox="1">
            <a:spLocks noGrp="1"/>
          </p:cNvSpPr>
          <p:nvPr>
            <p:ph type="subTitle" idx="4294967295"/>
          </p:nvPr>
        </p:nvSpPr>
        <p:spPr>
          <a:xfrm>
            <a:off x="1071562" y="2229564"/>
            <a:ext cx="7000800" cy="1488300"/>
          </a:xfrm>
          <a:prstGeom prst="rect">
            <a:avLst/>
          </a:prstGeom>
          <a:no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pt-BR" dirty="0"/>
              <a:t>Realizar uma sistemática de análise de processos, através de metodologia </a:t>
            </a:r>
            <a:r>
              <a:rPr lang="pt-BR" dirty="0" err="1"/>
              <a:t>Six</a:t>
            </a:r>
            <a:r>
              <a:rPr lang="pt-BR" dirty="0"/>
              <a:t> Sigma.</a:t>
            </a:r>
            <a:endParaRPr sz="3000" dirty="0"/>
          </a:p>
        </p:txBody>
      </p:sp>
      <p:sp>
        <p:nvSpPr>
          <p:cNvPr id="557" name="Google Shape;557;g8ebb565936_1_747"/>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t-BR"/>
              <a:t>26</a:t>
            </a:fld>
            <a:endParaRPr/>
          </a:p>
        </p:txBody>
      </p:sp>
      <p:grpSp>
        <p:nvGrpSpPr>
          <p:cNvPr id="558" name="Google Shape;558;g8ebb565936_1_747"/>
          <p:cNvGrpSpPr/>
          <p:nvPr/>
        </p:nvGrpSpPr>
        <p:grpSpPr>
          <a:xfrm>
            <a:off x="228600" y="1952483"/>
            <a:ext cx="8686800" cy="0"/>
            <a:chOff x="228600" y="1836420"/>
            <a:chExt cx="8686800" cy="0"/>
          </a:xfrm>
        </p:grpSpPr>
        <p:cxnSp>
          <p:nvCxnSpPr>
            <p:cNvPr id="559" name="Google Shape;559;g8ebb565936_1_747"/>
            <p:cNvCxnSpPr/>
            <p:nvPr/>
          </p:nvCxnSpPr>
          <p:spPr>
            <a:xfrm>
              <a:off x="763000" y="1836420"/>
              <a:ext cx="7617900" cy="0"/>
            </a:xfrm>
            <a:prstGeom prst="straightConnector1">
              <a:avLst/>
            </a:prstGeom>
            <a:noFill/>
            <a:ln w="19050" cap="flat" cmpd="sng">
              <a:solidFill>
                <a:srgbClr val="FF9800"/>
              </a:solidFill>
              <a:prstDash val="solid"/>
              <a:round/>
              <a:headEnd type="none" w="sm" len="sm"/>
              <a:tailEnd type="none" w="sm" len="sm"/>
            </a:ln>
          </p:spPr>
        </p:cxnSp>
        <p:cxnSp>
          <p:nvCxnSpPr>
            <p:cNvPr id="560" name="Google Shape;560;g8ebb565936_1_747"/>
            <p:cNvCxnSpPr/>
            <p:nvPr/>
          </p:nvCxnSpPr>
          <p:spPr>
            <a:xfrm>
              <a:off x="8465820" y="1836420"/>
              <a:ext cx="242700" cy="0"/>
            </a:xfrm>
            <a:prstGeom prst="straightConnector1">
              <a:avLst/>
            </a:prstGeom>
            <a:noFill/>
            <a:ln w="19050" cap="flat" cmpd="sng">
              <a:solidFill>
                <a:srgbClr val="FF9800"/>
              </a:solidFill>
              <a:prstDash val="solid"/>
              <a:round/>
              <a:headEnd type="none" w="sm" len="sm"/>
              <a:tailEnd type="none" w="sm" len="sm"/>
            </a:ln>
          </p:spPr>
        </p:cxnSp>
        <p:cxnSp>
          <p:nvCxnSpPr>
            <p:cNvPr id="561" name="Google Shape;561;g8ebb565936_1_747"/>
            <p:cNvCxnSpPr/>
            <p:nvPr/>
          </p:nvCxnSpPr>
          <p:spPr>
            <a:xfrm>
              <a:off x="8801100" y="1836420"/>
              <a:ext cx="114300" cy="0"/>
            </a:xfrm>
            <a:prstGeom prst="straightConnector1">
              <a:avLst/>
            </a:prstGeom>
            <a:noFill/>
            <a:ln w="19050" cap="flat" cmpd="sng">
              <a:solidFill>
                <a:srgbClr val="FF9800"/>
              </a:solidFill>
              <a:prstDash val="solid"/>
              <a:round/>
              <a:headEnd type="none" w="sm" len="sm"/>
              <a:tailEnd type="none" w="sm" len="sm"/>
            </a:ln>
          </p:spPr>
        </p:cxnSp>
        <p:cxnSp>
          <p:nvCxnSpPr>
            <p:cNvPr id="562" name="Google Shape;562;g8ebb565936_1_747"/>
            <p:cNvCxnSpPr/>
            <p:nvPr/>
          </p:nvCxnSpPr>
          <p:spPr>
            <a:xfrm rot="10800000">
              <a:off x="435480" y="1836420"/>
              <a:ext cx="242700" cy="0"/>
            </a:xfrm>
            <a:prstGeom prst="straightConnector1">
              <a:avLst/>
            </a:prstGeom>
            <a:noFill/>
            <a:ln w="19050" cap="flat" cmpd="sng">
              <a:solidFill>
                <a:srgbClr val="FF9800"/>
              </a:solidFill>
              <a:prstDash val="solid"/>
              <a:round/>
              <a:headEnd type="none" w="sm" len="sm"/>
              <a:tailEnd type="none" w="sm" len="sm"/>
            </a:ln>
          </p:spPr>
        </p:cxnSp>
        <p:cxnSp>
          <p:nvCxnSpPr>
            <p:cNvPr id="563" name="Google Shape;563;g8ebb565936_1_747"/>
            <p:cNvCxnSpPr/>
            <p:nvPr/>
          </p:nvCxnSpPr>
          <p:spPr>
            <a:xfrm rot="10800000">
              <a:off x="228600" y="1836420"/>
              <a:ext cx="114300" cy="0"/>
            </a:xfrm>
            <a:prstGeom prst="straightConnector1">
              <a:avLst/>
            </a:prstGeom>
            <a:noFill/>
            <a:ln w="19050" cap="flat" cmpd="sng">
              <a:solidFill>
                <a:srgbClr val="FF9800"/>
              </a:solidFill>
              <a:prstDash val="solid"/>
              <a:round/>
              <a:headEnd type="none" w="sm" len="sm"/>
              <a:tailEnd type="none" w="sm" len="sm"/>
            </a:ln>
          </p:spPr>
        </p:cxnSp>
      </p:grpSp>
      <p:pic>
        <p:nvPicPr>
          <p:cNvPr id="564" name="Google Shape;564;g8ebb565936_1_747" descr="Uma imagem contendo desenho&#10;&#10;Descrição gerada automaticamente"/>
          <p:cNvPicPr preferRelativeResize="0"/>
          <p:nvPr/>
        </p:nvPicPr>
        <p:blipFill rotWithShape="1">
          <a:blip r:embed="rId3">
            <a:alphaModFix/>
          </a:blip>
          <a:srcRect l="10990" t="19511" r="11831" b="19210"/>
          <a:stretch/>
        </p:blipFill>
        <p:spPr>
          <a:xfrm>
            <a:off x="8248151" y="21430"/>
            <a:ext cx="885824" cy="478631"/>
          </a:xfrm>
          <a:prstGeom prst="rect">
            <a:avLst/>
          </a:prstGeom>
          <a:noFill/>
          <a:ln>
            <a:noFill/>
          </a:ln>
        </p:spPr>
      </p:pic>
      <p:pic>
        <p:nvPicPr>
          <p:cNvPr id="565" name="Google Shape;565;g8ebb565936_1_747"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barn(outVertical)">
                                      <p:cBhvr>
                                        <p:cTn id="7" dur="5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8ebb565936_1_578"/>
          <p:cNvSpPr txBox="1">
            <a:spLocks noGrp="1"/>
          </p:cNvSpPr>
          <p:nvPr>
            <p:ph type="ctrTitle" idx="4294967295"/>
          </p:nvPr>
        </p:nvSpPr>
        <p:spPr>
          <a:xfrm>
            <a:off x="139294" y="682505"/>
            <a:ext cx="3846900"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rgbClr val="5F7DAD"/>
                </a:solidFill>
                <a:latin typeface="Roboto Condensed"/>
                <a:ea typeface="Roboto Condensed"/>
                <a:cs typeface="Roboto Condensed"/>
                <a:sym typeface="Roboto Condensed"/>
              </a:rPr>
              <a:t>METODOLOGIA:</a:t>
            </a:r>
            <a:endParaRPr sz="4400" b="1" i="0" u="none" strike="noStrike" cap="none">
              <a:solidFill>
                <a:srgbClr val="5F7DAD"/>
              </a:solidFill>
              <a:latin typeface="Roboto Condensed"/>
              <a:ea typeface="Roboto Condensed"/>
              <a:cs typeface="Roboto Condensed"/>
              <a:sym typeface="Roboto Condensed"/>
            </a:endParaRPr>
          </a:p>
        </p:txBody>
      </p:sp>
      <p:sp>
        <p:nvSpPr>
          <p:cNvPr id="571" name="Google Shape;571;g8ebb565936_1_578"/>
          <p:cNvSpPr txBox="1">
            <a:spLocks noGrp="1"/>
          </p:cNvSpPr>
          <p:nvPr>
            <p:ph type="subTitle" idx="4294967295"/>
          </p:nvPr>
        </p:nvSpPr>
        <p:spPr>
          <a:xfrm>
            <a:off x="692961" y="1781313"/>
            <a:ext cx="8311800" cy="2383500"/>
          </a:xfrm>
          <a:prstGeom prst="rect">
            <a:avLst/>
          </a:prstGeom>
          <a:noFill/>
          <a:ln>
            <a:noFill/>
          </a:ln>
        </p:spPr>
        <p:txBody>
          <a:bodyPr spcFirstLastPara="1" wrap="square" lIns="91425" tIns="91425" rIns="91425" bIns="91425" anchor="ctr" anchorCtr="0">
            <a:noAutofit/>
          </a:bodyPr>
          <a:lstStyle/>
          <a:p>
            <a:pPr marL="342900" marR="0" lvl="0" indent="-387350" algn="l" rtl="0">
              <a:lnSpc>
                <a:spcPct val="180000"/>
              </a:lnSpc>
              <a:spcBef>
                <a:spcPts val="0"/>
              </a:spcBef>
              <a:spcAft>
                <a:spcPts val="0"/>
              </a:spcAft>
              <a:buClr>
                <a:schemeClr val="accent4"/>
              </a:buClr>
              <a:buSzPts val="1800"/>
              <a:buChar char="▰"/>
            </a:pPr>
            <a:r>
              <a:rPr lang="pt-BR" sz="1800" dirty="0">
                <a:solidFill>
                  <a:srgbClr val="000000"/>
                </a:solidFill>
              </a:rPr>
              <a:t>Aplicação da metodologia </a:t>
            </a:r>
            <a:r>
              <a:rPr lang="pt-BR" sz="1800" dirty="0" err="1">
                <a:solidFill>
                  <a:srgbClr val="000000"/>
                </a:solidFill>
              </a:rPr>
              <a:t>Six</a:t>
            </a:r>
            <a:r>
              <a:rPr lang="pt-BR" sz="1800" dirty="0">
                <a:solidFill>
                  <a:srgbClr val="000000"/>
                </a:solidFill>
              </a:rPr>
              <a:t> Sigma.</a:t>
            </a:r>
            <a:endParaRPr sz="1800" i="0" u="none" strike="noStrike" cap="none" dirty="0">
              <a:solidFill>
                <a:schemeClr val="dk1"/>
              </a:solidFill>
            </a:endParaRPr>
          </a:p>
          <a:p>
            <a:pPr marL="342900" marR="0" lvl="0" indent="-387350" algn="l" rtl="0">
              <a:lnSpc>
                <a:spcPct val="180000"/>
              </a:lnSpc>
              <a:spcBef>
                <a:spcPts val="0"/>
              </a:spcBef>
              <a:spcAft>
                <a:spcPts val="0"/>
              </a:spcAft>
              <a:buClr>
                <a:schemeClr val="accent4"/>
              </a:buClr>
              <a:buSzPts val="1800"/>
              <a:buFont typeface="Roboto Condensed Light"/>
              <a:buChar char="▰"/>
            </a:pPr>
            <a:r>
              <a:rPr lang="pt-BR" sz="1800" dirty="0">
                <a:solidFill>
                  <a:srgbClr val="000000"/>
                </a:solidFill>
              </a:rPr>
              <a:t>Aplicação do DMAIC do processo como um todo</a:t>
            </a:r>
            <a:r>
              <a:rPr lang="pt-BR" sz="1800" dirty="0"/>
              <a:t>, utilizando as ferramentas: Diagrama SIPOC; Diagrama de Ishikawa; Matriz de Causa e Efeito; Matriz de Esforço e Impacto; e Cinco Porquês.</a:t>
            </a:r>
            <a:endParaRPr sz="1800" i="0" u="none" strike="noStrike" cap="none" dirty="0">
              <a:solidFill>
                <a:schemeClr val="dk1"/>
              </a:solidFill>
            </a:endParaRPr>
          </a:p>
          <a:p>
            <a:pPr marL="342900" marR="0" lvl="0" indent="-387350" algn="l" rtl="0">
              <a:lnSpc>
                <a:spcPct val="180000"/>
              </a:lnSpc>
              <a:spcBef>
                <a:spcPts val="0"/>
              </a:spcBef>
              <a:spcAft>
                <a:spcPts val="0"/>
              </a:spcAft>
              <a:buClr>
                <a:schemeClr val="accent4"/>
              </a:buClr>
              <a:buSzPts val="1800"/>
              <a:buChar char="▰"/>
            </a:pPr>
            <a:r>
              <a:rPr lang="pt-BR" sz="1800" dirty="0">
                <a:solidFill>
                  <a:srgbClr val="000000"/>
                </a:solidFill>
              </a:rPr>
              <a:t>Aplicação do DMAIC ao gargalo do processo.</a:t>
            </a:r>
            <a:endParaRPr sz="1800" i="0" u="none" strike="noStrike" cap="none" dirty="0">
              <a:solidFill>
                <a:schemeClr val="dk1"/>
              </a:solidFill>
            </a:endParaRPr>
          </a:p>
        </p:txBody>
      </p:sp>
      <p:sp>
        <p:nvSpPr>
          <p:cNvPr id="572" name="Google Shape;572;g8ebb565936_1_578"/>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t-BR"/>
              <a:t>27</a:t>
            </a:fld>
            <a:endParaRPr/>
          </a:p>
        </p:txBody>
      </p:sp>
      <p:cxnSp>
        <p:nvCxnSpPr>
          <p:cNvPr id="573" name="Google Shape;573;g8ebb565936_1_578"/>
          <p:cNvCxnSpPr/>
          <p:nvPr/>
        </p:nvCxnSpPr>
        <p:spPr>
          <a:xfrm>
            <a:off x="485774" y="1743075"/>
            <a:ext cx="0" cy="2621700"/>
          </a:xfrm>
          <a:prstGeom prst="straightConnector1">
            <a:avLst/>
          </a:prstGeom>
          <a:noFill/>
          <a:ln w="76200" cap="flat" cmpd="sng">
            <a:solidFill>
              <a:srgbClr val="5F7DAD"/>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wipe(up)">
                                      <p:cBhvr>
                                        <p:cTn id="7" dur="500"/>
                                        <p:tgtEl>
                                          <p:spTgt spid="5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1">
                                            <p:txEl>
                                              <p:pRg st="0" end="0"/>
                                            </p:txEl>
                                          </p:spTgt>
                                        </p:tgtEl>
                                        <p:attrNameLst>
                                          <p:attrName>style.visibility</p:attrName>
                                        </p:attrNameLst>
                                      </p:cBhvr>
                                      <p:to>
                                        <p:strVal val="visible"/>
                                      </p:to>
                                    </p:set>
                                    <p:animEffect transition="in" filter="fade">
                                      <p:cBhvr>
                                        <p:cTn id="11" dur="500"/>
                                        <p:tgtEl>
                                          <p:spTgt spid="571">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1">
                                            <p:txEl>
                                              <p:pRg st="1" end="1"/>
                                            </p:txEl>
                                          </p:spTgt>
                                        </p:tgtEl>
                                        <p:attrNameLst>
                                          <p:attrName>style.visibility</p:attrName>
                                        </p:attrNameLst>
                                      </p:cBhvr>
                                      <p:to>
                                        <p:strVal val="visible"/>
                                      </p:to>
                                    </p:set>
                                    <p:animEffect transition="in" filter="fade">
                                      <p:cBhvr>
                                        <p:cTn id="15" dur="500"/>
                                        <p:tgtEl>
                                          <p:spTgt spid="571">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71">
                                            <p:txEl>
                                              <p:pRg st="2" end="2"/>
                                            </p:txEl>
                                          </p:spTgt>
                                        </p:tgtEl>
                                        <p:attrNameLst>
                                          <p:attrName>style.visibility</p:attrName>
                                        </p:attrNameLst>
                                      </p:cBhvr>
                                      <p:to>
                                        <p:strVal val="visible"/>
                                      </p:to>
                                    </p:set>
                                    <p:animEffect transition="in" filter="fade">
                                      <p:cBhvr>
                                        <p:cTn id="19" dur="500"/>
                                        <p:tgtEl>
                                          <p:spTgt spid="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24"/>
          <p:cNvSpPr txBox="1">
            <a:spLocks noGrp="1"/>
          </p:cNvSpPr>
          <p:nvPr>
            <p:ph type="ctrTitle" idx="4294967295"/>
          </p:nvPr>
        </p:nvSpPr>
        <p:spPr>
          <a:xfrm>
            <a:off x="139294" y="682505"/>
            <a:ext cx="3846919"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rgbClr val="5F7DAD"/>
                </a:solidFill>
                <a:latin typeface="Roboto Condensed"/>
                <a:ea typeface="Roboto Condensed"/>
                <a:cs typeface="Roboto Condensed"/>
                <a:sym typeface="Roboto Condensed"/>
              </a:rPr>
              <a:t>METODOLOGIA:</a:t>
            </a:r>
            <a:endParaRPr sz="4400" b="1" i="0" u="none" strike="noStrike" cap="none">
              <a:solidFill>
                <a:srgbClr val="5F7DAD"/>
              </a:solidFill>
              <a:latin typeface="Roboto Condensed"/>
              <a:ea typeface="Roboto Condensed"/>
              <a:cs typeface="Roboto Condensed"/>
              <a:sym typeface="Roboto Condensed"/>
            </a:endParaRPr>
          </a:p>
        </p:txBody>
      </p:sp>
      <p:sp>
        <p:nvSpPr>
          <p:cNvPr id="579" name="Google Shape;579;p24"/>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28</a:t>
            </a:fld>
            <a:endParaRPr/>
          </a:p>
        </p:txBody>
      </p:sp>
      <p:cxnSp>
        <p:nvCxnSpPr>
          <p:cNvPr id="580" name="Google Shape;580;p24"/>
          <p:cNvCxnSpPr/>
          <p:nvPr/>
        </p:nvCxnSpPr>
        <p:spPr>
          <a:xfrm>
            <a:off x="3716654" y="1689735"/>
            <a:ext cx="0" cy="2621756"/>
          </a:xfrm>
          <a:prstGeom prst="straightConnector1">
            <a:avLst/>
          </a:prstGeom>
          <a:noFill/>
          <a:ln w="76200" cap="flat" cmpd="sng">
            <a:solidFill>
              <a:srgbClr val="5F7DAD"/>
            </a:solidFill>
            <a:prstDash val="solid"/>
            <a:round/>
            <a:headEnd type="none" w="sm" len="sm"/>
            <a:tailEnd type="none" w="sm" len="sm"/>
          </a:ln>
        </p:spPr>
      </p:cxnSp>
      <p:sp>
        <p:nvSpPr>
          <p:cNvPr id="581" name="Google Shape;581;p24"/>
          <p:cNvSpPr txBox="1"/>
          <p:nvPr/>
        </p:nvSpPr>
        <p:spPr>
          <a:xfrm>
            <a:off x="0" y="2014743"/>
            <a:ext cx="3645625" cy="191077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pt-BR" sz="1600" b="1" i="0" u="none" strike="noStrike" cap="none">
                <a:solidFill>
                  <a:srgbClr val="FFA94B"/>
                </a:solidFill>
                <a:latin typeface="Roboto Condensed"/>
                <a:ea typeface="Roboto Condensed"/>
                <a:cs typeface="Roboto Condensed"/>
                <a:sym typeface="Roboto Condensed"/>
              </a:rPr>
              <a:t>DEFINIR (</a:t>
            </a:r>
            <a:r>
              <a:rPr lang="pt-BR" sz="1600" b="1" i="1" u="none" strike="noStrike" cap="none">
                <a:solidFill>
                  <a:srgbClr val="FFA94B"/>
                </a:solidFill>
                <a:latin typeface="Roboto Condensed"/>
                <a:ea typeface="Roboto Condensed"/>
                <a:cs typeface="Roboto Condensed"/>
                <a:sym typeface="Roboto Condensed"/>
              </a:rPr>
              <a:t>DEFINE</a:t>
            </a:r>
            <a:r>
              <a:rPr lang="pt-BR" sz="1600" b="1" i="0" u="none" strike="noStrike" cap="none">
                <a:solidFill>
                  <a:srgbClr val="FFA94B"/>
                </a:solidFill>
                <a:latin typeface="Roboto Condensed"/>
                <a:ea typeface="Roboto Condensed"/>
                <a:cs typeface="Roboto Condensed"/>
                <a:sym typeface="Roboto Condensed"/>
              </a:rPr>
              <a:t>):</a:t>
            </a:r>
            <a:endParaRPr/>
          </a:p>
          <a:p>
            <a:pPr marL="0" marR="0" lvl="0" indent="0" algn="ctr" rtl="0">
              <a:lnSpc>
                <a:spcPct val="150000"/>
              </a:lnSpc>
              <a:spcBef>
                <a:spcPts val="400"/>
              </a:spcBef>
              <a:spcAft>
                <a:spcPts val="0"/>
              </a:spcAft>
              <a:buClr>
                <a:srgbClr val="000000"/>
              </a:buClr>
              <a:buSzPts val="1500"/>
              <a:buFont typeface="Arial"/>
              <a:buNone/>
            </a:pPr>
            <a:r>
              <a:rPr lang="pt-BR" sz="1500" b="0" i="0" u="none" strike="noStrike" cap="none">
                <a:solidFill>
                  <a:srgbClr val="000000"/>
                </a:solidFill>
                <a:latin typeface="Roboto Condensed"/>
                <a:ea typeface="Roboto Condensed"/>
                <a:cs typeface="Roboto Condensed"/>
                <a:sym typeface="Roboto Condensed"/>
              </a:rPr>
              <a:t>Fase em que são definidas as necessidades e desejos do cliente. É nesta etapa em que são definidos o escopo e objetivos do projeto.</a:t>
            </a:r>
            <a:endParaRPr/>
          </a:p>
          <a:p>
            <a:pPr marL="0" marR="0" lvl="0" indent="0" algn="ctr" rtl="0">
              <a:lnSpc>
                <a:spcPct val="150000"/>
              </a:lnSpc>
              <a:spcBef>
                <a:spcPts val="400"/>
              </a:spcBef>
              <a:spcAft>
                <a:spcPts val="0"/>
              </a:spcAft>
              <a:buClr>
                <a:srgbClr val="000000"/>
              </a:buClr>
              <a:buSzPts val="1500"/>
              <a:buFont typeface="Arial"/>
              <a:buNone/>
            </a:pPr>
            <a:r>
              <a:rPr lang="pt-BR" sz="1500" b="0" i="0" u="none" strike="noStrike" cap="none">
                <a:solidFill>
                  <a:srgbClr val="000000"/>
                </a:solidFill>
                <a:latin typeface="Roboto Condensed"/>
                <a:ea typeface="Roboto Condensed"/>
                <a:cs typeface="Roboto Condensed"/>
                <a:sym typeface="Roboto Condensed"/>
              </a:rPr>
              <a:t>(SILVA, et al., 2017; BALABEN, 2004)</a:t>
            </a:r>
            <a:endParaRPr/>
          </a:p>
        </p:txBody>
      </p:sp>
      <p:sp>
        <p:nvSpPr>
          <p:cNvPr id="582" name="Google Shape;582;p24"/>
          <p:cNvSpPr txBox="1"/>
          <p:nvPr/>
        </p:nvSpPr>
        <p:spPr>
          <a:xfrm>
            <a:off x="3841023" y="2108061"/>
            <a:ext cx="5264376" cy="1785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1500" b="0" i="0" u="none" strike="noStrike" cap="none">
                <a:solidFill>
                  <a:srgbClr val="000000"/>
                </a:solidFill>
                <a:latin typeface="Roboto Condensed"/>
                <a:ea typeface="Roboto Condensed"/>
                <a:cs typeface="Roboto Condensed"/>
                <a:sym typeface="Roboto Condensed"/>
              </a:rPr>
              <a:t>Considerando os objetivos e escopo do projeto foram realizadas </a:t>
            </a:r>
            <a:r>
              <a:rPr lang="pt-BR" sz="1500" b="1" i="0" u="none" strike="noStrike" cap="none">
                <a:solidFill>
                  <a:srgbClr val="FFA94B"/>
                </a:solidFill>
                <a:latin typeface="Roboto Condensed"/>
                <a:ea typeface="Roboto Condensed"/>
                <a:cs typeface="Roboto Condensed"/>
                <a:sym typeface="Roboto Condensed"/>
              </a:rPr>
              <a:t>visitas à unidade de processamento de roupas</a:t>
            </a:r>
            <a:r>
              <a:rPr lang="pt-BR" sz="1500" b="0" i="0" u="none" strike="noStrike" cap="none">
                <a:solidFill>
                  <a:srgbClr val="000000"/>
                </a:solidFill>
                <a:latin typeface="Roboto Condensed"/>
                <a:ea typeface="Roboto Condensed"/>
                <a:cs typeface="Roboto Condensed"/>
                <a:sym typeface="Roboto Condensed"/>
              </a:rPr>
              <a:t>, assim como conversas com o responsável do processo para levantamento de informações quanto às suas </a:t>
            </a:r>
            <a:r>
              <a:rPr lang="pt-BR" sz="1500" b="1" i="0" u="none" strike="noStrike" cap="none">
                <a:solidFill>
                  <a:srgbClr val="FFA94B"/>
                </a:solidFill>
                <a:latin typeface="Roboto Condensed"/>
                <a:ea typeface="Roboto Condensed"/>
                <a:cs typeface="Roboto Condensed"/>
                <a:sym typeface="Roboto Condensed"/>
              </a:rPr>
              <a:t>necessidades e em seus indicadores de qualidade</a:t>
            </a:r>
            <a:r>
              <a:rPr lang="pt-BR" sz="1500" b="0" i="0" u="none" strike="noStrike" cap="none">
                <a:solidFill>
                  <a:srgbClr val="000000"/>
                </a:solidFill>
                <a:latin typeface="Roboto Condensed"/>
                <a:ea typeface="Roboto Condensed"/>
                <a:cs typeface="Roboto Condensed"/>
                <a:sym typeface="Roboto Condensed"/>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wipe(up)">
                                      <p:cBhvr>
                                        <p:cTn id="7" dur="500"/>
                                        <p:tgtEl>
                                          <p:spTgt spid="5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1"/>
                                        </p:tgtEl>
                                        <p:attrNameLst>
                                          <p:attrName>style.visibility</p:attrName>
                                        </p:attrNameLst>
                                      </p:cBhvr>
                                      <p:to>
                                        <p:strVal val="visible"/>
                                      </p:to>
                                    </p:set>
                                    <p:animEffect transition="in" filter="fade">
                                      <p:cBhvr>
                                        <p:cTn id="11" dur="500"/>
                                        <p:tgtEl>
                                          <p:spTgt spid="581"/>
                                        </p:tgtEl>
                                      </p:cBhvr>
                                    </p:animEffect>
                                  </p:childTnLst>
                                </p:cTn>
                              </p:par>
                              <p:par>
                                <p:cTn id="12" presetID="10" presetClass="entr" presetSubtype="0" fill="hold" nodeType="withEffect">
                                  <p:stCondLst>
                                    <p:cond delay="0"/>
                                  </p:stCondLst>
                                  <p:childTnLst>
                                    <p:set>
                                      <p:cBhvr>
                                        <p:cTn id="13" dur="1" fill="hold">
                                          <p:stCondLst>
                                            <p:cond delay="0"/>
                                          </p:stCondLst>
                                        </p:cTn>
                                        <p:tgtEl>
                                          <p:spTgt spid="582"/>
                                        </p:tgtEl>
                                        <p:attrNameLst>
                                          <p:attrName>style.visibility</p:attrName>
                                        </p:attrNameLst>
                                      </p:cBhvr>
                                      <p:to>
                                        <p:strVal val="visible"/>
                                      </p:to>
                                    </p:set>
                                    <p:animEffect transition="in" filter="fade">
                                      <p:cBhvr>
                                        <p:cTn id="14" dur="500"/>
                                        <p:tgtEl>
                                          <p:spTgt spid="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25"/>
          <p:cNvSpPr txBox="1">
            <a:spLocks noGrp="1"/>
          </p:cNvSpPr>
          <p:nvPr>
            <p:ph type="ctrTitle" idx="4294967295"/>
          </p:nvPr>
        </p:nvSpPr>
        <p:spPr>
          <a:xfrm>
            <a:off x="139294" y="682505"/>
            <a:ext cx="3846919"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rgbClr val="5F7DAD"/>
                </a:solidFill>
                <a:latin typeface="Roboto Condensed"/>
                <a:ea typeface="Roboto Condensed"/>
                <a:cs typeface="Roboto Condensed"/>
                <a:sym typeface="Roboto Condensed"/>
              </a:rPr>
              <a:t>METODOLOGIA:</a:t>
            </a:r>
            <a:endParaRPr sz="4400" b="1" i="0" u="none" strike="noStrike" cap="none">
              <a:solidFill>
                <a:srgbClr val="5F7DAD"/>
              </a:solidFill>
              <a:latin typeface="Roboto Condensed"/>
              <a:ea typeface="Roboto Condensed"/>
              <a:cs typeface="Roboto Condensed"/>
              <a:sym typeface="Roboto Condensed"/>
            </a:endParaRPr>
          </a:p>
        </p:txBody>
      </p:sp>
      <p:sp>
        <p:nvSpPr>
          <p:cNvPr id="588" name="Google Shape;588;p25"/>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29</a:t>
            </a:fld>
            <a:endParaRPr/>
          </a:p>
        </p:txBody>
      </p:sp>
      <p:cxnSp>
        <p:nvCxnSpPr>
          <p:cNvPr id="589" name="Google Shape;589;p25"/>
          <p:cNvCxnSpPr/>
          <p:nvPr/>
        </p:nvCxnSpPr>
        <p:spPr>
          <a:xfrm>
            <a:off x="3716654" y="1689735"/>
            <a:ext cx="0" cy="2621756"/>
          </a:xfrm>
          <a:prstGeom prst="straightConnector1">
            <a:avLst/>
          </a:prstGeom>
          <a:noFill/>
          <a:ln w="76200" cap="flat" cmpd="sng">
            <a:solidFill>
              <a:srgbClr val="5F7DAD"/>
            </a:solidFill>
            <a:prstDash val="solid"/>
            <a:round/>
            <a:headEnd type="none" w="sm" len="sm"/>
            <a:tailEnd type="none" w="sm" len="sm"/>
          </a:ln>
        </p:spPr>
      </p:cxnSp>
      <p:sp>
        <p:nvSpPr>
          <p:cNvPr id="590" name="Google Shape;590;p25"/>
          <p:cNvSpPr txBox="1"/>
          <p:nvPr/>
        </p:nvSpPr>
        <p:spPr>
          <a:xfrm>
            <a:off x="0" y="1867267"/>
            <a:ext cx="3645625" cy="225702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pt-BR" sz="1600" b="1" i="0" u="none" strike="noStrike" cap="none">
                <a:solidFill>
                  <a:srgbClr val="FFA94B"/>
                </a:solidFill>
                <a:latin typeface="Roboto Condensed"/>
                <a:ea typeface="Roboto Condensed"/>
                <a:cs typeface="Roboto Condensed"/>
                <a:sym typeface="Roboto Condensed"/>
              </a:rPr>
              <a:t>MEDIR (</a:t>
            </a:r>
            <a:r>
              <a:rPr lang="pt-BR" sz="1600" b="1" i="1" u="none" strike="noStrike" cap="none">
                <a:solidFill>
                  <a:srgbClr val="FFA94B"/>
                </a:solidFill>
                <a:latin typeface="Roboto Condensed"/>
                <a:ea typeface="Roboto Condensed"/>
                <a:cs typeface="Roboto Condensed"/>
                <a:sym typeface="Roboto Condensed"/>
              </a:rPr>
              <a:t>MEASURE</a:t>
            </a:r>
            <a:r>
              <a:rPr lang="pt-BR" sz="1600" b="1" i="0" u="none" strike="noStrike" cap="none">
                <a:solidFill>
                  <a:srgbClr val="FFA94B"/>
                </a:solidFill>
                <a:latin typeface="Roboto Condensed"/>
                <a:ea typeface="Roboto Condensed"/>
                <a:cs typeface="Roboto Condensed"/>
                <a:sym typeface="Roboto Condensed"/>
              </a:rPr>
              <a:t>):</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Fase em que são identificados e mensurados os indicadores do projeto, para entender os gargalos e pontos críticos do processo em questão.</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(BALABEN, 2004; SILVA et al., 2017)</a:t>
            </a:r>
            <a:endParaRPr/>
          </a:p>
        </p:txBody>
      </p:sp>
      <p:sp>
        <p:nvSpPr>
          <p:cNvPr id="591" name="Google Shape;591;p25"/>
          <p:cNvSpPr txBox="1"/>
          <p:nvPr/>
        </p:nvSpPr>
        <p:spPr>
          <a:xfrm>
            <a:off x="3841022" y="1628775"/>
            <a:ext cx="5302977" cy="27340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pt-BR" sz="1500" b="0" i="0" u="none" strike="noStrike" cap="none">
                <a:solidFill>
                  <a:srgbClr val="000000"/>
                </a:solidFill>
                <a:latin typeface="Roboto Condensed"/>
                <a:ea typeface="Roboto Condensed"/>
                <a:cs typeface="Roboto Condensed"/>
                <a:sym typeface="Roboto Condensed"/>
              </a:rPr>
              <a:t>Para medir os indicadores do projeto:</a:t>
            </a:r>
            <a:endParaRPr/>
          </a:p>
          <a:p>
            <a:pPr marL="0" marR="0" lvl="0" indent="0" algn="l" rtl="0">
              <a:lnSpc>
                <a:spcPct val="150000"/>
              </a:lnSpc>
              <a:spcBef>
                <a:spcPts val="400"/>
              </a:spcBef>
              <a:spcAft>
                <a:spcPts val="0"/>
              </a:spcAft>
              <a:buNone/>
            </a:pPr>
            <a:r>
              <a:rPr lang="pt-BR" sz="1500" b="1" i="0" u="none" strike="noStrike" cap="none">
                <a:solidFill>
                  <a:srgbClr val="FFA94B"/>
                </a:solidFill>
                <a:latin typeface="Roboto Condensed"/>
                <a:ea typeface="Roboto Condensed"/>
                <a:cs typeface="Roboto Condensed"/>
                <a:sym typeface="Roboto Condensed"/>
              </a:rPr>
              <a:t>Diagrama SIPOC: </a:t>
            </a:r>
            <a:r>
              <a:rPr lang="pt-BR" sz="1500" b="0" i="0" u="none" strike="noStrike" cap="none">
                <a:solidFill>
                  <a:srgbClr val="000000"/>
                </a:solidFill>
                <a:latin typeface="Roboto Condensed"/>
                <a:ea typeface="Roboto Condensed"/>
                <a:cs typeface="Roboto Condensed"/>
                <a:sym typeface="Roboto Condensed"/>
              </a:rPr>
              <a:t>descrição do processo produtivo e identificação das etapas desnecessários ou erroneamente posicionados.</a:t>
            </a:r>
            <a:endParaRPr/>
          </a:p>
          <a:p>
            <a:pPr marL="0" marR="0" lvl="0" indent="0" algn="l" rtl="0">
              <a:lnSpc>
                <a:spcPct val="150000"/>
              </a:lnSpc>
              <a:spcBef>
                <a:spcPts val="400"/>
              </a:spcBef>
              <a:spcAft>
                <a:spcPts val="0"/>
              </a:spcAft>
              <a:buNone/>
            </a:pPr>
            <a:r>
              <a:rPr lang="pt-BR" sz="1500" b="1" i="0" u="none" strike="noStrike" cap="none">
                <a:solidFill>
                  <a:srgbClr val="FFA94B"/>
                </a:solidFill>
                <a:latin typeface="Roboto Condensed"/>
                <a:ea typeface="Roboto Condensed"/>
                <a:cs typeface="Roboto Condensed"/>
                <a:sym typeface="Roboto Condensed"/>
              </a:rPr>
              <a:t>Diagrama de Ishikawa: </a:t>
            </a:r>
            <a:r>
              <a:rPr lang="pt-BR" sz="1500" b="0" i="0" u="none" strike="noStrike" cap="none">
                <a:solidFill>
                  <a:srgbClr val="000000"/>
                </a:solidFill>
                <a:latin typeface="Roboto Condensed"/>
                <a:ea typeface="Roboto Condensed"/>
                <a:cs typeface="Roboto Condensed"/>
                <a:sym typeface="Roboto Condensed"/>
              </a:rPr>
              <a:t>fracionamento das possíveis causas.</a:t>
            </a:r>
            <a:endParaRPr/>
          </a:p>
          <a:p>
            <a:pPr marL="0" marR="0" lvl="0" indent="0" algn="l" rtl="0">
              <a:lnSpc>
                <a:spcPct val="150000"/>
              </a:lnSpc>
              <a:spcBef>
                <a:spcPts val="400"/>
              </a:spcBef>
              <a:spcAft>
                <a:spcPts val="0"/>
              </a:spcAft>
              <a:buNone/>
            </a:pPr>
            <a:r>
              <a:rPr lang="pt-BR" sz="1500" b="1" i="0" u="none" strike="noStrike" cap="none">
                <a:solidFill>
                  <a:srgbClr val="FFA94B"/>
                </a:solidFill>
                <a:latin typeface="Roboto Condensed"/>
                <a:ea typeface="Roboto Condensed"/>
                <a:cs typeface="Roboto Condensed"/>
                <a:sym typeface="Roboto Condensed"/>
              </a:rPr>
              <a:t>Matriz de Causa e Efeito: </a:t>
            </a:r>
            <a:r>
              <a:rPr lang="pt-BR" sz="1500" b="0" i="0" u="none" strike="noStrike" cap="none">
                <a:solidFill>
                  <a:srgbClr val="000000"/>
                </a:solidFill>
                <a:latin typeface="Roboto Condensed"/>
                <a:ea typeface="Roboto Condensed"/>
                <a:cs typeface="Roboto Condensed"/>
                <a:sym typeface="Roboto Condensed"/>
              </a:rPr>
              <a:t>ranqueamento das possíveis causas.</a:t>
            </a:r>
            <a:endParaRPr/>
          </a:p>
          <a:p>
            <a:pPr marL="0" marR="0" lvl="0" indent="0" algn="l" rtl="0">
              <a:lnSpc>
                <a:spcPct val="150000"/>
              </a:lnSpc>
              <a:spcBef>
                <a:spcPts val="400"/>
              </a:spcBef>
              <a:spcAft>
                <a:spcPts val="0"/>
              </a:spcAft>
              <a:buNone/>
            </a:pPr>
            <a:r>
              <a:rPr lang="pt-BR" sz="1500" b="1" i="0" u="none" strike="noStrike" cap="none">
                <a:solidFill>
                  <a:srgbClr val="FFA94B"/>
                </a:solidFill>
                <a:latin typeface="Roboto Condensed"/>
                <a:ea typeface="Roboto Condensed"/>
                <a:cs typeface="Roboto Condensed"/>
                <a:sym typeface="Roboto Condensed"/>
              </a:rPr>
              <a:t>Matriz de Esforço e Impacto: </a:t>
            </a:r>
            <a:r>
              <a:rPr lang="pt-BR" sz="1500" b="0" i="0" u="none" strike="noStrike" cap="none">
                <a:solidFill>
                  <a:srgbClr val="000000"/>
                </a:solidFill>
                <a:latin typeface="Roboto Condensed"/>
                <a:ea typeface="Roboto Condensed"/>
                <a:cs typeface="Roboto Condensed"/>
                <a:sym typeface="Roboto Condensed"/>
              </a:rPr>
              <a:t>auxílio na tomada de decisões.</a:t>
            </a:r>
            <a:endParaRPr/>
          </a:p>
          <a:p>
            <a:pPr marL="0" marR="0" lvl="0" indent="0" algn="l" rtl="0">
              <a:lnSpc>
                <a:spcPct val="150000"/>
              </a:lnSpc>
              <a:spcBef>
                <a:spcPts val="400"/>
              </a:spcBef>
              <a:spcAft>
                <a:spcPts val="0"/>
              </a:spcAft>
              <a:buNone/>
            </a:pPr>
            <a:r>
              <a:rPr lang="pt-BR" sz="1500" b="1" i="0" u="none" strike="noStrike" cap="none">
                <a:solidFill>
                  <a:srgbClr val="FFA94B"/>
                </a:solidFill>
                <a:latin typeface="Roboto Condensed"/>
                <a:ea typeface="Roboto Condensed"/>
                <a:cs typeface="Roboto Condensed"/>
                <a:sym typeface="Roboto Condensed"/>
              </a:rPr>
              <a:t>Cinco Porquês: </a:t>
            </a:r>
            <a:r>
              <a:rPr lang="pt-BR" sz="1500" b="0" i="0" u="none" strike="noStrike" cap="none">
                <a:solidFill>
                  <a:srgbClr val="000000"/>
                </a:solidFill>
                <a:latin typeface="Roboto Condensed"/>
                <a:ea typeface="Roboto Condensed"/>
                <a:cs typeface="Roboto Condensed"/>
                <a:sym typeface="Roboto Condensed"/>
              </a:rPr>
              <a:t>conclusão da causa raiz do problema.</a:t>
            </a:r>
            <a:endParaRPr/>
          </a:p>
        </p:txBody>
      </p:sp>
      <p:sp>
        <p:nvSpPr>
          <p:cNvPr id="592" name="Google Shape;592;p25"/>
          <p:cNvSpPr txBox="1"/>
          <p:nvPr/>
        </p:nvSpPr>
        <p:spPr>
          <a:xfrm>
            <a:off x="3841023" y="1948004"/>
            <a:ext cx="5302977" cy="7463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1500" b="0" i="0" u="none" strike="noStrike" cap="none">
                <a:solidFill>
                  <a:srgbClr val="000000"/>
                </a:solidFill>
                <a:latin typeface="Roboto Condensed"/>
                <a:ea typeface="Roboto Condensed"/>
                <a:cs typeface="Roboto Condensed"/>
                <a:sym typeface="Roboto Condensed"/>
              </a:rPr>
              <a:t>Inicialmente, foi realizado o </a:t>
            </a:r>
            <a:r>
              <a:rPr lang="pt-BR" sz="1500" b="1" i="0" u="none" strike="noStrike" cap="none">
                <a:solidFill>
                  <a:srgbClr val="FFA94B"/>
                </a:solidFill>
                <a:latin typeface="Roboto Condensed"/>
                <a:ea typeface="Roboto Condensed"/>
                <a:cs typeface="Roboto Condensed"/>
                <a:sym typeface="Roboto Condensed"/>
              </a:rPr>
              <a:t>cálculo do nível Sigma </a:t>
            </a:r>
            <a:r>
              <a:rPr lang="pt-BR" sz="1500" b="0" i="0" u="none" strike="noStrike" cap="none">
                <a:solidFill>
                  <a:srgbClr val="000000"/>
                </a:solidFill>
                <a:latin typeface="Roboto Condensed"/>
                <a:ea typeface="Roboto Condensed"/>
                <a:cs typeface="Roboto Condensed"/>
                <a:sym typeface="Roboto Condensed"/>
              </a:rPr>
              <a:t>da unidade utilizando a porcentagem de relave fornecida, de 2,98%.</a:t>
            </a:r>
            <a:endParaRPr/>
          </a:p>
        </p:txBody>
      </p:sp>
      <p:pic>
        <p:nvPicPr>
          <p:cNvPr id="593" name="Google Shape;593;p25"/>
          <p:cNvPicPr preferRelativeResize="0"/>
          <p:nvPr/>
        </p:nvPicPr>
        <p:blipFill rotWithShape="1">
          <a:blip r:embed="rId3">
            <a:alphaModFix/>
          </a:blip>
          <a:srcRect/>
          <a:stretch/>
        </p:blipFill>
        <p:spPr>
          <a:xfrm>
            <a:off x="4079496" y="2936191"/>
            <a:ext cx="1747609" cy="363125"/>
          </a:xfrm>
          <a:prstGeom prst="rect">
            <a:avLst/>
          </a:prstGeom>
          <a:noFill/>
          <a:ln>
            <a:noFill/>
          </a:ln>
        </p:spPr>
      </p:pic>
      <p:pic>
        <p:nvPicPr>
          <p:cNvPr id="594" name="Google Shape;594;p25"/>
          <p:cNvPicPr preferRelativeResize="0"/>
          <p:nvPr/>
        </p:nvPicPr>
        <p:blipFill rotWithShape="1">
          <a:blip r:embed="rId4">
            <a:alphaModFix/>
          </a:blip>
          <a:srcRect/>
          <a:stretch/>
        </p:blipFill>
        <p:spPr>
          <a:xfrm>
            <a:off x="4058242" y="3417879"/>
            <a:ext cx="2289625" cy="522225"/>
          </a:xfrm>
          <a:prstGeom prst="rect">
            <a:avLst/>
          </a:prstGeom>
          <a:noFill/>
          <a:ln>
            <a:noFill/>
          </a:ln>
        </p:spPr>
      </p:pic>
      <p:grpSp>
        <p:nvGrpSpPr>
          <p:cNvPr id="595" name="Google Shape;595;p25"/>
          <p:cNvGrpSpPr/>
          <p:nvPr/>
        </p:nvGrpSpPr>
        <p:grpSpPr>
          <a:xfrm>
            <a:off x="6689454" y="3043620"/>
            <a:ext cx="1996245" cy="511392"/>
            <a:chOff x="4429224" y="3890790"/>
            <a:chExt cx="1996245" cy="511392"/>
          </a:xfrm>
        </p:grpSpPr>
        <p:sp>
          <p:nvSpPr>
            <p:cNvPr id="596" name="Google Shape;596;p25"/>
            <p:cNvSpPr txBox="1"/>
            <p:nvPr/>
          </p:nvSpPr>
          <p:spPr>
            <a:xfrm>
              <a:off x="4429224" y="3890790"/>
              <a:ext cx="1996245" cy="511392"/>
            </a:xfrm>
            <a:prstGeom prst="rect">
              <a:avLst/>
            </a:prstGeom>
            <a:solidFill>
              <a:srgbClr val="E8EDF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pt-BR" sz="2000" b="1" i="0" u="none" strike="noStrike" cap="none">
                  <a:solidFill>
                    <a:srgbClr val="000000"/>
                  </a:solidFill>
                  <a:latin typeface="Roboto Condensed Light"/>
                  <a:ea typeface="Roboto Condensed Light"/>
                  <a:cs typeface="Roboto Condensed Light"/>
                  <a:sym typeface="Roboto Condensed Light"/>
                </a:rPr>
                <a:t>  NÍVEL 3,4</a:t>
              </a:r>
              <a:endParaRPr sz="2000" b="1" i="0" u="none" strike="noStrike" cap="none">
                <a:solidFill>
                  <a:srgbClr val="000000"/>
                </a:solidFill>
                <a:latin typeface="Roboto Condensed Light"/>
                <a:ea typeface="Roboto Condensed Light"/>
                <a:cs typeface="Roboto Condensed Light"/>
                <a:sym typeface="Roboto Condensed Light"/>
              </a:endParaRPr>
            </a:p>
          </p:txBody>
        </p:sp>
        <p:sp>
          <p:nvSpPr>
            <p:cNvPr id="597" name="Google Shape;597;p25"/>
            <p:cNvSpPr txBox="1"/>
            <p:nvPr/>
          </p:nvSpPr>
          <p:spPr>
            <a:xfrm>
              <a:off x="4429224" y="3890790"/>
              <a:ext cx="149769" cy="511392"/>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Roboto Condensed Light"/>
                <a:ea typeface="Roboto Condensed Light"/>
                <a:cs typeface="Roboto Condensed Light"/>
                <a:sym typeface="Roboto Condensed 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wipe(up)">
                                      <p:cBhvr>
                                        <p:cTn id="7" dur="500"/>
                                        <p:tgtEl>
                                          <p:spTgt spid="58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0"/>
                                        </p:tgtEl>
                                        <p:attrNameLst>
                                          <p:attrName>style.visibility</p:attrName>
                                        </p:attrNameLst>
                                      </p:cBhvr>
                                      <p:to>
                                        <p:strVal val="visible"/>
                                      </p:to>
                                    </p:set>
                                    <p:animEffect transition="in" filter="fade">
                                      <p:cBhvr>
                                        <p:cTn id="11" dur="500"/>
                                        <p:tgtEl>
                                          <p:spTgt spid="590"/>
                                        </p:tgtEl>
                                      </p:cBhvr>
                                    </p:animEffect>
                                  </p:childTnLst>
                                </p:cTn>
                              </p:par>
                              <p:par>
                                <p:cTn id="12" presetID="10" presetClass="entr" presetSubtype="0" fill="hold" nodeType="withEffect">
                                  <p:stCondLst>
                                    <p:cond delay="0"/>
                                  </p:stCondLst>
                                  <p:childTnLst>
                                    <p:set>
                                      <p:cBhvr>
                                        <p:cTn id="13" dur="1" fill="hold">
                                          <p:stCondLst>
                                            <p:cond delay="0"/>
                                          </p:stCondLst>
                                        </p:cTn>
                                        <p:tgtEl>
                                          <p:spTgt spid="592"/>
                                        </p:tgtEl>
                                        <p:attrNameLst>
                                          <p:attrName>style.visibility</p:attrName>
                                        </p:attrNameLst>
                                      </p:cBhvr>
                                      <p:to>
                                        <p:strVal val="visible"/>
                                      </p:to>
                                    </p:set>
                                    <p:animEffect transition="in" filter="fade">
                                      <p:cBhvr>
                                        <p:cTn id="14" dur="500"/>
                                        <p:tgtEl>
                                          <p:spTgt spid="592"/>
                                        </p:tgtEl>
                                      </p:cBhvr>
                                    </p:animEffect>
                                  </p:childTnLst>
                                </p:cTn>
                              </p:par>
                              <p:par>
                                <p:cTn id="15" presetID="10" presetClass="entr" presetSubtype="0" fill="hold" nodeType="withEffect">
                                  <p:stCondLst>
                                    <p:cond delay="0"/>
                                  </p:stCondLst>
                                  <p:childTnLst>
                                    <p:set>
                                      <p:cBhvr>
                                        <p:cTn id="16" dur="1" fill="hold">
                                          <p:stCondLst>
                                            <p:cond delay="0"/>
                                          </p:stCondLst>
                                        </p:cTn>
                                        <p:tgtEl>
                                          <p:spTgt spid="593"/>
                                        </p:tgtEl>
                                        <p:attrNameLst>
                                          <p:attrName>style.visibility</p:attrName>
                                        </p:attrNameLst>
                                      </p:cBhvr>
                                      <p:to>
                                        <p:strVal val="visible"/>
                                      </p:to>
                                    </p:set>
                                    <p:animEffect transition="in" filter="fade">
                                      <p:cBhvr>
                                        <p:cTn id="17" dur="500"/>
                                        <p:tgtEl>
                                          <p:spTgt spid="593"/>
                                        </p:tgtEl>
                                      </p:cBhvr>
                                    </p:animEffect>
                                  </p:childTnLst>
                                </p:cTn>
                              </p:par>
                              <p:par>
                                <p:cTn id="18" presetID="10" presetClass="entr" presetSubtype="0" fill="hold" nodeType="withEffect">
                                  <p:stCondLst>
                                    <p:cond delay="0"/>
                                  </p:stCondLst>
                                  <p:childTnLst>
                                    <p:set>
                                      <p:cBhvr>
                                        <p:cTn id="19" dur="1" fill="hold">
                                          <p:stCondLst>
                                            <p:cond delay="0"/>
                                          </p:stCondLst>
                                        </p:cTn>
                                        <p:tgtEl>
                                          <p:spTgt spid="594"/>
                                        </p:tgtEl>
                                        <p:attrNameLst>
                                          <p:attrName>style.visibility</p:attrName>
                                        </p:attrNameLst>
                                      </p:cBhvr>
                                      <p:to>
                                        <p:strVal val="visible"/>
                                      </p:to>
                                    </p:set>
                                    <p:animEffect transition="in" filter="fade">
                                      <p:cBhvr>
                                        <p:cTn id="20" dur="500"/>
                                        <p:tgtEl>
                                          <p:spTgt spid="594"/>
                                        </p:tgtEl>
                                      </p:cBhvr>
                                    </p:animEffect>
                                  </p:childTnLst>
                                </p:cTn>
                              </p:par>
                              <p:par>
                                <p:cTn id="21" presetID="10" presetClass="entr" presetSubtype="0" fill="hold" nodeType="withEffect">
                                  <p:stCondLst>
                                    <p:cond delay="0"/>
                                  </p:stCondLst>
                                  <p:childTnLst>
                                    <p:set>
                                      <p:cBhvr>
                                        <p:cTn id="22" dur="1" fill="hold">
                                          <p:stCondLst>
                                            <p:cond delay="0"/>
                                          </p:stCondLst>
                                        </p:cTn>
                                        <p:tgtEl>
                                          <p:spTgt spid="595"/>
                                        </p:tgtEl>
                                        <p:attrNameLst>
                                          <p:attrName>style.visibility</p:attrName>
                                        </p:attrNameLst>
                                      </p:cBhvr>
                                      <p:to>
                                        <p:strVal val="visible"/>
                                      </p:to>
                                    </p:set>
                                    <p:animEffect transition="in" filter="fade">
                                      <p:cBhvr>
                                        <p:cTn id="23" dur="500"/>
                                        <p:tgtEl>
                                          <p:spTgt spid="5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92"/>
                                        </p:tgtEl>
                                      </p:cBhvr>
                                    </p:animEffect>
                                    <p:set>
                                      <p:cBhvr>
                                        <p:cTn id="28" dur="1" fill="hold">
                                          <p:stCondLst>
                                            <p:cond delay="500"/>
                                          </p:stCondLst>
                                        </p:cTn>
                                        <p:tgtEl>
                                          <p:spTgt spid="59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93"/>
                                        </p:tgtEl>
                                      </p:cBhvr>
                                    </p:animEffect>
                                    <p:set>
                                      <p:cBhvr>
                                        <p:cTn id="31" dur="1" fill="hold">
                                          <p:stCondLst>
                                            <p:cond delay="500"/>
                                          </p:stCondLst>
                                        </p:cTn>
                                        <p:tgtEl>
                                          <p:spTgt spid="59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594"/>
                                        </p:tgtEl>
                                      </p:cBhvr>
                                    </p:animEffect>
                                    <p:set>
                                      <p:cBhvr>
                                        <p:cTn id="34" dur="1" fill="hold">
                                          <p:stCondLst>
                                            <p:cond delay="500"/>
                                          </p:stCondLst>
                                        </p:cTn>
                                        <p:tgtEl>
                                          <p:spTgt spid="59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95"/>
                                        </p:tgtEl>
                                      </p:cBhvr>
                                    </p:animEffect>
                                    <p:set>
                                      <p:cBhvr>
                                        <p:cTn id="37" dur="1" fill="hold">
                                          <p:stCondLst>
                                            <p:cond delay="500"/>
                                          </p:stCondLst>
                                        </p:cTn>
                                        <p:tgtEl>
                                          <p:spTgt spid="595"/>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591"/>
                                        </p:tgtEl>
                                        <p:attrNameLst>
                                          <p:attrName>style.visibility</p:attrName>
                                        </p:attrNameLst>
                                      </p:cBhvr>
                                      <p:to>
                                        <p:strVal val="visible"/>
                                      </p:to>
                                    </p:set>
                                    <p:animEffect transition="in" filter="fade">
                                      <p:cBhvr>
                                        <p:cTn id="41"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dirty="0"/>
              <a:t>O HOSPITAL SANTA IZABEL</a:t>
            </a:r>
            <a:endParaRPr dirty="0"/>
          </a:p>
        </p:txBody>
      </p:sp>
      <p:sp>
        <p:nvSpPr>
          <p:cNvPr id="179" name="Google Shape;179;p3"/>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3</a:t>
            </a:fld>
            <a:endParaRPr/>
          </a:p>
        </p:txBody>
      </p:sp>
      <p:sp>
        <p:nvSpPr>
          <p:cNvPr id="180" name="Google Shape;180;p3"/>
          <p:cNvSpPr txBox="1"/>
          <p:nvPr/>
        </p:nvSpPr>
        <p:spPr>
          <a:xfrm>
            <a:off x="5000625" y="1337279"/>
            <a:ext cx="4007643" cy="3588595"/>
          </a:xfrm>
          <a:prstGeom prst="rect">
            <a:avLst/>
          </a:prstGeom>
          <a:noFill/>
          <a:ln>
            <a:noFill/>
          </a:ln>
        </p:spPr>
        <p:txBody>
          <a:bodyPr spcFirstLastPara="1" wrap="square" lIns="91425" tIns="45700" rIns="91425" bIns="45700" anchor="t" anchorCtr="0">
            <a:noAutofit/>
          </a:bodyPr>
          <a:lstStyle/>
          <a:p>
            <a:pPr marL="88900" marR="0" lvl="0" algn="l" rtl="0">
              <a:lnSpc>
                <a:spcPct val="120000"/>
              </a:lnSpc>
              <a:spcBef>
                <a:spcPts val="1000"/>
              </a:spcBef>
              <a:spcAft>
                <a:spcPts val="0"/>
              </a:spcAft>
              <a:buClr>
                <a:schemeClr val="accent4"/>
              </a:buClr>
              <a:buSzPts val="2200"/>
            </a:pPr>
            <a:r>
              <a:rPr lang="pt-BR" sz="1500" b="1" dirty="0">
                <a:solidFill>
                  <a:schemeClr val="dk1"/>
                </a:solidFill>
                <a:latin typeface="Roboto Condensed Light"/>
                <a:ea typeface="Roboto Condensed Light"/>
                <a:cs typeface="Roboto Condensed Light"/>
                <a:sym typeface="Roboto Condensed Light"/>
              </a:rPr>
              <a:t>O </a:t>
            </a:r>
            <a:r>
              <a:rPr lang="pt-BR" sz="1500" b="1" i="0" u="none" strike="noStrike" cap="none" dirty="0">
                <a:solidFill>
                  <a:schemeClr val="dk1"/>
                </a:solidFill>
                <a:latin typeface="Roboto Condensed Light"/>
                <a:ea typeface="Roboto Condensed Light"/>
                <a:cs typeface="Roboto Condensed Light"/>
                <a:sym typeface="Roboto Condensed Light"/>
              </a:rPr>
              <a:t>HSI</a:t>
            </a:r>
            <a:r>
              <a:rPr lang="pt-BR" sz="1500" b="1" dirty="0">
                <a:solidFill>
                  <a:schemeClr val="dk1"/>
                </a:solidFill>
                <a:latin typeface="Roboto Condensed Light"/>
                <a:ea typeface="Roboto Condensed Light"/>
                <a:cs typeface="Roboto Condensed Light"/>
                <a:sym typeface="Roboto Condensed Light"/>
              </a:rPr>
              <a:t>:</a:t>
            </a:r>
            <a:endParaRPr lang="pt-BR" sz="1500" b="1" dirty="0">
              <a:ea typeface="Roboto Condensed Light"/>
            </a:endParaRPr>
          </a:p>
          <a:p>
            <a:pPr marL="374650" lvl="0" indent="-285750">
              <a:lnSpc>
                <a:spcPct val="120000"/>
              </a:lnSpc>
              <a:spcBef>
                <a:spcPts val="1000"/>
              </a:spcBef>
              <a:buClr>
                <a:schemeClr val="accent4"/>
              </a:buClr>
              <a:buSzPts val="2200"/>
              <a:buFont typeface="Arial" panose="020B0604020202020204" pitchFamily="34" charset="0"/>
              <a:buChar char="•"/>
            </a:pPr>
            <a:r>
              <a:rPr lang="pt-BR" sz="1500" dirty="0">
                <a:solidFill>
                  <a:schemeClr val="dk1"/>
                </a:solidFill>
                <a:latin typeface="Roboto Condensed Light"/>
                <a:ea typeface="Roboto Condensed Light"/>
                <a:cs typeface="Roboto Condensed Light"/>
                <a:sym typeface="Roboto Condensed Light"/>
              </a:rPr>
              <a:t>É uma antiga casa de saúde brasileira, pertencente à Santa Casa de Misericórdia.</a:t>
            </a:r>
          </a:p>
          <a:p>
            <a:pPr marL="374650" lvl="0" indent="-285750">
              <a:lnSpc>
                <a:spcPct val="120000"/>
              </a:lnSpc>
              <a:spcBef>
                <a:spcPts val="1000"/>
              </a:spcBef>
              <a:buClr>
                <a:schemeClr val="accent4"/>
              </a:buClr>
              <a:buSzPts val="2200"/>
              <a:buFont typeface="Arial" panose="020B0604020202020204" pitchFamily="34" charset="0"/>
              <a:buChar char="•"/>
            </a:pPr>
            <a:r>
              <a:rPr lang="pt-BR" sz="1500" dirty="0">
                <a:solidFill>
                  <a:schemeClr val="dk1"/>
                </a:solidFill>
                <a:latin typeface="Roboto Condensed Light"/>
                <a:ea typeface="Roboto Condensed Light"/>
                <a:cs typeface="Roboto Condensed Light"/>
                <a:sym typeface="Roboto Condensed Light"/>
              </a:rPr>
              <a:t>O hospital foi inaugurado em 1893.</a:t>
            </a:r>
          </a:p>
          <a:p>
            <a:pPr marL="374650" lvl="0" indent="-285750">
              <a:lnSpc>
                <a:spcPct val="120000"/>
              </a:lnSpc>
              <a:spcBef>
                <a:spcPts val="1000"/>
              </a:spcBef>
              <a:buClr>
                <a:schemeClr val="accent4"/>
              </a:buClr>
              <a:buSzPts val="2200"/>
              <a:buFont typeface="Arial" panose="020B0604020202020204" pitchFamily="34" charset="0"/>
              <a:buChar char="•"/>
            </a:pPr>
            <a:r>
              <a:rPr lang="pt-BR" sz="1500" dirty="0">
                <a:solidFill>
                  <a:schemeClr val="dk1"/>
                </a:solidFill>
                <a:latin typeface="Roboto Condensed Light"/>
                <a:ea typeface="Roboto Condensed Light"/>
                <a:cs typeface="Roboto Condensed Light"/>
                <a:sym typeface="Roboto Condensed Light"/>
              </a:rPr>
              <a:t>Possui 549 leitos, 13 salas de cirurgia e 3 salas para procedimentos de hemodinâmica.</a:t>
            </a:r>
          </a:p>
          <a:p>
            <a:pPr marL="374650" lvl="0" indent="-285750">
              <a:lnSpc>
                <a:spcPct val="120000"/>
              </a:lnSpc>
              <a:spcBef>
                <a:spcPts val="1000"/>
              </a:spcBef>
              <a:buClr>
                <a:schemeClr val="accent4"/>
              </a:buClr>
              <a:buSzPts val="2200"/>
              <a:buFont typeface="Arial" panose="020B0604020202020204" pitchFamily="34" charset="0"/>
              <a:buChar char="•"/>
            </a:pPr>
            <a:r>
              <a:rPr lang="pt-BR" sz="1500" dirty="0">
                <a:solidFill>
                  <a:schemeClr val="dk1"/>
                </a:solidFill>
                <a:latin typeface="Roboto Condensed Light"/>
                <a:ea typeface="Roboto Condensed Light"/>
                <a:cs typeface="Roboto Condensed Light"/>
                <a:sym typeface="Roboto Condensed Light"/>
              </a:rPr>
              <a:t>Anualmente, são realizados no hospital 145 mil consultas/procedimentos e mais de 12 mil cirurgias anuais. </a:t>
            </a:r>
            <a:endParaRPr sz="1500" dirty="0">
              <a:solidFill>
                <a:schemeClr val="dk1"/>
              </a:solidFill>
              <a:latin typeface="Roboto Condensed Light"/>
              <a:ea typeface="Roboto Condensed Light"/>
              <a:cs typeface="Roboto Condensed Light"/>
              <a:sym typeface="Roboto Condensed Light"/>
            </a:endParaRPr>
          </a:p>
        </p:txBody>
      </p:sp>
      <p:pic>
        <p:nvPicPr>
          <p:cNvPr id="181" name="Google Shape;181;p3" descr="Uma imagem contendo desenho&#10;&#10;Descrição gerada automaticamente"/>
          <p:cNvPicPr preferRelativeResize="0"/>
          <p:nvPr/>
        </p:nvPicPr>
        <p:blipFill rotWithShape="1">
          <a:blip r:embed="rId3">
            <a:alphaModFix/>
          </a:blip>
          <a:srcRect l="10995" t="19512" r="11825" b="19208"/>
          <a:stretch/>
        </p:blipFill>
        <p:spPr>
          <a:xfrm>
            <a:off x="8248151" y="21430"/>
            <a:ext cx="885824" cy="478631"/>
          </a:xfrm>
          <a:prstGeom prst="rect">
            <a:avLst/>
          </a:prstGeom>
          <a:noFill/>
          <a:ln>
            <a:noFill/>
          </a:ln>
        </p:spPr>
      </p:pic>
      <p:pic>
        <p:nvPicPr>
          <p:cNvPr id="182" name="Google Shape;182;p3"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grpSp>
        <p:nvGrpSpPr>
          <p:cNvPr id="183" name="Google Shape;183;p3"/>
          <p:cNvGrpSpPr/>
          <p:nvPr/>
        </p:nvGrpSpPr>
        <p:grpSpPr>
          <a:xfrm>
            <a:off x="283552" y="610550"/>
            <a:ext cx="330270" cy="330251"/>
            <a:chOff x="1923675" y="1633650"/>
            <a:chExt cx="436000" cy="435975"/>
          </a:xfrm>
        </p:grpSpPr>
        <p:sp>
          <p:nvSpPr>
            <p:cNvPr id="184" name="Google Shape;184;p3"/>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 name="Imagem 6" descr="Uma imagem contendo edifício, ao ar livre, frente, grande&#10;&#10;Descrição gerada automaticamente">
            <a:extLst>
              <a:ext uri="{FF2B5EF4-FFF2-40B4-BE49-F238E27FC236}">
                <a16:creationId xmlns:a16="http://schemas.microsoft.com/office/drawing/2014/main" id="{65D90494-228D-43D4-8AE1-CA4A1271454A}"/>
              </a:ext>
            </a:extLst>
          </p:cNvPr>
          <p:cNvPicPr>
            <a:picLocks noChangeAspect="1"/>
          </p:cNvPicPr>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l="4465" r="9098"/>
          <a:stretch/>
        </p:blipFill>
        <p:spPr>
          <a:xfrm>
            <a:off x="283552" y="1582159"/>
            <a:ext cx="4580462" cy="3297903"/>
          </a:xfrm>
          <a:prstGeom prst="rect">
            <a:avLst/>
          </a:prstGeom>
          <a:noFill/>
          <a:ln w="76200" cap="sq" cmpd="thickThin">
            <a:solidFill>
              <a:srgbClr val="587AAA"/>
            </a:solidFill>
            <a:prstDash val="solid"/>
            <a:miter lim="800000"/>
            <a:headEnd type="none" w="sm" len="sm"/>
            <a:tailEnd type="none" w="sm" len="sm"/>
          </a:ln>
        </p:spPr>
      </p:pic>
    </p:spTree>
    <p:extLst>
      <p:ext uri="{BB962C8B-B14F-4D97-AF65-F5344CB8AC3E}">
        <p14:creationId xmlns:p14="http://schemas.microsoft.com/office/powerpoint/2010/main" val="3434210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6"/>
          <p:cNvSpPr txBox="1">
            <a:spLocks noGrp="1"/>
          </p:cNvSpPr>
          <p:nvPr>
            <p:ph type="ctrTitle" idx="4294967295"/>
          </p:nvPr>
        </p:nvSpPr>
        <p:spPr>
          <a:xfrm>
            <a:off x="139294" y="682505"/>
            <a:ext cx="3846919"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rgbClr val="5F7DAD"/>
                </a:solidFill>
                <a:latin typeface="Roboto Condensed"/>
                <a:ea typeface="Roboto Condensed"/>
                <a:cs typeface="Roboto Condensed"/>
                <a:sym typeface="Roboto Condensed"/>
              </a:rPr>
              <a:t>METODOLOGIA:</a:t>
            </a:r>
            <a:endParaRPr sz="4400" b="1" i="0" u="none" strike="noStrike" cap="none">
              <a:solidFill>
                <a:srgbClr val="5F7DAD"/>
              </a:solidFill>
              <a:latin typeface="Roboto Condensed"/>
              <a:ea typeface="Roboto Condensed"/>
              <a:cs typeface="Roboto Condensed"/>
              <a:sym typeface="Roboto Condensed"/>
            </a:endParaRPr>
          </a:p>
        </p:txBody>
      </p:sp>
      <p:sp>
        <p:nvSpPr>
          <p:cNvPr id="603" name="Google Shape;603;p56"/>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30</a:t>
            </a:fld>
            <a:endParaRPr/>
          </a:p>
        </p:txBody>
      </p:sp>
      <p:cxnSp>
        <p:nvCxnSpPr>
          <p:cNvPr id="604" name="Google Shape;604;p56"/>
          <p:cNvCxnSpPr/>
          <p:nvPr/>
        </p:nvCxnSpPr>
        <p:spPr>
          <a:xfrm>
            <a:off x="3716654" y="1689735"/>
            <a:ext cx="0" cy="2621756"/>
          </a:xfrm>
          <a:prstGeom prst="straightConnector1">
            <a:avLst/>
          </a:prstGeom>
          <a:noFill/>
          <a:ln w="76200" cap="flat" cmpd="sng">
            <a:solidFill>
              <a:srgbClr val="5F7DAD"/>
            </a:solidFill>
            <a:prstDash val="solid"/>
            <a:round/>
            <a:headEnd type="none" w="sm" len="sm"/>
            <a:tailEnd type="none" w="sm" len="sm"/>
          </a:ln>
        </p:spPr>
      </p:cxnSp>
      <p:sp>
        <p:nvSpPr>
          <p:cNvPr id="605" name="Google Shape;605;p56"/>
          <p:cNvSpPr txBox="1"/>
          <p:nvPr/>
        </p:nvSpPr>
        <p:spPr>
          <a:xfrm>
            <a:off x="0" y="1897747"/>
            <a:ext cx="3645625" cy="225702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pt-BR" sz="1600" b="1" i="0" u="none" strike="noStrike" cap="none">
                <a:solidFill>
                  <a:srgbClr val="FFA94B"/>
                </a:solidFill>
                <a:latin typeface="Roboto Condensed"/>
                <a:ea typeface="Roboto Condensed"/>
                <a:cs typeface="Roboto Condensed"/>
                <a:sym typeface="Roboto Condensed"/>
              </a:rPr>
              <a:t>ANALISAR (</a:t>
            </a:r>
            <a:r>
              <a:rPr lang="pt-BR" sz="1600" b="1" i="1" u="none" strike="noStrike" cap="none">
                <a:solidFill>
                  <a:srgbClr val="FFA94B"/>
                </a:solidFill>
                <a:latin typeface="Roboto Condensed"/>
                <a:ea typeface="Roboto Condensed"/>
                <a:cs typeface="Roboto Condensed"/>
                <a:sym typeface="Roboto Condensed"/>
              </a:rPr>
              <a:t>ANALYSE</a:t>
            </a:r>
            <a:r>
              <a:rPr lang="pt-BR" sz="1600" b="1" i="0" u="none" strike="noStrike" cap="none">
                <a:solidFill>
                  <a:srgbClr val="FFA94B"/>
                </a:solidFill>
                <a:latin typeface="Roboto Condensed"/>
                <a:ea typeface="Roboto Condensed"/>
                <a:cs typeface="Roboto Condensed"/>
                <a:sym typeface="Roboto Condensed"/>
              </a:rPr>
              <a:t>):</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Etapa em que são analisados os resultados das medições realizadas na fase anterior, buscando conhecer as fontes de variabilidade dos processos.</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(BALABEN, 2004; SILVA et al., 2017)</a:t>
            </a:r>
            <a:endParaRPr/>
          </a:p>
        </p:txBody>
      </p:sp>
      <p:sp>
        <p:nvSpPr>
          <p:cNvPr id="606" name="Google Shape;606;p56"/>
          <p:cNvSpPr txBox="1"/>
          <p:nvPr/>
        </p:nvSpPr>
        <p:spPr>
          <a:xfrm>
            <a:off x="3841023" y="1883640"/>
            <a:ext cx="5302976" cy="223394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1500" b="0" i="0" u="none" strike="noStrike" cap="none">
                <a:solidFill>
                  <a:srgbClr val="000000"/>
                </a:solidFill>
                <a:latin typeface="Roboto Condensed"/>
                <a:ea typeface="Roboto Condensed"/>
                <a:cs typeface="Roboto Condensed"/>
                <a:sym typeface="Roboto Condensed"/>
              </a:rPr>
              <a:t>Os </a:t>
            </a:r>
            <a:r>
              <a:rPr lang="pt-BR" sz="1500" b="1" i="0" u="none" strike="noStrike" cap="none">
                <a:solidFill>
                  <a:srgbClr val="FFA94B"/>
                </a:solidFill>
                <a:latin typeface="Roboto Condensed"/>
                <a:ea typeface="Roboto Condensed"/>
                <a:cs typeface="Roboto Condensed"/>
                <a:sym typeface="Roboto Condensed"/>
              </a:rPr>
              <a:t>dados oriundos da fase “Medir” </a:t>
            </a:r>
            <a:r>
              <a:rPr lang="pt-BR" sz="1500" b="0" i="0" u="none" strike="noStrike" cap="none">
                <a:solidFill>
                  <a:srgbClr val="000000"/>
                </a:solidFill>
                <a:latin typeface="Roboto Condensed"/>
                <a:ea typeface="Roboto Condensed"/>
                <a:cs typeface="Roboto Condensed"/>
                <a:sym typeface="Roboto Condensed"/>
              </a:rPr>
              <a:t>foram contemplados, sugerindo-se ações que podem vir a acarretar na melhora produtiva.</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Foram, então, analisados os </a:t>
            </a:r>
            <a:r>
              <a:rPr lang="pt-BR" sz="1500" b="1" i="0" u="none" strike="noStrike" cap="none">
                <a:solidFill>
                  <a:srgbClr val="FFA94B"/>
                </a:solidFill>
                <a:latin typeface="Roboto Condensed"/>
                <a:ea typeface="Roboto Condensed"/>
                <a:cs typeface="Roboto Condensed"/>
                <a:sym typeface="Roboto Condensed"/>
              </a:rPr>
              <a:t>pontos de maior impacto </a:t>
            </a:r>
            <a:r>
              <a:rPr lang="pt-BR" sz="1500" b="0" i="0" u="none" strike="noStrike" cap="none">
                <a:solidFill>
                  <a:srgbClr val="000000"/>
                </a:solidFill>
                <a:latin typeface="Roboto Condensed"/>
                <a:ea typeface="Roboto Condensed"/>
                <a:cs typeface="Roboto Condensed"/>
                <a:sym typeface="Roboto Condensed"/>
              </a:rPr>
              <a:t>de acordo com a Matriz de Esforço e Impacto.</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Realizada a </a:t>
            </a:r>
            <a:r>
              <a:rPr lang="pt-BR" sz="1500" b="1" i="0" u="none" strike="noStrike" cap="none">
                <a:solidFill>
                  <a:srgbClr val="FFA94B"/>
                </a:solidFill>
                <a:latin typeface="Roboto Condensed"/>
                <a:ea typeface="Roboto Condensed"/>
                <a:cs typeface="Roboto Condensed"/>
                <a:sym typeface="Roboto Condensed"/>
              </a:rPr>
              <a:t>análise do gargalo</a:t>
            </a:r>
            <a:r>
              <a:rPr lang="pt-BR" sz="1500" b="0" i="0" u="none" strike="noStrike" cap="none">
                <a:solidFill>
                  <a:srgbClr val="000000"/>
                </a:solidFill>
                <a:latin typeface="Roboto Condensed"/>
                <a:ea typeface="Roboto Condensed"/>
                <a:cs typeface="Roboto Condensed"/>
                <a:sym typeface="Roboto Condensed"/>
              </a:rPr>
              <a:t>, encontrado em visitas devido à formação de estoque anterior ao equipamento.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wipe(up)">
                                      <p:cBhvr>
                                        <p:cTn id="7" dur="500"/>
                                        <p:tgtEl>
                                          <p:spTgt spid="6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5"/>
                                        </p:tgtEl>
                                        <p:attrNameLst>
                                          <p:attrName>style.visibility</p:attrName>
                                        </p:attrNameLst>
                                      </p:cBhvr>
                                      <p:to>
                                        <p:strVal val="visible"/>
                                      </p:to>
                                    </p:set>
                                    <p:animEffect transition="in" filter="fade">
                                      <p:cBhvr>
                                        <p:cTn id="11" dur="500"/>
                                        <p:tgtEl>
                                          <p:spTgt spid="605"/>
                                        </p:tgtEl>
                                      </p:cBhvr>
                                    </p:animEffect>
                                  </p:childTnLst>
                                </p:cTn>
                              </p:par>
                              <p:par>
                                <p:cTn id="12" presetID="10" presetClass="entr" presetSubtype="0" fill="hold" nodeType="withEffect">
                                  <p:stCondLst>
                                    <p:cond delay="0"/>
                                  </p:stCondLst>
                                  <p:childTnLst>
                                    <p:set>
                                      <p:cBhvr>
                                        <p:cTn id="13" dur="1" fill="hold">
                                          <p:stCondLst>
                                            <p:cond delay="0"/>
                                          </p:stCondLst>
                                        </p:cTn>
                                        <p:tgtEl>
                                          <p:spTgt spid="606"/>
                                        </p:tgtEl>
                                        <p:attrNameLst>
                                          <p:attrName>style.visibility</p:attrName>
                                        </p:attrNameLst>
                                      </p:cBhvr>
                                      <p:to>
                                        <p:strVal val="visible"/>
                                      </p:to>
                                    </p:set>
                                    <p:animEffect transition="in" filter="fade">
                                      <p:cBhvr>
                                        <p:cTn id="14"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7"/>
          <p:cNvSpPr txBox="1">
            <a:spLocks noGrp="1"/>
          </p:cNvSpPr>
          <p:nvPr>
            <p:ph type="ctrTitle" idx="4294967295"/>
          </p:nvPr>
        </p:nvSpPr>
        <p:spPr>
          <a:xfrm>
            <a:off x="139294" y="682505"/>
            <a:ext cx="3846919"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rgbClr val="5F7DAD"/>
                </a:solidFill>
                <a:latin typeface="Roboto Condensed"/>
                <a:ea typeface="Roboto Condensed"/>
                <a:cs typeface="Roboto Condensed"/>
                <a:sym typeface="Roboto Condensed"/>
              </a:rPr>
              <a:t>METODOLOGIA:</a:t>
            </a:r>
            <a:endParaRPr sz="4400" b="1" i="0" u="none" strike="noStrike" cap="none">
              <a:solidFill>
                <a:srgbClr val="5F7DAD"/>
              </a:solidFill>
              <a:latin typeface="Roboto Condensed"/>
              <a:ea typeface="Roboto Condensed"/>
              <a:cs typeface="Roboto Condensed"/>
              <a:sym typeface="Roboto Condensed"/>
            </a:endParaRPr>
          </a:p>
        </p:txBody>
      </p:sp>
      <p:sp>
        <p:nvSpPr>
          <p:cNvPr id="612" name="Google Shape;612;p57"/>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31</a:t>
            </a:fld>
            <a:endParaRPr/>
          </a:p>
        </p:txBody>
      </p:sp>
      <p:cxnSp>
        <p:nvCxnSpPr>
          <p:cNvPr id="613" name="Google Shape;613;p57"/>
          <p:cNvCxnSpPr/>
          <p:nvPr/>
        </p:nvCxnSpPr>
        <p:spPr>
          <a:xfrm>
            <a:off x="6017893" y="1689735"/>
            <a:ext cx="0" cy="2621756"/>
          </a:xfrm>
          <a:prstGeom prst="straightConnector1">
            <a:avLst/>
          </a:prstGeom>
          <a:noFill/>
          <a:ln w="76200" cap="flat" cmpd="sng">
            <a:solidFill>
              <a:srgbClr val="5F7DAD"/>
            </a:solidFill>
            <a:prstDash val="solid"/>
            <a:round/>
            <a:headEnd type="none" w="sm" len="sm"/>
            <a:tailEnd type="none" w="sm" len="sm"/>
          </a:ln>
        </p:spPr>
      </p:cxnSp>
      <p:sp>
        <p:nvSpPr>
          <p:cNvPr id="614" name="Google Shape;614;p57"/>
          <p:cNvSpPr txBox="1"/>
          <p:nvPr/>
        </p:nvSpPr>
        <p:spPr>
          <a:xfrm>
            <a:off x="139294" y="1689735"/>
            <a:ext cx="5679937" cy="121828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pt-BR" sz="1600" b="1" i="0" u="none" strike="noStrike" cap="none">
                <a:solidFill>
                  <a:srgbClr val="FFA94B"/>
                </a:solidFill>
                <a:latin typeface="Roboto Condensed"/>
                <a:ea typeface="Roboto Condensed"/>
                <a:cs typeface="Roboto Condensed"/>
                <a:sym typeface="Roboto Condensed"/>
              </a:rPr>
              <a:t>MELHORAR (</a:t>
            </a:r>
            <a:r>
              <a:rPr lang="pt-BR" sz="1600" b="1" i="1" u="none" strike="noStrike" cap="none">
                <a:solidFill>
                  <a:srgbClr val="FFA94B"/>
                </a:solidFill>
                <a:latin typeface="Roboto Condensed"/>
                <a:ea typeface="Roboto Condensed"/>
                <a:cs typeface="Roboto Condensed"/>
                <a:sym typeface="Roboto Condensed"/>
              </a:rPr>
              <a:t>IMPROVE)</a:t>
            </a:r>
            <a:r>
              <a:rPr lang="pt-BR" sz="1600" b="1" i="0" u="none" strike="noStrike" cap="none">
                <a:solidFill>
                  <a:srgbClr val="FFA94B"/>
                </a:solidFill>
                <a:latin typeface="Roboto Condensed"/>
                <a:ea typeface="Roboto Condensed"/>
                <a:cs typeface="Roboto Condensed"/>
                <a:sym typeface="Roboto Condensed"/>
              </a:rPr>
              <a:t>:</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São propostas e implementadas mudanças para melhoria do processo.</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(SILVA et al., 2017).</a:t>
            </a:r>
            <a:endParaRPr/>
          </a:p>
        </p:txBody>
      </p:sp>
      <p:sp>
        <p:nvSpPr>
          <p:cNvPr id="615" name="Google Shape;615;p57"/>
          <p:cNvSpPr txBox="1"/>
          <p:nvPr/>
        </p:nvSpPr>
        <p:spPr>
          <a:xfrm>
            <a:off x="6122984" y="2267411"/>
            <a:ext cx="2927442" cy="115929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1600" b="0" i="0" u="none" strike="noStrike" cap="none">
                <a:solidFill>
                  <a:srgbClr val="000000"/>
                </a:solidFill>
                <a:latin typeface="Roboto Condensed"/>
                <a:ea typeface="Roboto Condensed"/>
                <a:cs typeface="Roboto Condensed"/>
                <a:sym typeface="Roboto Condensed"/>
              </a:rPr>
              <a:t>Essas etapas são de responsabilidade da organização em que o projeto foi proposto.</a:t>
            </a:r>
            <a:endParaRPr/>
          </a:p>
        </p:txBody>
      </p:sp>
      <p:sp>
        <p:nvSpPr>
          <p:cNvPr id="616" name="Google Shape;616;p57"/>
          <p:cNvSpPr txBox="1"/>
          <p:nvPr/>
        </p:nvSpPr>
        <p:spPr>
          <a:xfrm>
            <a:off x="139294" y="3000613"/>
            <a:ext cx="5679937" cy="121828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pt-BR" sz="1600" b="1" i="0" u="none" strike="noStrike" cap="none">
                <a:solidFill>
                  <a:srgbClr val="FFA94B"/>
                </a:solidFill>
                <a:latin typeface="Roboto Condensed"/>
                <a:ea typeface="Roboto Condensed"/>
                <a:cs typeface="Roboto Condensed"/>
                <a:sym typeface="Roboto Condensed"/>
              </a:rPr>
              <a:t>CONTROLAR (</a:t>
            </a:r>
            <a:r>
              <a:rPr lang="pt-BR" sz="1600" b="1" i="1" u="none" strike="noStrike" cap="none">
                <a:solidFill>
                  <a:srgbClr val="FFA94B"/>
                </a:solidFill>
                <a:latin typeface="Roboto Condensed"/>
                <a:ea typeface="Roboto Condensed"/>
                <a:cs typeface="Roboto Condensed"/>
                <a:sym typeface="Roboto Condensed"/>
              </a:rPr>
              <a:t>CONTROL)</a:t>
            </a:r>
            <a:r>
              <a:rPr lang="pt-BR" sz="1600" b="1" i="0" u="none" strike="noStrike" cap="none">
                <a:solidFill>
                  <a:srgbClr val="FFA94B"/>
                </a:solidFill>
                <a:latin typeface="Roboto Condensed"/>
                <a:ea typeface="Roboto Condensed"/>
                <a:cs typeface="Roboto Condensed"/>
                <a:sym typeface="Roboto Condensed"/>
              </a:rPr>
              <a:t>:</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Garante que as melhorias realizadas sejam mantidas ao longo do tempo.</a:t>
            </a:r>
            <a:endParaRPr/>
          </a:p>
          <a:p>
            <a:pPr marL="0" marR="0" lvl="0" indent="0" algn="ctr" rtl="0">
              <a:lnSpc>
                <a:spcPct val="150000"/>
              </a:lnSpc>
              <a:spcBef>
                <a:spcPts val="400"/>
              </a:spcBef>
              <a:spcAft>
                <a:spcPts val="0"/>
              </a:spcAft>
              <a:buNone/>
            </a:pPr>
            <a:r>
              <a:rPr lang="pt-BR" sz="1500" b="0" i="0" u="none" strike="noStrike" cap="none">
                <a:solidFill>
                  <a:srgbClr val="000000"/>
                </a:solidFill>
                <a:latin typeface="Roboto Condensed"/>
                <a:ea typeface="Roboto Condensed"/>
                <a:cs typeface="Roboto Condensed"/>
                <a:sym typeface="Roboto Condensed"/>
              </a:rPr>
              <a:t>(CLETO; QUINTEIRO, 2011)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wipe(up)">
                                      <p:cBhvr>
                                        <p:cTn id="7" dur="500"/>
                                        <p:tgtEl>
                                          <p:spTgt spid="6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
                                        </p:tgtEl>
                                        <p:attrNameLst>
                                          <p:attrName>style.visibility</p:attrName>
                                        </p:attrNameLst>
                                      </p:cBhvr>
                                      <p:to>
                                        <p:strVal val="visible"/>
                                      </p:to>
                                    </p:set>
                                    <p:animEffect transition="in" filter="fade">
                                      <p:cBhvr>
                                        <p:cTn id="11" dur="500"/>
                                        <p:tgtEl>
                                          <p:spTgt spid="614"/>
                                        </p:tgtEl>
                                      </p:cBhvr>
                                    </p:animEffect>
                                  </p:childTnLst>
                                </p:cTn>
                              </p:par>
                              <p:par>
                                <p:cTn id="12" presetID="10" presetClass="entr" presetSubtype="0" fill="hold" nodeType="withEffect">
                                  <p:stCondLst>
                                    <p:cond delay="0"/>
                                  </p:stCondLst>
                                  <p:childTnLst>
                                    <p:set>
                                      <p:cBhvr>
                                        <p:cTn id="13" dur="1" fill="hold">
                                          <p:stCondLst>
                                            <p:cond delay="0"/>
                                          </p:stCondLst>
                                        </p:cTn>
                                        <p:tgtEl>
                                          <p:spTgt spid="616"/>
                                        </p:tgtEl>
                                        <p:attrNameLst>
                                          <p:attrName>style.visibility</p:attrName>
                                        </p:attrNameLst>
                                      </p:cBhvr>
                                      <p:to>
                                        <p:strVal val="visible"/>
                                      </p:to>
                                    </p:set>
                                    <p:animEffect transition="in" filter="fade">
                                      <p:cBhvr>
                                        <p:cTn id="14" dur="500"/>
                                        <p:tgtEl>
                                          <p:spTgt spid="616"/>
                                        </p:tgtEl>
                                      </p:cBhvr>
                                    </p:animEffect>
                                  </p:childTnLst>
                                </p:cTn>
                              </p:par>
                              <p:par>
                                <p:cTn id="15" presetID="10" presetClass="entr" presetSubtype="0" fill="hold" nodeType="withEffect">
                                  <p:stCondLst>
                                    <p:cond delay="0"/>
                                  </p:stCondLst>
                                  <p:childTnLst>
                                    <p:set>
                                      <p:cBhvr>
                                        <p:cTn id="16" dur="1" fill="hold">
                                          <p:stCondLst>
                                            <p:cond delay="0"/>
                                          </p:stCondLst>
                                        </p:cTn>
                                        <p:tgtEl>
                                          <p:spTgt spid="615"/>
                                        </p:tgtEl>
                                        <p:attrNameLst>
                                          <p:attrName>style.visibility</p:attrName>
                                        </p:attrNameLst>
                                      </p:cBhvr>
                                      <p:to>
                                        <p:strVal val="visible"/>
                                      </p:to>
                                    </p:set>
                                    <p:animEffect transition="in" filter="fade">
                                      <p:cBhvr>
                                        <p:cTn id="1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28"/>
          <p:cNvSpPr/>
          <p:nvPr/>
        </p:nvSpPr>
        <p:spPr>
          <a:xfrm>
            <a:off x="0" y="866737"/>
            <a:ext cx="9144000" cy="6021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2" name="Google Shape;622;p28"/>
          <p:cNvSpPr/>
          <p:nvPr/>
        </p:nvSpPr>
        <p:spPr>
          <a:xfrm>
            <a:off x="0" y="0"/>
            <a:ext cx="9144000" cy="889997"/>
          </a:xfrm>
          <a:prstGeom prst="rect">
            <a:avLst/>
          </a:prstGeom>
          <a:solidFill>
            <a:srgbClr val="C7D3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3" name="Google Shape;623;p28"/>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32</a:t>
            </a:fld>
            <a:endParaRPr/>
          </a:p>
        </p:txBody>
      </p:sp>
      <p:graphicFrame>
        <p:nvGraphicFramePr>
          <p:cNvPr id="624" name="Google Shape;624;p28"/>
          <p:cNvGraphicFramePr/>
          <p:nvPr>
            <p:extLst>
              <p:ext uri="{D42A27DB-BD31-4B8C-83A1-F6EECF244321}">
                <p14:modId xmlns:p14="http://schemas.microsoft.com/office/powerpoint/2010/main" val="2601210601"/>
              </p:ext>
            </p:extLst>
          </p:nvPr>
        </p:nvGraphicFramePr>
        <p:xfrm>
          <a:off x="53339" y="714654"/>
          <a:ext cx="9037275" cy="3661185"/>
        </p:xfrm>
        <a:graphic>
          <a:graphicData uri="http://schemas.openxmlformats.org/drawingml/2006/table">
            <a:tbl>
              <a:tblPr>
                <a:noFill/>
                <a:tableStyleId>{915F4E49-8092-49B2-BED3-0CD49F75A501}</a:tableStyleId>
              </a:tblPr>
              <a:tblGrid>
                <a:gridCol w="1332450">
                  <a:extLst>
                    <a:ext uri="{9D8B030D-6E8A-4147-A177-3AD203B41FA5}">
                      <a16:colId xmlns:a16="http://schemas.microsoft.com/office/drawing/2014/main" val="20000"/>
                    </a:ext>
                  </a:extLst>
                </a:gridCol>
                <a:gridCol w="2545925">
                  <a:extLst>
                    <a:ext uri="{9D8B030D-6E8A-4147-A177-3AD203B41FA5}">
                      <a16:colId xmlns:a16="http://schemas.microsoft.com/office/drawing/2014/main" val="20001"/>
                    </a:ext>
                  </a:extLst>
                </a:gridCol>
                <a:gridCol w="1596875">
                  <a:extLst>
                    <a:ext uri="{9D8B030D-6E8A-4147-A177-3AD203B41FA5}">
                      <a16:colId xmlns:a16="http://schemas.microsoft.com/office/drawing/2014/main" val="20002"/>
                    </a:ext>
                  </a:extLst>
                </a:gridCol>
                <a:gridCol w="2545925">
                  <a:extLst>
                    <a:ext uri="{9D8B030D-6E8A-4147-A177-3AD203B41FA5}">
                      <a16:colId xmlns:a16="http://schemas.microsoft.com/office/drawing/2014/main" val="20003"/>
                    </a:ext>
                  </a:extLst>
                </a:gridCol>
                <a:gridCol w="1016100">
                  <a:extLst>
                    <a:ext uri="{9D8B030D-6E8A-4147-A177-3AD203B41FA5}">
                      <a16:colId xmlns:a16="http://schemas.microsoft.com/office/drawing/2014/main" val="20004"/>
                    </a:ext>
                  </a:extLst>
                </a:gridCol>
              </a:tblGrid>
              <a:tr h="353250">
                <a:tc gridSpan="5">
                  <a:txBody>
                    <a:bodyPr/>
                    <a:lstStyle/>
                    <a:p>
                      <a:pPr marL="0" marR="0" lvl="0" indent="0" algn="ctr" rtl="0">
                        <a:lnSpc>
                          <a:spcPct val="107000"/>
                        </a:lnSpc>
                        <a:spcBef>
                          <a:spcPts val="0"/>
                        </a:spcBef>
                        <a:spcAft>
                          <a:spcPts val="0"/>
                        </a:spcAft>
                        <a:buClr>
                          <a:srgbClr val="000000"/>
                        </a:buClr>
                        <a:buSzPts val="1300"/>
                        <a:buFont typeface="Arial"/>
                        <a:buNone/>
                      </a:pPr>
                      <a:r>
                        <a:rPr lang="pt-BR" sz="1300" b="0" i="0" u="none" strike="noStrike" cap="none">
                          <a:solidFill>
                            <a:srgbClr val="FFFFFF"/>
                          </a:solidFill>
                          <a:latin typeface="Times New Roman"/>
                          <a:ea typeface="Times New Roman"/>
                          <a:cs typeface="Times New Roman"/>
                          <a:sym typeface="Times New Roman"/>
                        </a:rPr>
                        <a:t>DIAGRAMA SIPOC</a:t>
                      </a:r>
                      <a:endParaRPr sz="1800" b="0" i="0" u="none" strike="noStrike" cap="none">
                        <a:latin typeface="Arial"/>
                        <a:ea typeface="Arial"/>
                        <a:cs typeface="Arial"/>
                        <a:sym typeface="Arial"/>
                      </a:endParaRPr>
                    </a:p>
                  </a:txBody>
                  <a:tcPr marL="92975" marR="92975" marT="46475" marB="4647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1F4E7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9275">
                <a:tc gridSpan="5">
                  <a:txBody>
                    <a:bodyPr/>
                    <a:lstStyle/>
                    <a:p>
                      <a:pPr marL="0" marR="0" lvl="0" indent="0" algn="ctr" rtl="0">
                        <a:lnSpc>
                          <a:spcPct val="107000"/>
                        </a:lnSpc>
                        <a:spcBef>
                          <a:spcPts val="0"/>
                        </a:spcBef>
                        <a:spcAft>
                          <a:spcPts val="0"/>
                        </a:spcAft>
                        <a:buClr>
                          <a:srgbClr val="000000"/>
                        </a:buClr>
                        <a:buSzPts val="200"/>
                        <a:buFont typeface="Arial"/>
                        <a:buNone/>
                      </a:pPr>
                      <a:r>
                        <a:rPr lang="pt-BR" sz="200" b="1" i="0" u="none" strike="noStrike" cap="none">
                          <a:latin typeface="Times New Roman"/>
                          <a:ea typeface="Times New Roman"/>
                          <a:cs typeface="Times New Roman"/>
                          <a:sym typeface="Times New Roman"/>
                        </a:rPr>
                        <a:t> </a:t>
                      </a:r>
                      <a:endParaRPr sz="1800" b="1" i="0" u="none" strike="noStrike" cap="none">
                        <a:latin typeface="Arial"/>
                        <a:ea typeface="Arial"/>
                        <a:cs typeface="Arial"/>
                        <a:sym typeface="Arial"/>
                      </a:endParaRPr>
                    </a:p>
                  </a:txBody>
                  <a:tcPr marL="92975" marR="92975" marT="46475" marB="464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23550">
                <a:tc>
                  <a:txBody>
                    <a:bodyPr/>
                    <a:lstStyle/>
                    <a:p>
                      <a:pPr marL="0" marR="0" lvl="0" indent="0" algn="ctr" rtl="0">
                        <a:lnSpc>
                          <a:spcPct val="107000"/>
                        </a:lnSpc>
                        <a:spcBef>
                          <a:spcPts val="0"/>
                        </a:spcBef>
                        <a:spcAft>
                          <a:spcPts val="0"/>
                        </a:spcAft>
                        <a:buClr>
                          <a:srgbClr val="000000"/>
                        </a:buClr>
                        <a:buSzPts val="1400"/>
                        <a:buFont typeface="Arial"/>
                        <a:buNone/>
                      </a:pPr>
                      <a:r>
                        <a:rPr lang="pt-BR" sz="1400" b="1" i="0" u="none" strike="noStrike" cap="none">
                          <a:solidFill>
                            <a:srgbClr val="000000"/>
                          </a:solidFill>
                          <a:latin typeface="Roboto Condensed Light"/>
                          <a:ea typeface="Roboto Condensed Light"/>
                          <a:cs typeface="Roboto Condensed Light"/>
                          <a:sym typeface="Roboto Condensed Light"/>
                        </a:rPr>
                        <a:t>FORNECEDORES</a:t>
                      </a:r>
                      <a:endParaRPr sz="3200" b="1"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BDD6EE"/>
                    </a:solidFill>
                  </a:tcPr>
                </a:tc>
                <a:tc>
                  <a:txBody>
                    <a:bodyPr/>
                    <a:lstStyle/>
                    <a:p>
                      <a:pPr marL="0" marR="0" lvl="0" indent="0" algn="ctr" rtl="0">
                        <a:lnSpc>
                          <a:spcPct val="107000"/>
                        </a:lnSpc>
                        <a:spcBef>
                          <a:spcPts val="0"/>
                        </a:spcBef>
                        <a:spcAft>
                          <a:spcPts val="0"/>
                        </a:spcAft>
                        <a:buClr>
                          <a:srgbClr val="000000"/>
                        </a:buClr>
                        <a:buSzPts val="1400"/>
                        <a:buFont typeface="Arial"/>
                        <a:buNone/>
                      </a:pPr>
                      <a:r>
                        <a:rPr lang="pt-BR" sz="1400" b="1" i="0" u="none" strike="noStrike" cap="none">
                          <a:solidFill>
                            <a:srgbClr val="000000"/>
                          </a:solidFill>
                          <a:latin typeface="Roboto Condensed Light"/>
                          <a:ea typeface="Roboto Condensed Light"/>
                          <a:cs typeface="Roboto Condensed Light"/>
                          <a:sym typeface="Roboto Condensed Light"/>
                        </a:rPr>
                        <a:t>ENTRADAS</a:t>
                      </a:r>
                      <a:endParaRPr sz="3200" b="1"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BDD6EE"/>
                    </a:solidFill>
                  </a:tcPr>
                </a:tc>
                <a:tc>
                  <a:txBody>
                    <a:bodyPr/>
                    <a:lstStyle/>
                    <a:p>
                      <a:pPr marL="0" marR="0" lvl="0" indent="0" algn="ctr" rtl="0">
                        <a:lnSpc>
                          <a:spcPct val="107000"/>
                        </a:lnSpc>
                        <a:spcBef>
                          <a:spcPts val="0"/>
                        </a:spcBef>
                        <a:spcAft>
                          <a:spcPts val="0"/>
                        </a:spcAft>
                        <a:buClr>
                          <a:srgbClr val="000000"/>
                        </a:buClr>
                        <a:buSzPts val="1400"/>
                        <a:buFont typeface="Arial"/>
                        <a:buNone/>
                      </a:pPr>
                      <a:r>
                        <a:rPr lang="pt-BR" sz="1400" b="1" i="0" u="none" strike="noStrike" cap="none">
                          <a:solidFill>
                            <a:srgbClr val="000000"/>
                          </a:solidFill>
                          <a:latin typeface="Roboto Condensed Light"/>
                          <a:ea typeface="Roboto Condensed Light"/>
                          <a:cs typeface="Roboto Condensed Light"/>
                          <a:sym typeface="Roboto Condensed Light"/>
                        </a:rPr>
                        <a:t>PROCESSOS</a:t>
                      </a:r>
                      <a:endParaRPr sz="3200" b="1"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BDD6EE"/>
                    </a:solidFill>
                  </a:tcPr>
                </a:tc>
                <a:tc>
                  <a:txBody>
                    <a:bodyPr/>
                    <a:lstStyle/>
                    <a:p>
                      <a:pPr marL="0" marR="0" lvl="0" indent="0" algn="ctr" rtl="0">
                        <a:lnSpc>
                          <a:spcPct val="107000"/>
                        </a:lnSpc>
                        <a:spcBef>
                          <a:spcPts val="0"/>
                        </a:spcBef>
                        <a:spcAft>
                          <a:spcPts val="0"/>
                        </a:spcAft>
                        <a:buClr>
                          <a:srgbClr val="000000"/>
                        </a:buClr>
                        <a:buSzPts val="1400"/>
                        <a:buFont typeface="Arial"/>
                        <a:buNone/>
                      </a:pPr>
                      <a:r>
                        <a:rPr lang="pt-BR" sz="1400" b="1" i="0" u="none" strike="noStrike" cap="none">
                          <a:solidFill>
                            <a:srgbClr val="000000"/>
                          </a:solidFill>
                          <a:latin typeface="Roboto Condensed Light"/>
                          <a:ea typeface="Roboto Condensed Light"/>
                          <a:cs typeface="Roboto Condensed Light"/>
                          <a:sym typeface="Roboto Condensed Light"/>
                        </a:rPr>
                        <a:t>SAÍDAS</a:t>
                      </a:r>
                      <a:endParaRPr sz="3200" b="1"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BDD6EE"/>
                    </a:solidFill>
                  </a:tcPr>
                </a:tc>
                <a:tc>
                  <a:txBody>
                    <a:bodyPr/>
                    <a:lstStyle/>
                    <a:p>
                      <a:pPr marL="0" marR="0" lvl="0" indent="0" algn="ctr" rtl="0">
                        <a:lnSpc>
                          <a:spcPct val="107000"/>
                        </a:lnSpc>
                        <a:spcBef>
                          <a:spcPts val="0"/>
                        </a:spcBef>
                        <a:spcAft>
                          <a:spcPts val="0"/>
                        </a:spcAft>
                        <a:buClr>
                          <a:srgbClr val="000000"/>
                        </a:buClr>
                        <a:buSzPts val="1400"/>
                        <a:buFont typeface="Arial"/>
                        <a:buNone/>
                      </a:pPr>
                      <a:r>
                        <a:rPr lang="pt-BR" sz="1400" b="1" i="0" u="none" strike="noStrike" cap="none">
                          <a:solidFill>
                            <a:srgbClr val="000000"/>
                          </a:solidFill>
                          <a:latin typeface="Roboto Condensed Light"/>
                          <a:ea typeface="Roboto Condensed Light"/>
                          <a:cs typeface="Roboto Condensed Light"/>
                          <a:sym typeface="Roboto Condensed Light"/>
                        </a:rPr>
                        <a:t>CLIENTES</a:t>
                      </a:r>
                      <a:endParaRPr sz="3200" b="1"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BDD6EE"/>
                    </a:solidFill>
                  </a:tcPr>
                </a:tc>
                <a:extLst>
                  <a:ext uri="{0D108BD9-81ED-4DB2-BD59-A6C34878D82A}">
                    <a16:rowId xmlns:a16="http://schemas.microsoft.com/office/drawing/2014/main" val="10002"/>
                  </a:ext>
                </a:extLst>
              </a:tr>
              <a:tr h="372225">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Unidades do HSI</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Carrinho coletor com roupas sujas e corpos estranhos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Recolher as roupas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Carrinho coletor com roupas limpas e corpos estranhos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Estocador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158325">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Estocador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0F5FA"/>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Localização das remessas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0F5FA"/>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Estocar as roupas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0F5FA"/>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Remessas organizadas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0F5FA"/>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Alimentador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0F5FA"/>
                    </a:solidFill>
                  </a:tcPr>
                </a:tc>
                <a:extLst>
                  <a:ext uri="{0D108BD9-81ED-4DB2-BD59-A6C34878D82A}">
                    <a16:rowId xmlns:a16="http://schemas.microsoft.com/office/drawing/2014/main" val="10004"/>
                  </a:ext>
                </a:extLst>
              </a:tr>
              <a:tr h="344275">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Alimentador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dirty="0">
                          <a:latin typeface="Roboto Condensed Light"/>
                          <a:ea typeface="Roboto Condensed Light"/>
                          <a:cs typeface="Roboto Condensed Light"/>
                          <a:sym typeface="Roboto Condensed Light"/>
                        </a:rPr>
                        <a:t>Roupas sujas e corpos estranhos</a:t>
                      </a:r>
                      <a:endParaRPr sz="2800" b="0" i="0" u="none" strike="noStrike" cap="none" dirty="0">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dirty="0">
                          <a:latin typeface="Roboto Condensed Light"/>
                          <a:ea typeface="Roboto Condensed Light"/>
                          <a:cs typeface="Roboto Condensed Light"/>
                          <a:sym typeface="Roboto Condensed Light"/>
                        </a:rPr>
                        <a:t>Alimentar as máquinas de lavar</a:t>
                      </a:r>
                      <a:endParaRPr sz="2800" b="0" i="0" u="none" strike="noStrike" cap="none" dirty="0">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Roupas molhadas limpas e corpos estranhos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Centrifugador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316325">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Centrifugador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dirty="0">
                          <a:solidFill>
                            <a:srgbClr val="000000"/>
                          </a:solidFill>
                          <a:latin typeface="Roboto Condensed Light"/>
                          <a:ea typeface="Roboto Condensed Light"/>
                          <a:cs typeface="Roboto Condensed Light"/>
                          <a:sym typeface="Roboto Condensed Light"/>
                        </a:rPr>
                        <a:t>Roupas molhadas limpas e corpos estranhos</a:t>
                      </a:r>
                      <a:endParaRPr sz="2800" b="0" i="0" u="none" strike="noStrike" cap="none" dirty="0">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Alimentar as centrífugas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Roupas úmidas limpas e corpos estranhos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Secador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extLst>
                  <a:ext uri="{0D108BD9-81ED-4DB2-BD59-A6C34878D82A}">
                    <a16:rowId xmlns:a16="http://schemas.microsoft.com/office/drawing/2014/main" val="10006"/>
                  </a:ext>
                </a:extLst>
              </a:tr>
              <a:tr h="167225">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Secador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dirty="0">
                          <a:latin typeface="Roboto Condensed Light"/>
                          <a:ea typeface="Roboto Condensed Light"/>
                          <a:cs typeface="Roboto Condensed Light"/>
                          <a:sym typeface="Roboto Condensed Light"/>
                        </a:rPr>
                        <a:t>Roupas úmidas limpas e corpos estranhos</a:t>
                      </a:r>
                      <a:endParaRPr sz="2800" b="0" i="0" u="none" strike="noStrike" cap="none" dirty="0">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Alimentar as secadoras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Roupas secas limpas e corpos estranhos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Calandrador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r h="297700">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Calandrador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dirty="0">
                          <a:solidFill>
                            <a:srgbClr val="000000"/>
                          </a:solidFill>
                          <a:latin typeface="Roboto Condensed Light"/>
                          <a:ea typeface="Roboto Condensed Light"/>
                          <a:cs typeface="Roboto Condensed Light"/>
                          <a:sym typeface="Roboto Condensed Light"/>
                        </a:rPr>
                        <a:t>Roupas limpas secas e corpos estranhos</a:t>
                      </a:r>
                      <a:endParaRPr sz="2800" b="0" i="0" u="none" strike="noStrike" cap="none" dirty="0">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Calandrar as roupas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Roupas calandradas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Selador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extLst>
                  <a:ext uri="{0D108BD9-81ED-4DB2-BD59-A6C34878D82A}">
                    <a16:rowId xmlns:a16="http://schemas.microsoft.com/office/drawing/2014/main" val="10008"/>
                  </a:ext>
                </a:extLst>
              </a:tr>
              <a:tr h="149025">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Selador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Plástico selador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Selar as roupas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Roupas seladas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Estocador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9"/>
                  </a:ext>
                </a:extLst>
              </a:tr>
              <a:tr h="158325">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Estocador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Localização das roupas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Armazenar as roupas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Roupas estratificadas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000000"/>
                          </a:solidFill>
                          <a:latin typeface="Roboto Condensed Light"/>
                          <a:ea typeface="Roboto Condensed Light"/>
                          <a:cs typeface="Roboto Condensed Light"/>
                          <a:sym typeface="Roboto Condensed Light"/>
                        </a:rPr>
                        <a:t>Distribuidor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EEAF6"/>
                    </a:solidFill>
                  </a:tcPr>
                </a:tc>
                <a:extLst>
                  <a:ext uri="{0D108BD9-81ED-4DB2-BD59-A6C34878D82A}">
                    <a16:rowId xmlns:a16="http://schemas.microsoft.com/office/drawing/2014/main" val="10010"/>
                  </a:ext>
                </a:extLst>
              </a:tr>
              <a:tr h="325650">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Distribuidor</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Roupas estratificadas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Distribuir as roupas</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latin typeface="Roboto Condensed Light"/>
                          <a:ea typeface="Roboto Condensed Light"/>
                          <a:cs typeface="Roboto Condensed Light"/>
                          <a:sym typeface="Roboto Condensed Light"/>
                        </a:rPr>
                        <a:t>Entrega ao cliente</a:t>
                      </a:r>
                      <a:endParaRPr sz="2800" b="0" i="0" u="none" strike="noStrike" cap="none">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dirty="0">
                          <a:latin typeface="Roboto Condensed Light"/>
                          <a:ea typeface="Roboto Condensed Light"/>
                          <a:cs typeface="Roboto Condensed Light"/>
                          <a:sym typeface="Roboto Condensed Light"/>
                        </a:rPr>
                        <a:t>Unidades do HSI</a:t>
                      </a:r>
                      <a:endParaRPr sz="2800" b="0" i="0" u="none" strike="noStrike" cap="none" dirty="0">
                        <a:latin typeface="Roboto Condensed Light"/>
                        <a:ea typeface="Roboto Condensed Light"/>
                        <a:cs typeface="Roboto Condensed Light"/>
                        <a:sym typeface="Roboto Condensed Light"/>
                      </a:endParaRPr>
                    </a:p>
                  </a:txBody>
                  <a:tcPr marL="68000" marR="68000" marT="945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625" name="Google Shape;625;p28"/>
          <p:cNvSpPr/>
          <p:nvPr/>
        </p:nvSpPr>
        <p:spPr>
          <a:xfrm>
            <a:off x="0" y="585017"/>
            <a:ext cx="9144000" cy="6021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6" name="Google Shape;626;p28"/>
          <p:cNvSpPr/>
          <p:nvPr/>
        </p:nvSpPr>
        <p:spPr>
          <a:xfrm>
            <a:off x="0" y="431489"/>
            <a:ext cx="9144000" cy="633764"/>
          </a:xfrm>
          <a:prstGeom prst="rect">
            <a:avLst/>
          </a:prstGeom>
          <a:solidFill>
            <a:srgbClr val="3F53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627" name="Google Shape;627;p28"/>
          <p:cNvGrpSpPr/>
          <p:nvPr/>
        </p:nvGrpSpPr>
        <p:grpSpPr>
          <a:xfrm>
            <a:off x="5262347" y="4717864"/>
            <a:ext cx="1620655" cy="367919"/>
            <a:chOff x="7025640" y="21430"/>
            <a:chExt cx="2108335" cy="478631"/>
          </a:xfrm>
        </p:grpSpPr>
        <p:pic>
          <p:nvPicPr>
            <p:cNvPr id="628" name="Google Shape;628;p28" descr="Uma imagem contendo desenho&#10;&#10;Descrição gerada automaticamente"/>
            <p:cNvPicPr preferRelativeResize="0"/>
            <p:nvPr/>
          </p:nvPicPr>
          <p:blipFill rotWithShape="1">
            <a:blip r:embed="rId3">
              <a:alphaModFix/>
            </a:blip>
            <a:srcRect l="10994" t="19512" r="11825" b="19208"/>
            <a:stretch/>
          </p:blipFill>
          <p:spPr>
            <a:xfrm>
              <a:off x="8248151" y="21430"/>
              <a:ext cx="885824" cy="478631"/>
            </a:xfrm>
            <a:prstGeom prst="rect">
              <a:avLst/>
            </a:prstGeom>
            <a:noFill/>
            <a:ln>
              <a:noFill/>
            </a:ln>
          </p:spPr>
        </p:pic>
        <p:pic>
          <p:nvPicPr>
            <p:cNvPr id="629" name="Google Shape;629;p28"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grpSp>
      <p:sp>
        <p:nvSpPr>
          <p:cNvPr id="630" name="Google Shape;630;p28"/>
          <p:cNvSpPr txBox="1"/>
          <p:nvPr/>
        </p:nvSpPr>
        <p:spPr>
          <a:xfrm>
            <a:off x="600915" y="365517"/>
            <a:ext cx="5258400" cy="766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000"/>
              <a:buFont typeface="Roboto Condensed"/>
              <a:buNone/>
            </a:pPr>
            <a:r>
              <a:rPr lang="pt-BR" sz="2000" b="1" i="0" u="none" strike="noStrike" cap="none">
                <a:solidFill>
                  <a:schemeClr val="lt1"/>
                </a:solidFill>
                <a:latin typeface="Roboto Condensed"/>
                <a:ea typeface="Roboto Condensed"/>
                <a:cs typeface="Roboto Condensed"/>
                <a:sym typeface="Roboto Condensed"/>
              </a:rPr>
              <a:t>DIAGRAMA SIPOC</a:t>
            </a:r>
            <a:endParaRPr sz="1400" b="0" i="0" u="none" strike="noStrike" cap="none">
              <a:solidFill>
                <a:srgbClr val="000000"/>
              </a:solidFill>
              <a:latin typeface="Arial"/>
              <a:ea typeface="Arial"/>
              <a:cs typeface="Arial"/>
              <a:sym typeface="Arial"/>
            </a:endParaRPr>
          </a:p>
        </p:txBody>
      </p:sp>
      <p:grpSp>
        <p:nvGrpSpPr>
          <p:cNvPr id="631" name="Google Shape;631;p28"/>
          <p:cNvGrpSpPr/>
          <p:nvPr/>
        </p:nvGrpSpPr>
        <p:grpSpPr>
          <a:xfrm>
            <a:off x="155444" y="607241"/>
            <a:ext cx="318264" cy="282756"/>
            <a:chOff x="5292575" y="3681900"/>
            <a:chExt cx="420150" cy="373275"/>
          </a:xfrm>
        </p:grpSpPr>
        <p:sp>
          <p:nvSpPr>
            <p:cNvPr id="632" name="Google Shape;632;p28"/>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28"/>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28"/>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28"/>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28"/>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28"/>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28"/>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8ebb565936_1_354"/>
          <p:cNvSpPr/>
          <p:nvPr/>
        </p:nvSpPr>
        <p:spPr>
          <a:xfrm>
            <a:off x="0" y="866737"/>
            <a:ext cx="9144000" cy="60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4" name="Google Shape;644;g8ebb565936_1_354"/>
          <p:cNvSpPr/>
          <p:nvPr/>
        </p:nvSpPr>
        <p:spPr>
          <a:xfrm>
            <a:off x="0" y="0"/>
            <a:ext cx="9144000" cy="890100"/>
          </a:xfrm>
          <a:prstGeom prst="rect">
            <a:avLst/>
          </a:prstGeom>
          <a:solidFill>
            <a:srgbClr val="C7D3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5" name="Google Shape;645;g8ebb565936_1_354"/>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t-BR"/>
              <a:t>33</a:t>
            </a:fld>
            <a:endParaRPr/>
          </a:p>
        </p:txBody>
      </p:sp>
      <p:sp>
        <p:nvSpPr>
          <p:cNvPr id="646" name="Google Shape;646;g8ebb565936_1_354"/>
          <p:cNvSpPr/>
          <p:nvPr/>
        </p:nvSpPr>
        <p:spPr>
          <a:xfrm>
            <a:off x="0" y="585017"/>
            <a:ext cx="9144000" cy="60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7" name="Google Shape;647;g8ebb565936_1_354"/>
          <p:cNvSpPr/>
          <p:nvPr/>
        </p:nvSpPr>
        <p:spPr>
          <a:xfrm>
            <a:off x="0" y="431489"/>
            <a:ext cx="9144000" cy="633900"/>
          </a:xfrm>
          <a:prstGeom prst="rect">
            <a:avLst/>
          </a:prstGeom>
          <a:solidFill>
            <a:srgbClr val="3F53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8" name="Google Shape;648;g8ebb565936_1_354"/>
          <p:cNvSpPr txBox="1">
            <a:spLocks noGrp="1"/>
          </p:cNvSpPr>
          <p:nvPr>
            <p:ph type="title"/>
          </p:nvPr>
        </p:nvSpPr>
        <p:spPr>
          <a:xfrm>
            <a:off x="600915" y="365517"/>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DIAGRAMA DE ISHIKAWA</a:t>
            </a:r>
            <a:endParaRPr/>
          </a:p>
        </p:txBody>
      </p:sp>
      <p:grpSp>
        <p:nvGrpSpPr>
          <p:cNvPr id="649" name="Google Shape;649;g8ebb565936_1_354"/>
          <p:cNvGrpSpPr/>
          <p:nvPr/>
        </p:nvGrpSpPr>
        <p:grpSpPr>
          <a:xfrm>
            <a:off x="155439" y="607239"/>
            <a:ext cx="318264" cy="282756"/>
            <a:chOff x="5292575" y="3681900"/>
            <a:chExt cx="420150" cy="373275"/>
          </a:xfrm>
        </p:grpSpPr>
        <p:sp>
          <p:nvSpPr>
            <p:cNvPr id="650" name="Google Shape;650;g8ebb565936_1_354"/>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g8ebb565936_1_354"/>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g8ebb565936_1_354"/>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g8ebb565936_1_354"/>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g8ebb565936_1_354"/>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g8ebb565936_1_354"/>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8ebb565936_1_354"/>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7" name="Google Shape;657;g8ebb565936_1_354"/>
          <p:cNvGrpSpPr/>
          <p:nvPr/>
        </p:nvGrpSpPr>
        <p:grpSpPr>
          <a:xfrm>
            <a:off x="7779886" y="4149303"/>
            <a:ext cx="1328462" cy="301585"/>
            <a:chOff x="7025640" y="21430"/>
            <a:chExt cx="2108335" cy="478631"/>
          </a:xfrm>
        </p:grpSpPr>
        <p:pic>
          <p:nvPicPr>
            <p:cNvPr id="658" name="Google Shape;658;g8ebb565936_1_354" descr="Uma imagem contendo desenho&#10;&#10;Descrição gerada automaticamente"/>
            <p:cNvPicPr preferRelativeResize="0"/>
            <p:nvPr/>
          </p:nvPicPr>
          <p:blipFill rotWithShape="1">
            <a:blip r:embed="rId3">
              <a:alphaModFix/>
            </a:blip>
            <a:srcRect l="10990" t="19511" r="11831" b="19210"/>
            <a:stretch/>
          </p:blipFill>
          <p:spPr>
            <a:xfrm>
              <a:off x="8248151" y="21430"/>
              <a:ext cx="885824" cy="478631"/>
            </a:xfrm>
            <a:prstGeom prst="rect">
              <a:avLst/>
            </a:prstGeom>
            <a:noFill/>
            <a:ln>
              <a:noFill/>
            </a:ln>
          </p:spPr>
        </p:pic>
        <p:pic>
          <p:nvPicPr>
            <p:cNvPr id="659" name="Google Shape;659;g8ebb565936_1_354"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grpSp>
      <p:grpSp>
        <p:nvGrpSpPr>
          <p:cNvPr id="660" name="Google Shape;660;g8ebb565936_1_354"/>
          <p:cNvGrpSpPr/>
          <p:nvPr/>
        </p:nvGrpSpPr>
        <p:grpSpPr>
          <a:xfrm>
            <a:off x="814275" y="1172385"/>
            <a:ext cx="7705413" cy="3848458"/>
            <a:chOff x="-1" y="0"/>
            <a:chExt cx="7394120" cy="3693338"/>
          </a:xfrm>
        </p:grpSpPr>
        <p:grpSp>
          <p:nvGrpSpPr>
            <p:cNvPr id="661" name="Google Shape;661;g8ebb565936_1_354"/>
            <p:cNvGrpSpPr/>
            <p:nvPr/>
          </p:nvGrpSpPr>
          <p:grpSpPr>
            <a:xfrm>
              <a:off x="0" y="0"/>
              <a:ext cx="2550444" cy="1834541"/>
              <a:chOff x="0" y="19052"/>
              <a:chExt cx="2550444" cy="1834725"/>
            </a:xfrm>
          </p:grpSpPr>
          <p:sp>
            <p:nvSpPr>
              <p:cNvPr id="662" name="Google Shape;662;g8ebb565936_1_354"/>
              <p:cNvSpPr txBox="1"/>
              <p:nvPr/>
            </p:nvSpPr>
            <p:spPr>
              <a:xfrm>
                <a:off x="0" y="19052"/>
                <a:ext cx="11859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MÃO DE OBRA</a:t>
                </a:r>
                <a:endParaRPr sz="1400" b="0" i="0" u="none" strike="noStrike" cap="none">
                  <a:solidFill>
                    <a:srgbClr val="000000"/>
                  </a:solidFill>
                  <a:latin typeface="Roboto Condensed Light"/>
                  <a:ea typeface="Roboto Condensed Light"/>
                  <a:cs typeface="Roboto Condensed Light"/>
                  <a:sym typeface="Roboto Condensed Light"/>
                </a:endParaRPr>
              </a:p>
            </p:txBody>
          </p:sp>
          <p:cxnSp>
            <p:nvCxnSpPr>
              <p:cNvPr id="663" name="Google Shape;663;g8ebb565936_1_354"/>
              <p:cNvCxnSpPr/>
              <p:nvPr/>
            </p:nvCxnSpPr>
            <p:spPr>
              <a:xfrm rot="10800000">
                <a:off x="90280" y="247577"/>
                <a:ext cx="791100" cy="1606200"/>
              </a:xfrm>
              <a:prstGeom prst="straightConnector1">
                <a:avLst/>
              </a:prstGeom>
              <a:noFill/>
              <a:ln w="12700" cap="flat" cmpd="sng">
                <a:solidFill>
                  <a:srgbClr val="FFC166"/>
                </a:solidFill>
                <a:prstDash val="solid"/>
                <a:round/>
                <a:headEnd type="none" w="sm" len="sm"/>
                <a:tailEnd type="none" w="sm" len="sm"/>
              </a:ln>
            </p:spPr>
          </p:cxnSp>
          <p:cxnSp>
            <p:nvCxnSpPr>
              <p:cNvPr id="664" name="Google Shape;664;g8ebb565936_1_354"/>
              <p:cNvCxnSpPr/>
              <p:nvPr/>
            </p:nvCxnSpPr>
            <p:spPr>
              <a:xfrm>
                <a:off x="81280" y="247622"/>
                <a:ext cx="995100" cy="0"/>
              </a:xfrm>
              <a:prstGeom prst="straightConnector1">
                <a:avLst/>
              </a:prstGeom>
              <a:noFill/>
              <a:ln w="12700" cap="flat" cmpd="sng">
                <a:solidFill>
                  <a:srgbClr val="FFC166"/>
                </a:solidFill>
                <a:prstDash val="solid"/>
                <a:round/>
                <a:headEnd type="none" w="sm" len="sm"/>
                <a:tailEnd type="none" w="sm" len="sm"/>
              </a:ln>
            </p:spPr>
          </p:cxnSp>
          <p:sp>
            <p:nvSpPr>
              <p:cNvPr id="665" name="Google Shape;665;g8ebb565936_1_354"/>
              <p:cNvSpPr txBox="1"/>
              <p:nvPr/>
            </p:nvSpPr>
            <p:spPr>
              <a:xfrm>
                <a:off x="163562" y="289559"/>
                <a:ext cx="1427400" cy="2691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Cansaço </a:t>
                </a:r>
                <a:r>
                  <a:rPr lang="pt-BR" sz="1100" dirty="0">
                    <a:latin typeface="Roboto Condensed Light"/>
                    <a:ea typeface="Roboto Condensed Light"/>
                    <a:cs typeface="Roboto Condensed Light"/>
                    <a:sym typeface="Roboto Condensed Light"/>
                  </a:rPr>
                  <a:t>do operador</a:t>
                </a:r>
                <a:endParaRPr sz="1400" b="0" i="0" u="none" strike="noStrike" cap="none" dirty="0">
                  <a:solidFill>
                    <a:srgbClr val="000000"/>
                  </a:solidFill>
                  <a:latin typeface="Roboto Condensed Light"/>
                  <a:ea typeface="Roboto Condensed Light"/>
                  <a:cs typeface="Roboto Condensed Light"/>
                  <a:sym typeface="Roboto Condensed Light"/>
                </a:endParaRPr>
              </a:p>
            </p:txBody>
          </p:sp>
          <p:sp>
            <p:nvSpPr>
              <p:cNvPr id="666" name="Google Shape;666;g8ebb565936_1_354"/>
              <p:cNvSpPr txBox="1"/>
              <p:nvPr/>
            </p:nvSpPr>
            <p:spPr>
              <a:xfrm>
                <a:off x="303336" y="568857"/>
                <a:ext cx="2144700" cy="3963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Falta de conhecimento do processo</a:t>
                </a:r>
              </a:p>
              <a:p>
                <a:pPr marL="0" marR="0" lvl="0" indent="0" algn="l" rtl="0">
                  <a:lnSpc>
                    <a:spcPct val="107000"/>
                  </a:lnSpc>
                  <a:spcBef>
                    <a:spcPts val="0"/>
                  </a:spcBef>
                  <a:spcAft>
                    <a:spcPts val="0"/>
                  </a:spcAft>
                  <a:buClr>
                    <a:srgbClr val="000000"/>
                  </a:buClr>
                  <a:buSzPts val="1100"/>
                  <a:buFont typeface="Arial"/>
                  <a:buNone/>
                </a:pPr>
                <a:r>
                  <a:rPr lang="pt-BR" sz="1100" dirty="0">
                    <a:latin typeface="Roboto Condensed Light"/>
                    <a:ea typeface="Roboto Condensed Light"/>
                    <a:cs typeface="Roboto Condensed Light"/>
                    <a:sym typeface="Roboto Condensed Light"/>
                  </a:rPr>
                  <a:t>   por parte do operador</a:t>
                </a:r>
                <a:endParaRPr sz="1400" b="0" i="0" u="none" strike="noStrike" cap="none" dirty="0">
                  <a:solidFill>
                    <a:srgbClr val="000000"/>
                  </a:solidFill>
                  <a:latin typeface="Roboto Condensed Light"/>
                  <a:ea typeface="Roboto Condensed Light"/>
                  <a:cs typeface="Roboto Condensed Light"/>
                  <a:sym typeface="Roboto Condensed Light"/>
                </a:endParaRPr>
              </a:p>
            </p:txBody>
          </p:sp>
          <p:sp>
            <p:nvSpPr>
              <p:cNvPr id="667" name="Google Shape;667;g8ebb565936_1_354"/>
              <p:cNvSpPr txBox="1"/>
              <p:nvPr/>
            </p:nvSpPr>
            <p:spPr>
              <a:xfrm>
                <a:off x="524244" y="975360"/>
                <a:ext cx="2026200" cy="3963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Confusão com a troca de Kits</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a serem feitas</a:t>
                </a:r>
                <a:endParaRPr sz="1400" b="0" i="0" u="none" strike="noStrike" cap="none">
                  <a:solidFill>
                    <a:srgbClr val="000000"/>
                  </a:solidFill>
                  <a:latin typeface="Roboto Condensed Light"/>
                  <a:ea typeface="Roboto Condensed Light"/>
                  <a:cs typeface="Roboto Condensed Light"/>
                  <a:sym typeface="Roboto Condensed Light"/>
                </a:endParaRPr>
              </a:p>
            </p:txBody>
          </p:sp>
          <p:sp>
            <p:nvSpPr>
              <p:cNvPr id="668" name="Google Shape;668;g8ebb565936_1_354"/>
              <p:cNvSpPr txBox="1"/>
              <p:nvPr/>
            </p:nvSpPr>
            <p:spPr>
              <a:xfrm>
                <a:off x="727444" y="1386840"/>
                <a:ext cx="1488300" cy="3963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Treinamento inicial</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ineficiente do operador</a:t>
                </a:r>
                <a:endParaRPr sz="1400" b="0" i="0" u="none" strike="noStrike" cap="none" dirty="0">
                  <a:solidFill>
                    <a:srgbClr val="000000"/>
                  </a:solidFill>
                  <a:latin typeface="Roboto Condensed Light"/>
                  <a:ea typeface="Roboto Condensed Light"/>
                  <a:cs typeface="Roboto Condensed Light"/>
                  <a:sym typeface="Roboto Condensed Light"/>
                </a:endParaRPr>
              </a:p>
            </p:txBody>
          </p:sp>
        </p:grpSp>
        <p:grpSp>
          <p:nvGrpSpPr>
            <p:cNvPr id="669" name="Google Shape;669;g8ebb565936_1_354"/>
            <p:cNvGrpSpPr/>
            <p:nvPr/>
          </p:nvGrpSpPr>
          <p:grpSpPr>
            <a:xfrm>
              <a:off x="2039159" y="0"/>
              <a:ext cx="2441489" cy="1834171"/>
              <a:chOff x="224738" y="19056"/>
              <a:chExt cx="2442466" cy="1834721"/>
            </a:xfrm>
          </p:grpSpPr>
          <p:sp>
            <p:nvSpPr>
              <p:cNvPr id="670" name="Google Shape;670;g8ebb565936_1_354"/>
              <p:cNvSpPr txBox="1"/>
              <p:nvPr/>
            </p:nvSpPr>
            <p:spPr>
              <a:xfrm>
                <a:off x="224738" y="19056"/>
                <a:ext cx="9669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MATERIAIS</a:t>
                </a:r>
                <a:endParaRPr sz="1400" b="0" i="0" u="none" strike="noStrike" cap="none">
                  <a:solidFill>
                    <a:srgbClr val="000000"/>
                  </a:solidFill>
                  <a:latin typeface="Roboto Condensed Light"/>
                  <a:ea typeface="Roboto Condensed Light"/>
                  <a:cs typeface="Roboto Condensed Light"/>
                  <a:sym typeface="Roboto Condensed Light"/>
                </a:endParaRPr>
              </a:p>
            </p:txBody>
          </p:sp>
          <p:cxnSp>
            <p:nvCxnSpPr>
              <p:cNvPr id="671" name="Google Shape;671;g8ebb565936_1_354"/>
              <p:cNvCxnSpPr/>
              <p:nvPr/>
            </p:nvCxnSpPr>
            <p:spPr>
              <a:xfrm rot="10800000">
                <a:off x="315017" y="247577"/>
                <a:ext cx="791100" cy="1606200"/>
              </a:xfrm>
              <a:prstGeom prst="straightConnector1">
                <a:avLst/>
              </a:prstGeom>
              <a:noFill/>
              <a:ln w="12700" cap="flat" cmpd="sng">
                <a:solidFill>
                  <a:srgbClr val="FFC166"/>
                </a:solidFill>
                <a:prstDash val="solid"/>
                <a:round/>
                <a:headEnd type="none" w="sm" len="sm"/>
                <a:tailEnd type="none" w="sm" len="sm"/>
              </a:ln>
            </p:spPr>
          </p:cxnSp>
          <p:cxnSp>
            <p:nvCxnSpPr>
              <p:cNvPr id="672" name="Google Shape;672;g8ebb565936_1_354"/>
              <p:cNvCxnSpPr/>
              <p:nvPr/>
            </p:nvCxnSpPr>
            <p:spPr>
              <a:xfrm>
                <a:off x="306017" y="247650"/>
                <a:ext cx="800100" cy="0"/>
              </a:xfrm>
              <a:prstGeom prst="straightConnector1">
                <a:avLst/>
              </a:prstGeom>
              <a:noFill/>
              <a:ln w="12700" cap="flat" cmpd="sng">
                <a:solidFill>
                  <a:srgbClr val="FFC166"/>
                </a:solidFill>
                <a:prstDash val="solid"/>
                <a:round/>
                <a:headEnd type="none" w="sm" len="sm"/>
                <a:tailEnd type="none" w="sm" len="sm"/>
              </a:ln>
            </p:spPr>
          </p:cxnSp>
          <p:sp>
            <p:nvSpPr>
              <p:cNvPr id="673" name="Google Shape;673;g8ebb565936_1_354"/>
              <p:cNvSpPr txBox="1"/>
              <p:nvPr/>
            </p:nvSpPr>
            <p:spPr>
              <a:xfrm>
                <a:off x="480749" y="411461"/>
                <a:ext cx="1930500" cy="4878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a:latin typeface="Roboto Condensed Light"/>
                    <a:ea typeface="Roboto Condensed Light"/>
                    <a:cs typeface="Roboto Condensed Light"/>
                    <a:sym typeface="Roboto Condensed Light"/>
                  </a:rPr>
                  <a:t>Insumos</a:t>
                </a:r>
                <a:r>
                  <a:rPr lang="pt-BR" sz="1100" b="0" i="0" u="none" strike="noStrike" cap="none">
                    <a:solidFill>
                      <a:srgbClr val="000000"/>
                    </a:solidFill>
                    <a:latin typeface="Roboto Condensed Light"/>
                    <a:ea typeface="Roboto Condensed Light"/>
                    <a:cs typeface="Roboto Condensed Light"/>
                    <a:sym typeface="Roboto Condensed Light"/>
                  </a:rPr>
                  <a:t> de limpeza de</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baixa qualidade</a:t>
                </a:r>
                <a:endParaRPr sz="1400" b="0" i="0" u="none" strike="noStrike" cap="none">
                  <a:solidFill>
                    <a:srgbClr val="000000"/>
                  </a:solidFill>
                  <a:latin typeface="Roboto Condensed Light"/>
                  <a:ea typeface="Roboto Condensed Light"/>
                  <a:cs typeface="Roboto Condensed Light"/>
                  <a:sym typeface="Roboto Condensed Light"/>
                </a:endParaRPr>
              </a:p>
            </p:txBody>
          </p:sp>
          <p:sp>
            <p:nvSpPr>
              <p:cNvPr id="674" name="Google Shape;674;g8ebb565936_1_354"/>
              <p:cNvSpPr txBox="1"/>
              <p:nvPr/>
            </p:nvSpPr>
            <p:spPr>
              <a:xfrm>
                <a:off x="736704" y="944880"/>
                <a:ext cx="1930500" cy="3963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Presença de objetos</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estranhos no fluxo do processo</a:t>
                </a:r>
                <a:endParaRPr sz="1400" b="0" i="0" u="none" strike="noStrike" cap="none" dirty="0">
                  <a:solidFill>
                    <a:srgbClr val="000000"/>
                  </a:solidFill>
                  <a:latin typeface="Roboto Condensed Light"/>
                  <a:ea typeface="Roboto Condensed Light"/>
                  <a:cs typeface="Roboto Condensed Light"/>
                  <a:sym typeface="Roboto Condensed Light"/>
                </a:endParaRPr>
              </a:p>
            </p:txBody>
          </p:sp>
        </p:grpSp>
        <p:sp>
          <p:nvSpPr>
            <p:cNvPr id="675" name="Google Shape;675;g8ebb565936_1_354"/>
            <p:cNvSpPr txBox="1"/>
            <p:nvPr/>
          </p:nvSpPr>
          <p:spPr>
            <a:xfrm>
              <a:off x="4144053" y="0"/>
              <a:ext cx="13335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MEIO AMBIENTE</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nvGrpSpPr>
            <p:cNvPr id="676" name="Google Shape;676;g8ebb565936_1_354"/>
            <p:cNvGrpSpPr/>
            <p:nvPr/>
          </p:nvGrpSpPr>
          <p:grpSpPr>
            <a:xfrm>
              <a:off x="4225015" y="228600"/>
              <a:ext cx="1157100" cy="1605945"/>
              <a:chOff x="724578" y="0"/>
              <a:chExt cx="1157100" cy="1605945"/>
            </a:xfrm>
          </p:grpSpPr>
          <p:cxnSp>
            <p:nvCxnSpPr>
              <p:cNvPr id="677" name="Google Shape;677;g8ebb565936_1_354"/>
              <p:cNvCxnSpPr/>
              <p:nvPr/>
            </p:nvCxnSpPr>
            <p:spPr>
              <a:xfrm rot="10800000">
                <a:off x="734213" y="45"/>
                <a:ext cx="791100" cy="1605900"/>
              </a:xfrm>
              <a:prstGeom prst="straightConnector1">
                <a:avLst/>
              </a:prstGeom>
              <a:noFill/>
              <a:ln w="12700" cap="flat" cmpd="sng">
                <a:solidFill>
                  <a:srgbClr val="FFC166"/>
                </a:solidFill>
                <a:prstDash val="solid"/>
                <a:round/>
                <a:headEnd type="none" w="sm" len="sm"/>
                <a:tailEnd type="none" w="sm" len="sm"/>
              </a:ln>
            </p:spPr>
          </p:cxnSp>
          <p:cxnSp>
            <p:nvCxnSpPr>
              <p:cNvPr id="678" name="Google Shape;678;g8ebb565936_1_354"/>
              <p:cNvCxnSpPr/>
              <p:nvPr/>
            </p:nvCxnSpPr>
            <p:spPr>
              <a:xfrm>
                <a:off x="724578" y="0"/>
                <a:ext cx="1157100" cy="0"/>
              </a:xfrm>
              <a:prstGeom prst="straightConnector1">
                <a:avLst/>
              </a:prstGeom>
              <a:noFill/>
              <a:ln w="12700" cap="flat" cmpd="sng">
                <a:solidFill>
                  <a:srgbClr val="FFC166"/>
                </a:solidFill>
                <a:prstDash val="solid"/>
                <a:round/>
                <a:headEnd type="none" w="sm" len="sm"/>
                <a:tailEnd type="none" w="sm" len="sm"/>
              </a:ln>
            </p:spPr>
          </p:cxnSp>
        </p:grpSp>
        <p:grpSp>
          <p:nvGrpSpPr>
            <p:cNvPr id="679" name="Google Shape;679;g8ebb565936_1_354"/>
            <p:cNvGrpSpPr/>
            <p:nvPr/>
          </p:nvGrpSpPr>
          <p:grpSpPr>
            <a:xfrm>
              <a:off x="-1" y="504825"/>
              <a:ext cx="7394120" cy="3188513"/>
              <a:chOff x="-1" y="0"/>
              <a:chExt cx="7394120" cy="3188513"/>
            </a:xfrm>
          </p:grpSpPr>
          <p:cxnSp>
            <p:nvCxnSpPr>
              <p:cNvPr id="680" name="Google Shape;680;g8ebb565936_1_354"/>
              <p:cNvCxnSpPr/>
              <p:nvPr/>
            </p:nvCxnSpPr>
            <p:spPr>
              <a:xfrm>
                <a:off x="876300" y="1333500"/>
                <a:ext cx="5391900" cy="0"/>
              </a:xfrm>
              <a:prstGeom prst="straightConnector1">
                <a:avLst/>
              </a:prstGeom>
              <a:noFill/>
              <a:ln w="12700" cap="flat" cmpd="sng">
                <a:solidFill>
                  <a:srgbClr val="FFC166"/>
                </a:solidFill>
                <a:prstDash val="solid"/>
                <a:round/>
                <a:headEnd type="none" w="sm" len="sm"/>
                <a:tailEnd type="none" w="sm" len="sm"/>
              </a:ln>
            </p:spPr>
          </p:cxnSp>
          <p:sp>
            <p:nvSpPr>
              <p:cNvPr id="681" name="Google Shape;681;g8ebb565936_1_354"/>
              <p:cNvSpPr txBox="1"/>
              <p:nvPr/>
            </p:nvSpPr>
            <p:spPr>
              <a:xfrm>
                <a:off x="4472576" y="0"/>
                <a:ext cx="1861500" cy="8079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Espaço extremamente</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limitado e fora das</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normas e especificações </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da ANVISA</a:t>
                </a:r>
                <a:endParaRPr sz="1400" b="0" i="0" u="none" strike="noStrike" cap="none">
                  <a:solidFill>
                    <a:srgbClr val="000000"/>
                  </a:solidFill>
                  <a:latin typeface="Roboto Condensed Light"/>
                  <a:ea typeface="Roboto Condensed Light"/>
                  <a:cs typeface="Roboto Condensed Light"/>
                  <a:sym typeface="Roboto Condensed Light"/>
                </a:endParaRPr>
              </a:p>
            </p:txBody>
          </p:sp>
          <p:sp>
            <p:nvSpPr>
              <p:cNvPr id="682" name="Google Shape;682;g8ebb565936_1_354"/>
              <p:cNvSpPr txBox="1"/>
              <p:nvPr/>
            </p:nvSpPr>
            <p:spPr>
              <a:xfrm>
                <a:off x="6268219" y="1104900"/>
                <a:ext cx="1125900" cy="457200"/>
              </a:xfrm>
              <a:prstGeom prst="rect">
                <a:avLst/>
              </a:prstGeom>
              <a:solidFill>
                <a:srgbClr val="FFEACC"/>
              </a:solidFill>
              <a:ln w="12700" cap="flat" cmpd="sng">
                <a:solidFill>
                  <a:srgbClr val="FFC1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400"/>
                  <a:buFont typeface="Arial"/>
                  <a:buNone/>
                </a:pPr>
                <a:r>
                  <a:rPr lang="pt-BR" sz="1400" b="0" i="0" u="none" strike="noStrike" cap="none">
                    <a:solidFill>
                      <a:srgbClr val="000000"/>
                    </a:solidFill>
                    <a:latin typeface="Roboto Condensed Light"/>
                    <a:ea typeface="Roboto Condensed Light"/>
                    <a:cs typeface="Roboto Condensed Light"/>
                    <a:sym typeface="Roboto Condensed Light"/>
                  </a:rPr>
                  <a:t>ATRASOS</a:t>
                </a:r>
                <a:endParaRPr sz="1100" b="0" i="0" u="none" strike="noStrike" cap="none">
                  <a:solidFill>
                    <a:srgbClr val="000000"/>
                  </a:solidFill>
                  <a:latin typeface="Roboto Condensed Light"/>
                  <a:ea typeface="Roboto Condensed Light"/>
                  <a:cs typeface="Roboto Condensed Light"/>
                  <a:sym typeface="Roboto Condensed Light"/>
                </a:endParaRPr>
              </a:p>
            </p:txBody>
          </p:sp>
          <p:grpSp>
            <p:nvGrpSpPr>
              <p:cNvPr id="683" name="Google Shape;683;g8ebb565936_1_354"/>
              <p:cNvGrpSpPr/>
              <p:nvPr/>
            </p:nvGrpSpPr>
            <p:grpSpPr>
              <a:xfrm>
                <a:off x="4144053" y="1333470"/>
                <a:ext cx="881698" cy="1855043"/>
                <a:chOff x="724578" y="-30"/>
                <a:chExt cx="881698" cy="1855043"/>
              </a:xfrm>
            </p:grpSpPr>
            <p:grpSp>
              <p:nvGrpSpPr>
                <p:cNvPr id="684" name="Google Shape;684;g8ebb565936_1_354"/>
                <p:cNvGrpSpPr/>
                <p:nvPr/>
              </p:nvGrpSpPr>
              <p:grpSpPr>
                <a:xfrm rot="10800000" flipH="1">
                  <a:off x="815065" y="-30"/>
                  <a:ext cx="791211" cy="1605915"/>
                  <a:chOff x="734103" y="30"/>
                  <a:chExt cx="791211" cy="1605915"/>
                </a:xfrm>
              </p:grpSpPr>
              <p:cxnSp>
                <p:nvCxnSpPr>
                  <p:cNvPr id="685" name="Google Shape;685;g8ebb565936_1_354"/>
                  <p:cNvCxnSpPr/>
                  <p:nvPr/>
                </p:nvCxnSpPr>
                <p:spPr>
                  <a:xfrm rot="10800000">
                    <a:off x="734214" y="45"/>
                    <a:ext cx="791100" cy="1605900"/>
                  </a:xfrm>
                  <a:prstGeom prst="straightConnector1">
                    <a:avLst/>
                  </a:prstGeom>
                  <a:noFill/>
                  <a:ln w="12700" cap="flat" cmpd="sng">
                    <a:solidFill>
                      <a:srgbClr val="FFC166"/>
                    </a:solidFill>
                    <a:prstDash val="solid"/>
                    <a:round/>
                    <a:headEnd type="none" w="sm" len="sm"/>
                    <a:tailEnd type="none" w="sm" len="sm"/>
                  </a:ln>
                </p:spPr>
              </p:cxnSp>
              <p:cxnSp>
                <p:nvCxnSpPr>
                  <p:cNvPr id="686" name="Google Shape;686;g8ebb565936_1_354"/>
                  <p:cNvCxnSpPr/>
                  <p:nvPr/>
                </p:nvCxnSpPr>
                <p:spPr>
                  <a:xfrm>
                    <a:off x="734103" y="30"/>
                    <a:ext cx="676200" cy="0"/>
                  </a:xfrm>
                  <a:prstGeom prst="straightConnector1">
                    <a:avLst/>
                  </a:prstGeom>
                  <a:noFill/>
                  <a:ln w="12700" cap="flat" cmpd="sng">
                    <a:solidFill>
                      <a:srgbClr val="FFC166"/>
                    </a:solidFill>
                    <a:prstDash val="solid"/>
                    <a:round/>
                    <a:headEnd type="none" w="sm" len="sm"/>
                    <a:tailEnd type="none" w="sm" len="sm"/>
                  </a:ln>
                </p:spPr>
              </p:cxnSp>
            </p:grpSp>
            <p:sp>
              <p:nvSpPr>
                <p:cNvPr id="687" name="Google Shape;687;g8ebb565936_1_354"/>
                <p:cNvSpPr txBox="1"/>
                <p:nvPr/>
              </p:nvSpPr>
              <p:spPr>
                <a:xfrm>
                  <a:off x="724578" y="1585913"/>
                  <a:ext cx="8430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MÉTODO</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grpSp>
            <p:nvGrpSpPr>
              <p:cNvPr id="688" name="Google Shape;688;g8ebb565936_1_354"/>
              <p:cNvGrpSpPr/>
              <p:nvPr/>
            </p:nvGrpSpPr>
            <p:grpSpPr>
              <a:xfrm>
                <a:off x="2039166" y="1333470"/>
                <a:ext cx="881697" cy="1855043"/>
                <a:chOff x="224654" y="-30"/>
                <a:chExt cx="881697" cy="1855043"/>
              </a:xfrm>
            </p:grpSpPr>
            <p:grpSp>
              <p:nvGrpSpPr>
                <p:cNvPr id="689" name="Google Shape;689;g8ebb565936_1_354"/>
                <p:cNvGrpSpPr/>
                <p:nvPr/>
              </p:nvGrpSpPr>
              <p:grpSpPr>
                <a:xfrm rot="10800000" flipH="1">
                  <a:off x="305904" y="-30"/>
                  <a:ext cx="800447" cy="1605915"/>
                  <a:chOff x="224942" y="30"/>
                  <a:chExt cx="800447" cy="1605915"/>
                </a:xfrm>
              </p:grpSpPr>
              <p:cxnSp>
                <p:nvCxnSpPr>
                  <p:cNvPr id="690" name="Google Shape;690;g8ebb565936_1_354"/>
                  <p:cNvCxnSpPr/>
                  <p:nvPr/>
                </p:nvCxnSpPr>
                <p:spPr>
                  <a:xfrm rot="10800000">
                    <a:off x="234289" y="45"/>
                    <a:ext cx="791100" cy="1605900"/>
                  </a:xfrm>
                  <a:prstGeom prst="straightConnector1">
                    <a:avLst/>
                  </a:prstGeom>
                  <a:noFill/>
                  <a:ln w="12700" cap="flat" cmpd="sng">
                    <a:solidFill>
                      <a:srgbClr val="FFC166"/>
                    </a:solidFill>
                    <a:prstDash val="solid"/>
                    <a:round/>
                    <a:headEnd type="none" w="sm" len="sm"/>
                    <a:tailEnd type="none" w="sm" len="sm"/>
                  </a:ln>
                </p:spPr>
              </p:cxnSp>
              <p:cxnSp>
                <p:nvCxnSpPr>
                  <p:cNvPr id="691" name="Google Shape;691;g8ebb565936_1_354"/>
                  <p:cNvCxnSpPr/>
                  <p:nvPr/>
                </p:nvCxnSpPr>
                <p:spPr>
                  <a:xfrm>
                    <a:off x="224942" y="30"/>
                    <a:ext cx="676200" cy="0"/>
                  </a:xfrm>
                  <a:prstGeom prst="straightConnector1">
                    <a:avLst/>
                  </a:prstGeom>
                  <a:noFill/>
                  <a:ln w="12700" cap="flat" cmpd="sng">
                    <a:solidFill>
                      <a:srgbClr val="FFC166"/>
                    </a:solidFill>
                    <a:prstDash val="solid"/>
                    <a:round/>
                    <a:headEnd type="none" w="sm" len="sm"/>
                    <a:tailEnd type="none" w="sm" len="sm"/>
                  </a:ln>
                </p:spPr>
              </p:cxnSp>
            </p:grpSp>
            <p:sp>
              <p:nvSpPr>
                <p:cNvPr id="692" name="Google Shape;692;g8ebb565936_1_354"/>
                <p:cNvSpPr txBox="1"/>
                <p:nvPr/>
              </p:nvSpPr>
              <p:spPr>
                <a:xfrm>
                  <a:off x="224654" y="1585913"/>
                  <a:ext cx="8430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MEDIDA</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grpSp>
            <p:nvGrpSpPr>
              <p:cNvPr id="693" name="Google Shape;693;g8ebb565936_1_354"/>
              <p:cNvGrpSpPr/>
              <p:nvPr/>
            </p:nvGrpSpPr>
            <p:grpSpPr>
              <a:xfrm>
                <a:off x="-1" y="1333470"/>
                <a:ext cx="881345" cy="1854672"/>
                <a:chOff x="-1" y="-30"/>
                <a:chExt cx="881698" cy="1855043"/>
              </a:xfrm>
            </p:grpSpPr>
            <p:sp>
              <p:nvSpPr>
                <p:cNvPr id="694" name="Google Shape;694;g8ebb565936_1_354"/>
                <p:cNvSpPr txBox="1"/>
                <p:nvPr/>
              </p:nvSpPr>
              <p:spPr>
                <a:xfrm>
                  <a:off x="-1" y="1585913"/>
                  <a:ext cx="8766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MÁQUINA</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nvGrpSpPr>
                <p:cNvPr id="695" name="Google Shape;695;g8ebb565936_1_354"/>
                <p:cNvGrpSpPr/>
                <p:nvPr/>
              </p:nvGrpSpPr>
              <p:grpSpPr>
                <a:xfrm rot="10800000" flipH="1">
                  <a:off x="80962" y="-30"/>
                  <a:ext cx="800735" cy="1605915"/>
                  <a:chOff x="0" y="30"/>
                  <a:chExt cx="800735" cy="1605915"/>
                </a:xfrm>
              </p:grpSpPr>
              <p:cxnSp>
                <p:nvCxnSpPr>
                  <p:cNvPr id="696" name="Google Shape;696;g8ebb565936_1_354"/>
                  <p:cNvCxnSpPr/>
                  <p:nvPr/>
                </p:nvCxnSpPr>
                <p:spPr>
                  <a:xfrm rot="10800000">
                    <a:off x="9635" y="45"/>
                    <a:ext cx="791100" cy="1605900"/>
                  </a:xfrm>
                  <a:prstGeom prst="straightConnector1">
                    <a:avLst/>
                  </a:prstGeom>
                  <a:noFill/>
                  <a:ln w="12700" cap="flat" cmpd="sng">
                    <a:solidFill>
                      <a:srgbClr val="FFC166"/>
                    </a:solidFill>
                    <a:prstDash val="solid"/>
                    <a:round/>
                    <a:headEnd type="none" w="sm" len="sm"/>
                    <a:tailEnd type="none" w="sm" len="sm"/>
                  </a:ln>
                </p:spPr>
              </p:cxnSp>
              <p:cxnSp>
                <p:nvCxnSpPr>
                  <p:cNvPr id="697" name="Google Shape;697;g8ebb565936_1_354"/>
                  <p:cNvCxnSpPr/>
                  <p:nvPr/>
                </p:nvCxnSpPr>
                <p:spPr>
                  <a:xfrm>
                    <a:off x="0" y="30"/>
                    <a:ext cx="717900" cy="0"/>
                  </a:xfrm>
                  <a:prstGeom prst="straightConnector1">
                    <a:avLst/>
                  </a:prstGeom>
                  <a:noFill/>
                  <a:ln w="12700" cap="flat" cmpd="sng">
                    <a:solidFill>
                      <a:srgbClr val="FFC166"/>
                    </a:solidFill>
                    <a:prstDash val="solid"/>
                    <a:round/>
                    <a:headEnd type="none" w="sm" len="sm"/>
                    <a:tailEnd type="none" w="sm" len="sm"/>
                  </a:ln>
                </p:spPr>
              </p:cxnSp>
            </p:grpSp>
          </p:grpSp>
          <p:sp>
            <p:nvSpPr>
              <p:cNvPr id="698" name="Google Shape;698;g8ebb565936_1_354"/>
              <p:cNvSpPr txBox="1"/>
              <p:nvPr/>
            </p:nvSpPr>
            <p:spPr>
              <a:xfrm>
                <a:off x="4735484" y="1712255"/>
                <a:ext cx="2252700" cy="3963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dirty="0">
                    <a:latin typeface="Roboto Condensed Light"/>
                    <a:ea typeface="Roboto Condensed Light"/>
                    <a:cs typeface="Roboto Condensed Light"/>
                    <a:sym typeface="Roboto Condensed Light"/>
                  </a:rPr>
                  <a:t>Interrupção do fluxo de processos</a:t>
                </a:r>
                <a:endParaRPr sz="1400" b="0" i="0" u="none" strike="noStrike" cap="none" dirty="0">
                  <a:solidFill>
                    <a:srgbClr val="000000"/>
                  </a:solidFill>
                  <a:latin typeface="Roboto Condensed Light"/>
                  <a:ea typeface="Roboto Condensed Light"/>
                  <a:cs typeface="Roboto Condensed Light"/>
                  <a:sym typeface="Roboto Condensed Light"/>
                </a:endParaRPr>
              </a:p>
            </p:txBody>
          </p:sp>
          <p:sp>
            <p:nvSpPr>
              <p:cNvPr id="699" name="Google Shape;699;g8ebb565936_1_354"/>
              <p:cNvSpPr txBox="1"/>
              <p:nvPr/>
            </p:nvSpPr>
            <p:spPr>
              <a:xfrm>
                <a:off x="2282931" y="1504950"/>
                <a:ext cx="2252700" cy="12954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Quantidade de roupas por</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ciclo menor do que a</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capacidade das máquinas</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400"/>
                  <a:buFont typeface="Arial"/>
                  <a:buNone/>
                </a:pPr>
                <a:r>
                  <a:rPr lang="pt-BR" sz="1400" b="0" i="0" u="none" strike="noStrike" cap="none" dirty="0">
                    <a:solidFill>
                      <a:srgbClr val="000000"/>
                    </a:solidFill>
                    <a:latin typeface="Roboto Condensed Light"/>
                    <a:ea typeface="Roboto Condensed Light"/>
                    <a:cs typeface="Roboto Condensed Light"/>
                    <a:sym typeface="Roboto Condensed Light"/>
                  </a:rPr>
                  <a:t> </a:t>
                </a:r>
                <a:endParaRPr sz="1400" b="0" i="0" u="none" strike="noStrike" cap="none" dirty="0">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Sistema de separação entre</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lavagem leve e pesada</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ineficiente (visual)</a:t>
                </a:r>
                <a:endParaRPr sz="1400" b="0" i="0" u="none" strike="noStrike" cap="none" dirty="0">
                  <a:solidFill>
                    <a:srgbClr val="000000"/>
                  </a:solidFill>
                  <a:latin typeface="Roboto Condensed Light"/>
                  <a:ea typeface="Roboto Condensed Light"/>
                  <a:cs typeface="Roboto Condensed Light"/>
                  <a:sym typeface="Roboto Condensed Light"/>
                </a:endParaRPr>
              </a:p>
            </p:txBody>
          </p:sp>
          <p:sp>
            <p:nvSpPr>
              <p:cNvPr id="700" name="Google Shape;700;g8ebb565936_1_354"/>
              <p:cNvSpPr txBox="1"/>
              <p:nvPr/>
            </p:nvSpPr>
            <p:spPr>
              <a:xfrm>
                <a:off x="329136" y="1504950"/>
                <a:ext cx="2252700" cy="11667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Equipamentos antigos</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Equipamentos sem manutenção</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 </a:t>
                </a:r>
                <a:endParaRPr sz="14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dirty="0">
                    <a:solidFill>
                      <a:srgbClr val="000000"/>
                    </a:solidFill>
                    <a:latin typeface="Roboto Condensed Light"/>
                    <a:ea typeface="Roboto Condensed Light"/>
                    <a:cs typeface="Roboto Condensed Light"/>
                    <a:sym typeface="Roboto Condensed Light"/>
                  </a:rPr>
                  <a:t>Quebras constantes</a:t>
                </a:r>
                <a:endParaRPr sz="1400" b="0" i="0" u="none" strike="noStrike" cap="none" dirty="0">
                  <a:solidFill>
                    <a:srgbClr val="000000"/>
                  </a:solidFill>
                  <a:latin typeface="Roboto Condensed Light"/>
                  <a:ea typeface="Roboto Condensed Light"/>
                  <a:cs typeface="Roboto Condensed Light"/>
                  <a:sym typeface="Roboto Condensed Light"/>
                </a:endParaRPr>
              </a:p>
            </p:txBody>
          </p:sp>
        </p:grpSp>
      </p:grpSp>
      <p:sp>
        <p:nvSpPr>
          <p:cNvPr id="701" name="Google Shape;701;g8ebb565936_1_354"/>
          <p:cNvSpPr txBox="1"/>
          <p:nvPr/>
        </p:nvSpPr>
        <p:spPr>
          <a:xfrm>
            <a:off x="5526332" y="3989321"/>
            <a:ext cx="3000000" cy="315600"/>
          </a:xfrm>
          <a:prstGeom prst="rect">
            <a:avLst/>
          </a:prstGeom>
          <a:noFill/>
          <a:ln>
            <a:noFill/>
          </a:ln>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pt-BR" sz="1100" dirty="0">
                <a:latin typeface="Roboto Condensed Light"/>
                <a:ea typeface="Roboto Condensed Light"/>
                <a:cs typeface="Roboto Condensed Light"/>
                <a:sym typeface="Roboto Condensed Light"/>
              </a:rPr>
              <a:t>Falta de atenção por parte do operador</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2"/>
          <p:cNvSpPr/>
          <p:nvPr/>
        </p:nvSpPr>
        <p:spPr>
          <a:xfrm>
            <a:off x="0" y="866737"/>
            <a:ext cx="9144000" cy="6021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7" name="Google Shape;707;p32"/>
          <p:cNvSpPr/>
          <p:nvPr/>
        </p:nvSpPr>
        <p:spPr>
          <a:xfrm>
            <a:off x="0" y="0"/>
            <a:ext cx="9144000" cy="889997"/>
          </a:xfrm>
          <a:prstGeom prst="rect">
            <a:avLst/>
          </a:prstGeom>
          <a:solidFill>
            <a:srgbClr val="C7D3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8" name="Google Shape;708;p32"/>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34</a:t>
            </a:fld>
            <a:endParaRPr/>
          </a:p>
        </p:txBody>
      </p:sp>
      <p:sp>
        <p:nvSpPr>
          <p:cNvPr id="709" name="Google Shape;709;p32"/>
          <p:cNvSpPr/>
          <p:nvPr/>
        </p:nvSpPr>
        <p:spPr>
          <a:xfrm>
            <a:off x="0" y="386501"/>
            <a:ext cx="9144000" cy="6021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0" name="Google Shape;710;p32"/>
          <p:cNvSpPr/>
          <p:nvPr/>
        </p:nvSpPr>
        <p:spPr>
          <a:xfrm>
            <a:off x="0" y="232973"/>
            <a:ext cx="9144000" cy="633764"/>
          </a:xfrm>
          <a:prstGeom prst="rect">
            <a:avLst/>
          </a:prstGeom>
          <a:solidFill>
            <a:srgbClr val="3F53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1" name="Google Shape;711;p32"/>
          <p:cNvSpPr txBox="1">
            <a:spLocks noGrp="1"/>
          </p:cNvSpPr>
          <p:nvPr>
            <p:ph type="title"/>
          </p:nvPr>
        </p:nvSpPr>
        <p:spPr>
          <a:xfrm>
            <a:off x="600915" y="167001"/>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MATRIZ DE CAUSA E EFEITO</a:t>
            </a:r>
            <a:endParaRPr/>
          </a:p>
        </p:txBody>
      </p:sp>
      <p:grpSp>
        <p:nvGrpSpPr>
          <p:cNvPr id="712" name="Google Shape;712;p32"/>
          <p:cNvGrpSpPr/>
          <p:nvPr/>
        </p:nvGrpSpPr>
        <p:grpSpPr>
          <a:xfrm>
            <a:off x="155444" y="408725"/>
            <a:ext cx="318264" cy="282756"/>
            <a:chOff x="5292575" y="3681900"/>
            <a:chExt cx="420150" cy="373275"/>
          </a:xfrm>
        </p:grpSpPr>
        <p:sp>
          <p:nvSpPr>
            <p:cNvPr id="713" name="Google Shape;713;p32"/>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32"/>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32"/>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32"/>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32"/>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32"/>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32"/>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aphicFrame>
        <p:nvGraphicFramePr>
          <p:cNvPr id="720" name="Google Shape;720;p32"/>
          <p:cNvGraphicFramePr/>
          <p:nvPr/>
        </p:nvGraphicFramePr>
        <p:xfrm>
          <a:off x="76200" y="926887"/>
          <a:ext cx="8991575" cy="3775956"/>
        </p:xfrm>
        <a:graphic>
          <a:graphicData uri="http://schemas.openxmlformats.org/drawingml/2006/table">
            <a:tbl>
              <a:tblPr>
                <a:noFill/>
                <a:tableStyleId>{915F4E49-8092-49B2-BED3-0CD49F75A501}</a:tableStyleId>
              </a:tblPr>
              <a:tblGrid>
                <a:gridCol w="382550">
                  <a:extLst>
                    <a:ext uri="{9D8B030D-6E8A-4147-A177-3AD203B41FA5}">
                      <a16:colId xmlns:a16="http://schemas.microsoft.com/office/drawing/2014/main" val="20000"/>
                    </a:ext>
                  </a:extLst>
                </a:gridCol>
                <a:gridCol w="3579850">
                  <a:extLst>
                    <a:ext uri="{9D8B030D-6E8A-4147-A177-3AD203B41FA5}">
                      <a16:colId xmlns:a16="http://schemas.microsoft.com/office/drawing/2014/main" val="20001"/>
                    </a:ext>
                  </a:extLst>
                </a:gridCol>
                <a:gridCol w="541025">
                  <a:extLst>
                    <a:ext uri="{9D8B030D-6E8A-4147-A177-3AD203B41FA5}">
                      <a16:colId xmlns:a16="http://schemas.microsoft.com/office/drawing/2014/main" val="20002"/>
                    </a:ext>
                  </a:extLst>
                </a:gridCol>
                <a:gridCol w="579125">
                  <a:extLst>
                    <a:ext uri="{9D8B030D-6E8A-4147-A177-3AD203B41FA5}">
                      <a16:colId xmlns:a16="http://schemas.microsoft.com/office/drawing/2014/main" val="20003"/>
                    </a:ext>
                  </a:extLst>
                </a:gridCol>
                <a:gridCol w="563875">
                  <a:extLst>
                    <a:ext uri="{9D8B030D-6E8A-4147-A177-3AD203B41FA5}">
                      <a16:colId xmlns:a16="http://schemas.microsoft.com/office/drawing/2014/main" val="20004"/>
                    </a:ext>
                  </a:extLst>
                </a:gridCol>
                <a:gridCol w="556250">
                  <a:extLst>
                    <a:ext uri="{9D8B030D-6E8A-4147-A177-3AD203B41FA5}">
                      <a16:colId xmlns:a16="http://schemas.microsoft.com/office/drawing/2014/main" val="20005"/>
                    </a:ext>
                  </a:extLst>
                </a:gridCol>
                <a:gridCol w="518150">
                  <a:extLst>
                    <a:ext uri="{9D8B030D-6E8A-4147-A177-3AD203B41FA5}">
                      <a16:colId xmlns:a16="http://schemas.microsoft.com/office/drawing/2014/main" val="20006"/>
                    </a:ext>
                  </a:extLst>
                </a:gridCol>
                <a:gridCol w="541025">
                  <a:extLst>
                    <a:ext uri="{9D8B030D-6E8A-4147-A177-3AD203B41FA5}">
                      <a16:colId xmlns:a16="http://schemas.microsoft.com/office/drawing/2014/main" val="20007"/>
                    </a:ext>
                  </a:extLst>
                </a:gridCol>
                <a:gridCol w="512225">
                  <a:extLst>
                    <a:ext uri="{9D8B030D-6E8A-4147-A177-3AD203B41FA5}">
                      <a16:colId xmlns:a16="http://schemas.microsoft.com/office/drawing/2014/main" val="20008"/>
                    </a:ext>
                  </a:extLst>
                </a:gridCol>
                <a:gridCol w="539325">
                  <a:extLst>
                    <a:ext uri="{9D8B030D-6E8A-4147-A177-3AD203B41FA5}">
                      <a16:colId xmlns:a16="http://schemas.microsoft.com/office/drawing/2014/main" val="20009"/>
                    </a:ext>
                  </a:extLst>
                </a:gridCol>
                <a:gridCol w="678175">
                  <a:extLst>
                    <a:ext uri="{9D8B030D-6E8A-4147-A177-3AD203B41FA5}">
                      <a16:colId xmlns:a16="http://schemas.microsoft.com/office/drawing/2014/main" val="20010"/>
                    </a:ext>
                  </a:extLst>
                </a:gridCol>
              </a:tblGrid>
              <a:tr h="661325">
                <a:tc>
                  <a:txBody>
                    <a:bodyPr/>
                    <a:lstStyle/>
                    <a:p>
                      <a:pPr marL="0" marR="0" lvl="0" indent="0" algn="ctr" rtl="0">
                        <a:lnSpc>
                          <a:spcPct val="107000"/>
                        </a:lnSpc>
                        <a:spcBef>
                          <a:spcPts val="0"/>
                        </a:spcBef>
                        <a:spcAft>
                          <a:spcPts val="0"/>
                        </a:spcAft>
                        <a:buClr>
                          <a:srgbClr val="000000"/>
                        </a:buClr>
                        <a:buSzPts val="900"/>
                        <a:buFont typeface="Arial"/>
                        <a:buNone/>
                      </a:pPr>
                      <a:r>
                        <a:rPr lang="pt-BR" sz="900" b="1" i="0" u="none" strike="noStrike" cap="none" dirty="0">
                          <a:solidFill>
                            <a:srgbClr val="FFFFFF"/>
                          </a:solidFill>
                          <a:latin typeface="Roboto Condensed Light"/>
                          <a:ea typeface="Roboto Condensed Light"/>
                          <a:cs typeface="Roboto Condensed Light"/>
                          <a:sym typeface="Roboto Condensed Light"/>
                        </a:rPr>
                        <a:t>ITEM</a:t>
                      </a:r>
                      <a:endParaRPr sz="9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1F4E79"/>
                    </a:solidFill>
                  </a:tcPr>
                </a:tc>
                <a:tc>
                  <a:txBody>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dirty="0">
                          <a:solidFill>
                            <a:srgbClr val="FFFFFF"/>
                          </a:solidFill>
                          <a:latin typeface="Roboto Condensed Light"/>
                          <a:ea typeface="Roboto Condensed Light"/>
                          <a:cs typeface="Roboto Condensed Light"/>
                          <a:sym typeface="Roboto Condensed Light"/>
                        </a:rPr>
                        <a:t>POSSÍVEL CAUSA</a:t>
                      </a:r>
                      <a:endParaRPr sz="9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1F4E79"/>
                    </a:solidFill>
                  </a:tcPr>
                </a:tc>
                <a:tc gridSpan="2">
                  <a:txBody>
                    <a:bodyPr/>
                    <a:lstStyle/>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OUTPUT:            </a:t>
                      </a:r>
                      <a:r>
                        <a:rPr lang="pt-BR" sz="900" b="0" i="0" u="none" strike="noStrike" dirty="0">
                          <a:solidFill>
                            <a:schemeClr val="bg1"/>
                          </a:solidFill>
                          <a:effectLst/>
                          <a:latin typeface="Roboto Condensed Light" panose="020B0604020202020204" charset="0"/>
                          <a:ea typeface="Roboto Condensed Light" panose="020B0604020202020204" charset="0"/>
                        </a:rPr>
                        <a:t>Impacto na segurança do local</a:t>
                      </a:r>
                    </a:p>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Peso 8</a:t>
                      </a:r>
                      <a:r>
                        <a:rPr lang="pt-BR" sz="900" b="0" i="0" u="none" strike="noStrike" dirty="0">
                          <a:solidFill>
                            <a:schemeClr val="bg1"/>
                          </a:solidFill>
                          <a:effectLst/>
                          <a:latin typeface="Roboto Condensed Light" panose="020B0604020202020204" charset="0"/>
                          <a:ea typeface="Roboto Condensed Light" panose="020B0604020202020204" charset="0"/>
                        </a:rPr>
                        <a:t> </a:t>
                      </a:r>
                      <a:r>
                        <a:rPr lang="pt-BR" sz="900" b="1" i="0" u="none" strike="noStrike" dirty="0">
                          <a:solidFill>
                            <a:schemeClr val="bg1"/>
                          </a:solidFill>
                          <a:effectLst/>
                          <a:latin typeface="Roboto Condensed Light" panose="020B0604020202020204" charset="0"/>
                          <a:ea typeface="Roboto Condensed Light" panose="020B0604020202020204" charset="0"/>
                        </a:rPr>
                        <a:t>               </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hMerge="1">
                  <a:txBody>
                    <a:bodyPr/>
                    <a:lstStyle/>
                    <a:p>
                      <a:endParaRPr lang="pt-BR"/>
                    </a:p>
                  </a:txBody>
                  <a:tcPr/>
                </a:tc>
                <a:tc gridSpan="2">
                  <a:txBody>
                    <a:bodyPr/>
                    <a:lstStyle/>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Output:          </a:t>
                      </a:r>
                      <a:r>
                        <a:rPr lang="pt-BR" sz="900" b="0" i="0" u="none" strike="noStrike" dirty="0">
                          <a:solidFill>
                            <a:schemeClr val="bg1"/>
                          </a:solidFill>
                          <a:effectLst/>
                          <a:latin typeface="Roboto Condensed Light" panose="020B0604020202020204" charset="0"/>
                          <a:ea typeface="Roboto Condensed Light" panose="020B0604020202020204" charset="0"/>
                        </a:rPr>
                        <a:t>Diminuição da agilidade do processo</a:t>
                      </a:r>
                    </a:p>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Peso 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hMerge="1">
                  <a:txBody>
                    <a:bodyPr/>
                    <a:lstStyle/>
                    <a:p>
                      <a:endParaRPr lang="pt-BR"/>
                    </a:p>
                  </a:txBody>
                  <a:tcPr/>
                </a:tc>
                <a:tc gridSpan="2">
                  <a:txBody>
                    <a:bodyPr/>
                    <a:lstStyle/>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Output:               </a:t>
                      </a:r>
                      <a:r>
                        <a:rPr lang="pt-BR" sz="900" b="0" i="0" u="none" strike="noStrike" dirty="0">
                          <a:solidFill>
                            <a:schemeClr val="bg1"/>
                          </a:solidFill>
                          <a:effectLst/>
                          <a:latin typeface="Roboto Condensed Light" panose="020B0604020202020204" charset="0"/>
                          <a:ea typeface="Roboto Condensed Light" panose="020B0604020202020204" charset="0"/>
                        </a:rPr>
                        <a:t>Custos desnecessários</a:t>
                      </a:r>
                    </a:p>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Peso 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hMerge="1">
                  <a:txBody>
                    <a:bodyPr/>
                    <a:lstStyle/>
                    <a:p>
                      <a:endParaRPr lang="pt-BR"/>
                    </a:p>
                  </a:txBody>
                  <a:tcPr/>
                </a:tc>
                <a:tc gridSpan="2">
                  <a:txBody>
                    <a:bodyPr/>
                    <a:lstStyle/>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Output:               </a:t>
                      </a:r>
                      <a:r>
                        <a:rPr lang="pt-BR" sz="900" b="0" i="0" u="none" strike="noStrike" dirty="0">
                          <a:solidFill>
                            <a:schemeClr val="bg1"/>
                          </a:solidFill>
                          <a:effectLst/>
                          <a:latin typeface="Roboto Condensed Light" panose="020B0604020202020204" charset="0"/>
                          <a:ea typeface="Roboto Condensed Light" panose="020B0604020202020204" charset="0"/>
                        </a:rPr>
                        <a:t>Tempo Ocioso do Trabalhador</a:t>
                      </a:r>
                    </a:p>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Peso 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hMerge="1">
                  <a:txBody>
                    <a:bodyPr/>
                    <a:lstStyle/>
                    <a:p>
                      <a:endParaRPr lang="pt-BR"/>
                    </a:p>
                  </a:txBody>
                  <a:tcPr/>
                </a:tc>
                <a:tc>
                  <a:txBody>
                    <a:bodyPr/>
                    <a:lstStyle/>
                    <a:p>
                      <a:pPr marL="0" marR="0" lvl="0" indent="0" algn="ctr" rtl="0">
                        <a:lnSpc>
                          <a:spcPct val="107000"/>
                        </a:lnSpc>
                        <a:spcBef>
                          <a:spcPts val="0"/>
                        </a:spcBef>
                        <a:spcAft>
                          <a:spcPts val="0"/>
                        </a:spcAft>
                        <a:buClr>
                          <a:srgbClr val="000000"/>
                        </a:buClr>
                        <a:buSzPts val="900"/>
                        <a:buFont typeface="Arial"/>
                        <a:buNone/>
                      </a:pPr>
                      <a:r>
                        <a:rPr lang="pt-BR" sz="900" b="1" i="0" u="none" strike="noStrike" cap="none">
                          <a:solidFill>
                            <a:srgbClr val="FFFFFF"/>
                          </a:solidFill>
                          <a:latin typeface="Roboto Condensed Light"/>
                          <a:ea typeface="Roboto Condensed Light"/>
                          <a:cs typeface="Roboto Condensed Light"/>
                          <a:sym typeface="Roboto Condensed Light"/>
                        </a:rPr>
                        <a:t>PONTUA-</a:t>
                      </a:r>
                      <a:endParaRPr sz="900" b="0" i="0" u="none" strike="noStrike" cap="none">
                        <a:latin typeface="Roboto Condensed Light"/>
                        <a:ea typeface="Roboto Condensed Light"/>
                        <a:cs typeface="Roboto Condensed Light"/>
                        <a:sym typeface="Roboto Condensed Light"/>
                      </a:endParaRPr>
                    </a:p>
                    <a:p>
                      <a:pPr marL="0" marR="0" lvl="0" indent="0" algn="ctr" rtl="0">
                        <a:lnSpc>
                          <a:spcPct val="107000"/>
                        </a:lnSpc>
                        <a:spcBef>
                          <a:spcPts val="0"/>
                        </a:spcBef>
                        <a:spcAft>
                          <a:spcPts val="0"/>
                        </a:spcAft>
                        <a:buClr>
                          <a:srgbClr val="000000"/>
                        </a:buClr>
                        <a:buSzPts val="900"/>
                        <a:buFont typeface="Arial"/>
                        <a:buNone/>
                      </a:pPr>
                      <a:r>
                        <a:rPr lang="pt-BR" sz="900" b="1" i="0" u="none" strike="noStrike" cap="none">
                          <a:solidFill>
                            <a:srgbClr val="FFFFFF"/>
                          </a:solidFill>
                          <a:latin typeface="Roboto Condensed Light"/>
                          <a:ea typeface="Roboto Condensed Light"/>
                          <a:cs typeface="Roboto Condensed Light"/>
                          <a:sym typeface="Roboto Condensed Light"/>
                        </a:rPr>
                        <a:t>ÇÃO</a:t>
                      </a:r>
                      <a:endParaRPr sz="9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extLst>
                  <a:ext uri="{0D108BD9-81ED-4DB2-BD59-A6C34878D82A}">
                    <a16:rowId xmlns:a16="http://schemas.microsoft.com/office/drawing/2014/main" val="10000"/>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1</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Quebras de equipamento constantes</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lgn="ctr">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lgn="ctr">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lgn="ctr">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lgn="ctr">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168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1"/>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2</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Espaço extremamente limitado fora das recomendações da ANVISA</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64</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144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2"/>
                  </a:ext>
                </a:extLst>
              </a:tr>
              <a:tr h="314350">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3</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Equipamentos sem manutenção</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144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3"/>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4</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Interrupção no fluxo de processos</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136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4"/>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5</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Equipamentos Velhos</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a:solidFill>
                            <a:srgbClr val="000000"/>
                          </a:solidFill>
                          <a:effectLst/>
                          <a:latin typeface="Roboto Condensed Light" panose="020B0604020202020204" charset="0"/>
                          <a:ea typeface="Roboto Condensed Light" panose="020B0604020202020204" charset="0"/>
                        </a:rPr>
                        <a:t>132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5"/>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6</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Cansaço do Operador</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128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6"/>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7</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Presença de objetos estranhos no Fluxo</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120</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7"/>
                  </a:ext>
                </a:extLst>
              </a:tr>
              <a:tr h="30222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8</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Sistema de separação entre processos pesado e leve ineficiente</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108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8"/>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9</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Falta de conhecimento dos processos por parte dos operadores</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a:solidFill>
                            <a:srgbClr val="000000"/>
                          </a:solidFill>
                          <a:effectLst/>
                          <a:latin typeface="Roboto Condensed Light" panose="020B0604020202020204" charset="0"/>
                          <a:ea typeface="Roboto Condensed Light" panose="020B0604020202020204" charset="0"/>
                        </a:rPr>
                        <a:t>108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9"/>
                  </a:ext>
                </a:extLst>
              </a:tr>
              <a:tr h="314350">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10</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Insumos de baixa qualidade</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100</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10"/>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11</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Quantidade de roupas por ciclo menor que a capacidade da máquina</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96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11"/>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12</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Treinamento inicial ineficiente</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96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12"/>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13</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Confusão com o conteúdo dos Kits a serem montados</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68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13"/>
                  </a:ext>
                </a:extLst>
              </a:tr>
              <a:tr h="184375">
                <a:tc>
                  <a:txBody>
                    <a:bodyPr/>
                    <a:lstStyle/>
                    <a:p>
                      <a:pPr marL="0" marR="0" lvl="0" indent="0" algn="ctr" rtl="0">
                        <a:lnSpc>
                          <a:spcPct val="107000"/>
                        </a:lnSpc>
                        <a:spcBef>
                          <a:spcPts val="0"/>
                        </a:spcBef>
                        <a:spcAft>
                          <a:spcPts val="0"/>
                        </a:spcAft>
                        <a:buClr>
                          <a:srgbClr val="000000"/>
                        </a:buClr>
                        <a:buSzPts val="900"/>
                        <a:buFont typeface="Arial"/>
                        <a:buNone/>
                      </a:pPr>
                      <a:r>
                        <a:rPr lang="pt-BR" sz="900" b="0" i="0" u="none" strike="noStrike" cap="none">
                          <a:latin typeface="Roboto Condensed Light"/>
                          <a:ea typeface="Roboto Condensed Light"/>
                          <a:cs typeface="Roboto Condensed Light"/>
                          <a:sym typeface="Roboto Condensed Light"/>
                        </a:rPr>
                        <a:t>14</a:t>
                      </a:r>
                      <a:endParaRPr sz="1400" b="0" i="0" u="none" strike="noStrike" cap="none">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050"/>
                        <a:buFont typeface="Arial"/>
                        <a:buNone/>
                      </a:pPr>
                      <a:r>
                        <a:rPr lang="pt-BR" sz="1050" b="0" i="0" u="none" strike="noStrike" cap="none" dirty="0">
                          <a:latin typeface="Roboto Condensed Light"/>
                          <a:ea typeface="Roboto Condensed Light"/>
                          <a:cs typeface="Roboto Condensed Light"/>
                          <a:sym typeface="Roboto Condensed Light"/>
                        </a:rPr>
                        <a:t>Falta de atenção por parte dos operadores</a:t>
                      </a:r>
                      <a:endParaRPr sz="18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lgn="ctr">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12</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Roboto Condensed Light" panose="020B0604020202020204" charset="0"/>
                          <a:ea typeface="Roboto Condensed Light" panose="020B0604020202020204" charset="0"/>
                        </a:rPr>
                        <a:t>64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14"/>
                  </a:ext>
                </a:extLst>
              </a:tr>
            </a:tbl>
          </a:graphicData>
        </a:graphic>
      </p:graphicFrame>
      <p:grpSp>
        <p:nvGrpSpPr>
          <p:cNvPr id="721" name="Google Shape;721;p32"/>
          <p:cNvGrpSpPr/>
          <p:nvPr/>
        </p:nvGrpSpPr>
        <p:grpSpPr>
          <a:xfrm>
            <a:off x="5262347" y="4717864"/>
            <a:ext cx="1620655" cy="367919"/>
            <a:chOff x="7025640" y="21430"/>
            <a:chExt cx="2108335" cy="478631"/>
          </a:xfrm>
        </p:grpSpPr>
        <p:pic>
          <p:nvPicPr>
            <p:cNvPr id="722" name="Google Shape;722;p32" descr="Uma imagem contendo desenho&#10;&#10;Descrição gerada automaticamente"/>
            <p:cNvPicPr preferRelativeResize="0"/>
            <p:nvPr/>
          </p:nvPicPr>
          <p:blipFill rotWithShape="1">
            <a:blip r:embed="rId3">
              <a:alphaModFix/>
            </a:blip>
            <a:srcRect l="10994" t="19512" r="11825" b="19208"/>
            <a:stretch/>
          </p:blipFill>
          <p:spPr>
            <a:xfrm>
              <a:off x="8248151" y="21430"/>
              <a:ext cx="885824" cy="478631"/>
            </a:xfrm>
            <a:prstGeom prst="rect">
              <a:avLst/>
            </a:prstGeom>
            <a:noFill/>
            <a:ln>
              <a:noFill/>
            </a:ln>
          </p:spPr>
        </p:pic>
        <p:pic>
          <p:nvPicPr>
            <p:cNvPr id="723" name="Google Shape;723;p32"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8ebb565936_1_176"/>
          <p:cNvSpPr txBox="1">
            <a:spLocks noGrp="1"/>
          </p:cNvSpPr>
          <p:nvPr>
            <p:ph type="title"/>
          </p:nvPr>
        </p:nvSpPr>
        <p:spPr>
          <a:xfrm>
            <a:off x="600915" y="387943"/>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MATRIZ DE ESFORÇO E IMPACTO</a:t>
            </a:r>
            <a:endParaRPr/>
          </a:p>
        </p:txBody>
      </p:sp>
      <p:sp>
        <p:nvSpPr>
          <p:cNvPr id="729" name="Google Shape;729;g8ebb565936_1_176"/>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t-BR"/>
              <a:t>35</a:t>
            </a:fld>
            <a:endParaRPr/>
          </a:p>
        </p:txBody>
      </p:sp>
      <p:grpSp>
        <p:nvGrpSpPr>
          <p:cNvPr id="730" name="Google Shape;730;g8ebb565936_1_176"/>
          <p:cNvGrpSpPr/>
          <p:nvPr/>
        </p:nvGrpSpPr>
        <p:grpSpPr>
          <a:xfrm>
            <a:off x="155439" y="627051"/>
            <a:ext cx="318264" cy="282756"/>
            <a:chOff x="5292575" y="3681900"/>
            <a:chExt cx="420150" cy="373275"/>
          </a:xfrm>
        </p:grpSpPr>
        <p:sp>
          <p:nvSpPr>
            <p:cNvPr id="731" name="Google Shape;731;g8ebb565936_1_176"/>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g8ebb565936_1_176"/>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g8ebb565936_1_176"/>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g8ebb565936_1_176"/>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g8ebb565936_1_176"/>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8ebb565936_1_176"/>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8ebb565936_1_176"/>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38" name="Google Shape;738;g8ebb565936_1_176" descr="Uma imagem contendo desenho&#10;&#10;Descrição gerada automaticamente"/>
          <p:cNvPicPr preferRelativeResize="0"/>
          <p:nvPr/>
        </p:nvPicPr>
        <p:blipFill rotWithShape="1">
          <a:blip r:embed="rId3">
            <a:alphaModFix/>
          </a:blip>
          <a:srcRect l="10990" t="19511" r="11831" b="19210"/>
          <a:stretch/>
        </p:blipFill>
        <p:spPr>
          <a:xfrm>
            <a:off x="8248151" y="21430"/>
            <a:ext cx="885824" cy="478631"/>
          </a:xfrm>
          <a:prstGeom prst="rect">
            <a:avLst/>
          </a:prstGeom>
          <a:noFill/>
          <a:ln>
            <a:noFill/>
          </a:ln>
        </p:spPr>
      </p:pic>
      <p:pic>
        <p:nvPicPr>
          <p:cNvPr id="739" name="Google Shape;739;g8ebb565936_1_176"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pic>
        <p:nvPicPr>
          <p:cNvPr id="3" name="Imagem 2">
            <a:extLst>
              <a:ext uri="{FF2B5EF4-FFF2-40B4-BE49-F238E27FC236}">
                <a16:creationId xmlns:a16="http://schemas.microsoft.com/office/drawing/2014/main" id="{F6F15088-38B6-4F99-B6C7-BB2895FAD160}"/>
              </a:ext>
            </a:extLst>
          </p:cNvPr>
          <p:cNvPicPr>
            <a:picLocks noChangeAspect="1"/>
          </p:cNvPicPr>
          <p:nvPr/>
        </p:nvPicPr>
        <p:blipFill>
          <a:blip r:embed="rId5"/>
          <a:stretch>
            <a:fillRect/>
          </a:stretch>
        </p:blipFill>
        <p:spPr>
          <a:xfrm>
            <a:off x="38599" y="1347555"/>
            <a:ext cx="6902527" cy="379594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8ebb565936_1_0"/>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dirty="0"/>
              <a:t>GARGALO DO PROCESSO</a:t>
            </a:r>
            <a:endParaRPr dirty="0"/>
          </a:p>
        </p:txBody>
      </p:sp>
      <p:sp>
        <p:nvSpPr>
          <p:cNvPr id="746" name="Google Shape;746;g8ebb565936_1_0"/>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t-BR"/>
              <a:t>36</a:t>
            </a:fld>
            <a:endParaRPr/>
          </a:p>
        </p:txBody>
      </p:sp>
      <p:grpSp>
        <p:nvGrpSpPr>
          <p:cNvPr id="747" name="Google Shape;747;g8ebb565936_1_0"/>
          <p:cNvGrpSpPr/>
          <p:nvPr/>
        </p:nvGrpSpPr>
        <p:grpSpPr>
          <a:xfrm>
            <a:off x="305075" y="605924"/>
            <a:ext cx="323793" cy="339493"/>
            <a:chOff x="5961125" y="1623900"/>
            <a:chExt cx="427450" cy="448175"/>
          </a:xfrm>
        </p:grpSpPr>
        <p:sp>
          <p:nvSpPr>
            <p:cNvPr id="748" name="Google Shape;748;g8ebb565936_1_0"/>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g8ebb565936_1_0"/>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g8ebb565936_1_0"/>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g8ebb565936_1_0"/>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g8ebb565936_1_0"/>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g8ebb565936_1_0"/>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g8ebb565936_1_0"/>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5" name="Google Shape;755;g8ebb565936_1_0"/>
          <p:cNvSpPr txBox="1"/>
          <p:nvPr/>
        </p:nvSpPr>
        <p:spPr>
          <a:xfrm>
            <a:off x="22122" y="1463862"/>
            <a:ext cx="8862900" cy="3488100"/>
          </a:xfrm>
          <a:prstGeom prst="rect">
            <a:avLst/>
          </a:prstGeom>
          <a:noFill/>
          <a:ln>
            <a:noFill/>
          </a:ln>
        </p:spPr>
        <p:txBody>
          <a:bodyPr spcFirstLastPara="1" wrap="square" lIns="91425" tIns="45700" rIns="91425" bIns="45700" anchor="t" anchorCtr="0">
            <a:noAutofit/>
          </a:bodyPr>
          <a:lstStyle/>
          <a:p>
            <a:pPr marL="374650" marR="0" lvl="0" indent="-285750" algn="l" rtl="0">
              <a:lnSpc>
                <a:spcPct val="150000"/>
              </a:lnSpc>
              <a:spcBef>
                <a:spcPts val="1000"/>
              </a:spcBef>
              <a:spcAft>
                <a:spcPts val="0"/>
              </a:spcAft>
              <a:buClr>
                <a:schemeClr val="accent4"/>
              </a:buClr>
              <a:buSzPts val="2200"/>
              <a:buFont typeface="Noto Sans Symbols"/>
              <a:buChar char="▪"/>
            </a:pPr>
            <a:r>
              <a:rPr lang="pt-BR" sz="1800" b="0" i="0" u="none" strike="noStrike" cap="none" dirty="0">
                <a:solidFill>
                  <a:srgbClr val="000000"/>
                </a:solidFill>
                <a:latin typeface="Roboto Condensed Light"/>
                <a:ea typeface="Roboto Condensed Light"/>
                <a:cs typeface="Roboto Condensed Light"/>
                <a:sym typeface="Roboto Condensed Light"/>
              </a:rPr>
              <a:t>Problema percebido em visita, a formação de estoque é claramente perceptível.</a:t>
            </a:r>
            <a:endParaRPr sz="1800" b="0" i="0" u="none" strike="noStrike" cap="none" dirty="0">
              <a:solidFill>
                <a:srgbClr val="000000"/>
              </a:solidFill>
              <a:latin typeface="Roboto Condensed Light"/>
              <a:ea typeface="Roboto Condensed Light"/>
              <a:cs typeface="Roboto Condensed Light"/>
              <a:sym typeface="Roboto Condensed Light"/>
            </a:endParaRPr>
          </a:p>
          <a:p>
            <a:pPr marL="374650" marR="0" lvl="0" indent="-285750" algn="l" rtl="0">
              <a:lnSpc>
                <a:spcPct val="150000"/>
              </a:lnSpc>
              <a:spcBef>
                <a:spcPts val="1000"/>
              </a:spcBef>
              <a:spcAft>
                <a:spcPts val="0"/>
              </a:spcAft>
              <a:buClr>
                <a:schemeClr val="accent4"/>
              </a:buClr>
              <a:buSzPts val="2200"/>
              <a:buFont typeface="Noto Sans Symbols"/>
              <a:buChar char="▪"/>
            </a:pPr>
            <a:r>
              <a:rPr lang="pt-BR" sz="1800" b="0" i="0" u="none" strike="noStrike" cap="none" dirty="0">
                <a:solidFill>
                  <a:srgbClr val="000000"/>
                </a:solidFill>
                <a:latin typeface="Roboto Condensed Light"/>
                <a:ea typeface="Roboto Condensed Light"/>
                <a:cs typeface="Roboto Condensed Light"/>
                <a:sym typeface="Roboto Condensed Light"/>
              </a:rPr>
              <a:t>Foi percebido que, o ritmo de saída de roupas nesta etapa é incompatível com o ritmo de entrada. Os operadores que são responsáveis por dobrar a roupa na saída da máquina, não conseguem acompanhar o ritmo da própria máquina.</a:t>
            </a:r>
            <a:endParaRPr sz="1800" b="0" i="0" u="none" strike="noStrike" cap="none" dirty="0">
              <a:solidFill>
                <a:srgbClr val="000000"/>
              </a:solidFill>
              <a:latin typeface="Roboto Condensed Light"/>
              <a:ea typeface="Roboto Condensed Light"/>
              <a:cs typeface="Roboto Condensed Light"/>
              <a:sym typeface="Roboto Condensed Light"/>
            </a:endParaRPr>
          </a:p>
          <a:p>
            <a:pPr marL="374650" lvl="0" indent="-285750" algn="l" rtl="0">
              <a:lnSpc>
                <a:spcPct val="150000"/>
              </a:lnSpc>
              <a:spcBef>
                <a:spcPts val="1000"/>
              </a:spcBef>
              <a:spcAft>
                <a:spcPts val="0"/>
              </a:spcAft>
              <a:buClr>
                <a:schemeClr val="accent4"/>
              </a:buClr>
              <a:buSzPts val="2200"/>
              <a:buFont typeface="Noto Sans Symbols"/>
              <a:buChar char="▪"/>
            </a:pPr>
            <a:r>
              <a:rPr lang="pt-BR" sz="1800" dirty="0">
                <a:latin typeface="Roboto Condensed Light"/>
                <a:ea typeface="Roboto Condensed Light"/>
                <a:cs typeface="Roboto Condensed Light"/>
                <a:sym typeface="Roboto Condensed Light"/>
              </a:rPr>
              <a:t>Há uma deficiência de processo na dobradura da roupa.</a:t>
            </a:r>
            <a:endParaRPr sz="1800" dirty="0">
              <a:latin typeface="Roboto Condensed Light"/>
              <a:ea typeface="Roboto Condensed Light"/>
              <a:cs typeface="Roboto Condensed Light"/>
              <a:sym typeface="Roboto Condensed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37"/>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CINCO PORQUES – CALANDRA</a:t>
            </a:r>
            <a:endParaRPr/>
          </a:p>
        </p:txBody>
      </p:sp>
      <p:sp>
        <p:nvSpPr>
          <p:cNvPr id="761" name="Google Shape;761;p37"/>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37</a:t>
            </a:fld>
            <a:endParaRPr/>
          </a:p>
        </p:txBody>
      </p:sp>
      <p:grpSp>
        <p:nvGrpSpPr>
          <p:cNvPr id="762" name="Google Shape;762;p37"/>
          <p:cNvGrpSpPr/>
          <p:nvPr/>
        </p:nvGrpSpPr>
        <p:grpSpPr>
          <a:xfrm>
            <a:off x="270943" y="629920"/>
            <a:ext cx="392063" cy="291505"/>
            <a:chOff x="5247525" y="3007275"/>
            <a:chExt cx="517575" cy="384825"/>
          </a:xfrm>
        </p:grpSpPr>
        <p:sp>
          <p:nvSpPr>
            <p:cNvPr id="763" name="Google Shape;763;p37"/>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37"/>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65" name="Google Shape;765;p37"/>
          <p:cNvGrpSpPr/>
          <p:nvPr/>
        </p:nvGrpSpPr>
        <p:grpSpPr>
          <a:xfrm>
            <a:off x="106680" y="1438317"/>
            <a:ext cx="6926580" cy="3602548"/>
            <a:chOff x="0" y="-25041"/>
            <a:chExt cx="6355080" cy="3602548"/>
          </a:xfrm>
        </p:grpSpPr>
        <p:sp>
          <p:nvSpPr>
            <p:cNvPr id="766" name="Google Shape;766;p37"/>
            <p:cNvSpPr txBox="1"/>
            <p:nvPr/>
          </p:nvSpPr>
          <p:spPr>
            <a:xfrm>
              <a:off x="3101340" y="2878179"/>
              <a:ext cx="1333500" cy="674287"/>
            </a:xfrm>
            <a:prstGeom prst="rect">
              <a:avLst/>
            </a:prstGeom>
            <a:solidFill>
              <a:srgbClr val="F0F5FA"/>
            </a:solidFill>
            <a:ln w="12700" cap="flat" cmpd="sng">
              <a:solidFill>
                <a:srgbClr val="FED599"/>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Por que a capacidade de dobradura é menor?</a:t>
              </a:r>
              <a:endParaRPr sz="1400" b="0" i="0" u="none" strike="noStrike" cap="none">
                <a:solidFill>
                  <a:srgbClr val="000000"/>
                </a:solidFill>
                <a:latin typeface="Arial"/>
                <a:ea typeface="Arial"/>
                <a:cs typeface="Arial"/>
                <a:sym typeface="Arial"/>
              </a:endParaRPr>
            </a:p>
          </p:txBody>
        </p:sp>
        <p:sp>
          <p:nvSpPr>
            <p:cNvPr id="767" name="Google Shape;767;p37"/>
            <p:cNvSpPr txBox="1"/>
            <p:nvPr/>
          </p:nvSpPr>
          <p:spPr>
            <a:xfrm>
              <a:off x="1356360" y="83820"/>
              <a:ext cx="1851660" cy="47666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Pois há a geração de estoque antes do equipamento.</a:t>
              </a:r>
              <a:endParaRPr sz="1400" b="0" i="0" u="none" strike="noStrike" cap="none">
                <a:solidFill>
                  <a:srgbClr val="000000"/>
                </a:solidFill>
                <a:latin typeface="Arial"/>
                <a:ea typeface="Arial"/>
                <a:cs typeface="Arial"/>
                <a:sym typeface="Arial"/>
              </a:endParaRPr>
            </a:p>
          </p:txBody>
        </p:sp>
        <p:sp>
          <p:nvSpPr>
            <p:cNvPr id="768" name="Google Shape;768;p37"/>
            <p:cNvSpPr txBox="1"/>
            <p:nvPr/>
          </p:nvSpPr>
          <p:spPr>
            <a:xfrm>
              <a:off x="2148840" y="716280"/>
              <a:ext cx="1851660" cy="6742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Pois o equipamento não calandra as roupas rápido o suficiente.</a:t>
              </a:r>
              <a:endParaRPr sz="1400" b="0" i="0" u="none" strike="noStrike" cap="none">
                <a:solidFill>
                  <a:srgbClr val="000000"/>
                </a:solidFill>
                <a:latin typeface="Arial"/>
                <a:ea typeface="Arial"/>
                <a:cs typeface="Arial"/>
                <a:sym typeface="Arial"/>
              </a:endParaRPr>
            </a:p>
          </p:txBody>
        </p:sp>
        <p:sp>
          <p:nvSpPr>
            <p:cNvPr id="769" name="Google Shape;769;p37"/>
            <p:cNvSpPr txBox="1"/>
            <p:nvPr/>
          </p:nvSpPr>
          <p:spPr>
            <a:xfrm>
              <a:off x="2956560" y="1531620"/>
              <a:ext cx="1851660" cy="47666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Pois ele acumula roupas na saída.</a:t>
              </a:r>
              <a:endParaRPr sz="1400" b="0" i="0" u="none" strike="noStrike" cap="none">
                <a:solidFill>
                  <a:srgbClr val="000000"/>
                </a:solidFill>
                <a:latin typeface="Arial"/>
                <a:ea typeface="Arial"/>
                <a:cs typeface="Arial"/>
                <a:sym typeface="Arial"/>
              </a:endParaRPr>
            </a:p>
          </p:txBody>
        </p:sp>
        <p:sp>
          <p:nvSpPr>
            <p:cNvPr id="770" name="Google Shape;770;p37"/>
            <p:cNvSpPr txBox="1"/>
            <p:nvPr/>
          </p:nvSpPr>
          <p:spPr>
            <a:xfrm>
              <a:off x="4503420" y="2903220"/>
              <a:ext cx="1851660" cy="6742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Pois a dobra manual da roupa requer tempo para a execução da tarefa.</a:t>
              </a:r>
              <a:endParaRPr sz="1400" b="0" i="0" u="none" strike="noStrike" cap="none">
                <a:solidFill>
                  <a:srgbClr val="000000"/>
                </a:solidFill>
                <a:latin typeface="Arial"/>
                <a:ea typeface="Arial"/>
                <a:cs typeface="Arial"/>
                <a:sym typeface="Arial"/>
              </a:endParaRPr>
            </a:p>
          </p:txBody>
        </p:sp>
        <p:sp>
          <p:nvSpPr>
            <p:cNvPr id="771" name="Google Shape;771;p37"/>
            <p:cNvSpPr txBox="1"/>
            <p:nvPr/>
          </p:nvSpPr>
          <p:spPr>
            <a:xfrm>
              <a:off x="3634740" y="2171700"/>
              <a:ext cx="2209800" cy="6742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Pois a capacidade de alimentação é maior do que a capacidade dos operadores dobrarem as roupas.</a:t>
              </a:r>
              <a:endParaRPr sz="1400" b="0" i="0" u="none" strike="noStrike" cap="none">
                <a:solidFill>
                  <a:srgbClr val="000000"/>
                </a:solidFill>
                <a:latin typeface="Arial"/>
                <a:ea typeface="Arial"/>
                <a:cs typeface="Arial"/>
                <a:sym typeface="Arial"/>
              </a:endParaRPr>
            </a:p>
          </p:txBody>
        </p:sp>
        <p:grpSp>
          <p:nvGrpSpPr>
            <p:cNvPr id="772" name="Google Shape;772;p37"/>
            <p:cNvGrpSpPr/>
            <p:nvPr/>
          </p:nvGrpSpPr>
          <p:grpSpPr>
            <a:xfrm>
              <a:off x="419100" y="624840"/>
              <a:ext cx="311728" cy="453737"/>
              <a:chOff x="0" y="0"/>
              <a:chExt cx="311728" cy="453737"/>
            </a:xfrm>
          </p:grpSpPr>
          <p:cxnSp>
            <p:nvCxnSpPr>
              <p:cNvPr id="773" name="Google Shape;773;p37"/>
              <p:cNvCxnSpPr/>
              <p:nvPr/>
            </p:nvCxnSpPr>
            <p:spPr>
              <a:xfrm rot="10800000">
                <a:off x="3463" y="0"/>
                <a:ext cx="0" cy="453737"/>
              </a:xfrm>
              <a:prstGeom prst="straightConnector1">
                <a:avLst/>
              </a:prstGeom>
              <a:noFill/>
              <a:ln w="12700" cap="flat" cmpd="sng">
                <a:solidFill>
                  <a:schemeClr val="accent5"/>
                </a:solidFill>
                <a:prstDash val="solid"/>
                <a:round/>
                <a:headEnd type="none" w="sm" len="sm"/>
                <a:tailEnd type="none" w="sm" len="sm"/>
              </a:ln>
            </p:spPr>
          </p:cxnSp>
          <p:cxnSp>
            <p:nvCxnSpPr>
              <p:cNvPr id="774" name="Google Shape;774;p37"/>
              <p:cNvCxnSpPr/>
              <p:nvPr/>
            </p:nvCxnSpPr>
            <p:spPr>
              <a:xfrm>
                <a:off x="0" y="452005"/>
                <a:ext cx="311728" cy="0"/>
              </a:xfrm>
              <a:prstGeom prst="straightConnector1">
                <a:avLst/>
              </a:prstGeom>
              <a:noFill/>
              <a:ln w="12700" cap="flat" cmpd="sng">
                <a:solidFill>
                  <a:schemeClr val="accent5"/>
                </a:solidFill>
                <a:prstDash val="solid"/>
                <a:round/>
                <a:headEnd type="none" w="sm" len="sm"/>
                <a:tailEnd type="stealth" w="lg" len="lg"/>
              </a:ln>
            </p:spPr>
          </p:cxnSp>
        </p:grpSp>
        <p:grpSp>
          <p:nvGrpSpPr>
            <p:cNvPr id="775" name="Google Shape;775;p37"/>
            <p:cNvGrpSpPr/>
            <p:nvPr/>
          </p:nvGrpSpPr>
          <p:grpSpPr>
            <a:xfrm>
              <a:off x="1203960" y="1257300"/>
              <a:ext cx="311728" cy="459625"/>
              <a:chOff x="0" y="-160020"/>
              <a:chExt cx="311728" cy="459625"/>
            </a:xfrm>
          </p:grpSpPr>
          <p:cxnSp>
            <p:nvCxnSpPr>
              <p:cNvPr id="776" name="Google Shape;776;p37"/>
              <p:cNvCxnSpPr/>
              <p:nvPr/>
            </p:nvCxnSpPr>
            <p:spPr>
              <a:xfrm rot="10800000">
                <a:off x="3463" y="-160020"/>
                <a:ext cx="0" cy="453737"/>
              </a:xfrm>
              <a:prstGeom prst="straightConnector1">
                <a:avLst/>
              </a:prstGeom>
              <a:noFill/>
              <a:ln w="12700" cap="flat" cmpd="sng">
                <a:solidFill>
                  <a:schemeClr val="accent5"/>
                </a:solidFill>
                <a:prstDash val="solid"/>
                <a:round/>
                <a:headEnd type="none" w="sm" len="sm"/>
                <a:tailEnd type="none" w="sm" len="sm"/>
              </a:ln>
            </p:spPr>
          </p:cxnSp>
          <p:cxnSp>
            <p:nvCxnSpPr>
              <p:cNvPr id="777" name="Google Shape;777;p37"/>
              <p:cNvCxnSpPr/>
              <p:nvPr/>
            </p:nvCxnSpPr>
            <p:spPr>
              <a:xfrm>
                <a:off x="0" y="299605"/>
                <a:ext cx="311728" cy="0"/>
              </a:xfrm>
              <a:prstGeom prst="straightConnector1">
                <a:avLst/>
              </a:prstGeom>
              <a:noFill/>
              <a:ln w="12700" cap="flat" cmpd="sng">
                <a:solidFill>
                  <a:schemeClr val="accent5"/>
                </a:solidFill>
                <a:prstDash val="solid"/>
                <a:round/>
                <a:headEnd type="none" w="sm" len="sm"/>
                <a:tailEnd type="stealth" w="lg" len="lg"/>
              </a:ln>
            </p:spPr>
          </p:cxnSp>
        </p:grpSp>
        <p:grpSp>
          <p:nvGrpSpPr>
            <p:cNvPr id="778" name="Google Shape;778;p37"/>
            <p:cNvGrpSpPr/>
            <p:nvPr/>
          </p:nvGrpSpPr>
          <p:grpSpPr>
            <a:xfrm>
              <a:off x="1981200" y="1988820"/>
              <a:ext cx="311728" cy="459625"/>
              <a:chOff x="0" y="-236220"/>
              <a:chExt cx="311728" cy="459625"/>
            </a:xfrm>
          </p:grpSpPr>
          <p:cxnSp>
            <p:nvCxnSpPr>
              <p:cNvPr id="779" name="Google Shape;779;p37"/>
              <p:cNvCxnSpPr/>
              <p:nvPr/>
            </p:nvCxnSpPr>
            <p:spPr>
              <a:xfrm rot="10800000">
                <a:off x="3463" y="-236220"/>
                <a:ext cx="0" cy="453737"/>
              </a:xfrm>
              <a:prstGeom prst="straightConnector1">
                <a:avLst/>
              </a:prstGeom>
              <a:noFill/>
              <a:ln w="12700" cap="flat" cmpd="sng">
                <a:solidFill>
                  <a:schemeClr val="accent5"/>
                </a:solidFill>
                <a:prstDash val="solid"/>
                <a:round/>
                <a:headEnd type="none" w="sm" len="sm"/>
                <a:tailEnd type="none" w="sm" len="sm"/>
              </a:ln>
            </p:spPr>
          </p:cxnSp>
          <p:cxnSp>
            <p:nvCxnSpPr>
              <p:cNvPr id="780" name="Google Shape;780;p37"/>
              <p:cNvCxnSpPr/>
              <p:nvPr/>
            </p:nvCxnSpPr>
            <p:spPr>
              <a:xfrm>
                <a:off x="0" y="223405"/>
                <a:ext cx="311728" cy="0"/>
              </a:xfrm>
              <a:prstGeom prst="straightConnector1">
                <a:avLst/>
              </a:prstGeom>
              <a:noFill/>
              <a:ln w="12700" cap="flat" cmpd="sng">
                <a:solidFill>
                  <a:schemeClr val="accent5"/>
                </a:solidFill>
                <a:prstDash val="solid"/>
                <a:round/>
                <a:headEnd type="none" w="sm" len="sm"/>
                <a:tailEnd type="stealth" w="lg" len="lg"/>
              </a:ln>
            </p:spPr>
          </p:cxnSp>
        </p:grpSp>
        <p:grpSp>
          <p:nvGrpSpPr>
            <p:cNvPr id="781" name="Google Shape;781;p37"/>
            <p:cNvGrpSpPr/>
            <p:nvPr/>
          </p:nvGrpSpPr>
          <p:grpSpPr>
            <a:xfrm>
              <a:off x="2781300" y="2720340"/>
              <a:ext cx="311728" cy="459625"/>
              <a:chOff x="0" y="-297180"/>
              <a:chExt cx="311728" cy="459625"/>
            </a:xfrm>
          </p:grpSpPr>
          <p:cxnSp>
            <p:nvCxnSpPr>
              <p:cNvPr id="782" name="Google Shape;782;p37"/>
              <p:cNvCxnSpPr/>
              <p:nvPr/>
            </p:nvCxnSpPr>
            <p:spPr>
              <a:xfrm rot="10800000">
                <a:off x="3463" y="-297180"/>
                <a:ext cx="0" cy="453737"/>
              </a:xfrm>
              <a:prstGeom prst="straightConnector1">
                <a:avLst/>
              </a:prstGeom>
              <a:noFill/>
              <a:ln w="12700" cap="flat" cmpd="sng">
                <a:solidFill>
                  <a:schemeClr val="accent5"/>
                </a:solidFill>
                <a:prstDash val="solid"/>
                <a:round/>
                <a:headEnd type="none" w="sm" len="sm"/>
                <a:tailEnd type="none" w="sm" len="sm"/>
              </a:ln>
            </p:spPr>
          </p:cxnSp>
          <p:cxnSp>
            <p:nvCxnSpPr>
              <p:cNvPr id="783" name="Google Shape;783;p37"/>
              <p:cNvCxnSpPr/>
              <p:nvPr/>
            </p:nvCxnSpPr>
            <p:spPr>
              <a:xfrm>
                <a:off x="0" y="162445"/>
                <a:ext cx="311728" cy="0"/>
              </a:xfrm>
              <a:prstGeom prst="straightConnector1">
                <a:avLst/>
              </a:prstGeom>
              <a:noFill/>
              <a:ln w="12700" cap="flat" cmpd="sng">
                <a:solidFill>
                  <a:schemeClr val="accent5"/>
                </a:solidFill>
                <a:prstDash val="solid"/>
                <a:round/>
                <a:headEnd type="none" w="sm" len="sm"/>
                <a:tailEnd type="stealth" w="lg" len="lg"/>
              </a:ln>
            </p:spPr>
          </p:cxnSp>
        </p:grpSp>
        <p:sp>
          <p:nvSpPr>
            <p:cNvPr id="784" name="Google Shape;784;p37"/>
            <p:cNvSpPr txBox="1"/>
            <p:nvPr/>
          </p:nvSpPr>
          <p:spPr>
            <a:xfrm>
              <a:off x="746760" y="716280"/>
              <a:ext cx="1287780" cy="620395"/>
            </a:xfrm>
            <a:prstGeom prst="rect">
              <a:avLst/>
            </a:prstGeom>
            <a:solidFill>
              <a:srgbClr val="F0F5FA"/>
            </a:solidFill>
            <a:ln w="12700" cap="flat" cmpd="sng">
              <a:solidFill>
                <a:srgbClr val="FED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Por que é gerado o estoque?</a:t>
              </a:r>
              <a:endParaRPr sz="1400" b="0" i="0" u="none" strike="noStrike" cap="none">
                <a:solidFill>
                  <a:srgbClr val="000000"/>
                </a:solidFill>
                <a:latin typeface="Arial"/>
                <a:ea typeface="Arial"/>
                <a:cs typeface="Arial"/>
                <a:sym typeface="Arial"/>
              </a:endParaRPr>
            </a:p>
          </p:txBody>
        </p:sp>
        <p:sp>
          <p:nvSpPr>
            <p:cNvPr id="785" name="Google Shape;785;p37"/>
            <p:cNvSpPr txBox="1"/>
            <p:nvPr/>
          </p:nvSpPr>
          <p:spPr>
            <a:xfrm>
              <a:off x="1524000" y="1415139"/>
              <a:ext cx="1287780" cy="674287"/>
            </a:xfrm>
            <a:prstGeom prst="rect">
              <a:avLst/>
            </a:prstGeom>
            <a:solidFill>
              <a:srgbClr val="F0F5FA"/>
            </a:solidFill>
            <a:ln w="12700" cap="flat" cmpd="sng">
              <a:solidFill>
                <a:srgbClr val="FED599"/>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Por que não calandra rápido o suficiente?</a:t>
              </a:r>
              <a:endParaRPr sz="1400" b="0" i="0" u="none" strike="noStrike" cap="none">
                <a:solidFill>
                  <a:srgbClr val="000000"/>
                </a:solidFill>
                <a:latin typeface="Arial"/>
                <a:ea typeface="Arial"/>
                <a:cs typeface="Arial"/>
                <a:sym typeface="Arial"/>
              </a:endParaRPr>
            </a:p>
          </p:txBody>
        </p:sp>
        <p:sp>
          <p:nvSpPr>
            <p:cNvPr id="786" name="Google Shape;786;p37"/>
            <p:cNvSpPr txBox="1"/>
            <p:nvPr/>
          </p:nvSpPr>
          <p:spPr>
            <a:xfrm>
              <a:off x="2301240" y="2146659"/>
              <a:ext cx="1287780" cy="674287"/>
            </a:xfrm>
            <a:prstGeom prst="rect">
              <a:avLst/>
            </a:prstGeom>
            <a:solidFill>
              <a:srgbClr val="F0F5FA"/>
            </a:solidFill>
            <a:ln w="12700" cap="flat" cmpd="sng">
              <a:solidFill>
                <a:srgbClr val="FED599"/>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Por que a calandra acumula roupas na saída?</a:t>
              </a:r>
              <a:endParaRPr sz="1400" b="0" i="0" u="none" strike="noStrike" cap="none">
                <a:solidFill>
                  <a:srgbClr val="000000"/>
                </a:solidFill>
                <a:latin typeface="Arial"/>
                <a:ea typeface="Arial"/>
                <a:cs typeface="Arial"/>
                <a:sym typeface="Arial"/>
              </a:endParaRPr>
            </a:p>
          </p:txBody>
        </p:sp>
        <p:sp>
          <p:nvSpPr>
            <p:cNvPr id="787" name="Google Shape;787;p37"/>
            <p:cNvSpPr txBox="1"/>
            <p:nvPr/>
          </p:nvSpPr>
          <p:spPr>
            <a:xfrm>
              <a:off x="0" y="-25041"/>
              <a:ext cx="1287780" cy="674287"/>
            </a:xfrm>
            <a:prstGeom prst="rect">
              <a:avLst/>
            </a:prstGeom>
            <a:solidFill>
              <a:srgbClr val="F0F5FA"/>
            </a:solidFill>
            <a:ln w="12700" cap="flat" cmpd="sng">
              <a:solidFill>
                <a:srgbClr val="FED599"/>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7000"/>
                </a:lnSpc>
                <a:spcBef>
                  <a:spcPts val="0"/>
                </a:spcBef>
                <a:spcAft>
                  <a:spcPts val="0"/>
                </a:spcAft>
                <a:buClr>
                  <a:srgbClr val="000000"/>
                </a:buClr>
                <a:buSzPts val="1200"/>
                <a:buFont typeface="Arial"/>
                <a:buNone/>
              </a:pPr>
              <a:r>
                <a:rPr lang="pt-BR" sz="1200" b="0" i="0" u="none" strike="noStrike" cap="none">
                  <a:solidFill>
                    <a:srgbClr val="131924"/>
                  </a:solidFill>
                  <a:latin typeface="Roboto Condensed Light"/>
                  <a:ea typeface="Roboto Condensed Light"/>
                  <a:cs typeface="Roboto Condensed Light"/>
                  <a:sym typeface="Roboto Condensed Light"/>
                </a:rPr>
                <a:t>Por que a calandra é o gargalo do processo?</a:t>
              </a:r>
              <a:endParaRPr sz="1400" b="0" i="0" u="none" strike="noStrike" cap="none">
                <a:solidFill>
                  <a:srgbClr val="000000"/>
                </a:solidFill>
                <a:latin typeface="Arial"/>
                <a:ea typeface="Arial"/>
                <a:cs typeface="Arial"/>
                <a:sym typeface="Arial"/>
              </a:endParaRPr>
            </a:p>
          </p:txBody>
        </p:sp>
      </p:grpSp>
      <p:pic>
        <p:nvPicPr>
          <p:cNvPr id="788" name="Google Shape;788;p37" descr="Uma imagem contendo desenho&#10;&#10;Descrição gerada automaticamente"/>
          <p:cNvPicPr preferRelativeResize="0"/>
          <p:nvPr/>
        </p:nvPicPr>
        <p:blipFill rotWithShape="1">
          <a:blip r:embed="rId3">
            <a:alphaModFix/>
          </a:blip>
          <a:srcRect l="10994" t="19512" r="11825" b="19208"/>
          <a:stretch/>
        </p:blipFill>
        <p:spPr>
          <a:xfrm>
            <a:off x="8248151" y="21430"/>
            <a:ext cx="885824" cy="478631"/>
          </a:xfrm>
          <a:prstGeom prst="rect">
            <a:avLst/>
          </a:prstGeom>
          <a:noFill/>
          <a:ln>
            <a:noFill/>
          </a:ln>
        </p:spPr>
      </p:pic>
      <p:pic>
        <p:nvPicPr>
          <p:cNvPr id="789" name="Google Shape;789;p37"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8ebb565936_1_923"/>
          <p:cNvSpPr/>
          <p:nvPr/>
        </p:nvSpPr>
        <p:spPr>
          <a:xfrm>
            <a:off x="0" y="866737"/>
            <a:ext cx="9144000" cy="60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5" name="Google Shape;795;g8ebb565936_1_923"/>
          <p:cNvSpPr/>
          <p:nvPr/>
        </p:nvSpPr>
        <p:spPr>
          <a:xfrm>
            <a:off x="0" y="0"/>
            <a:ext cx="9144000" cy="890100"/>
          </a:xfrm>
          <a:prstGeom prst="rect">
            <a:avLst/>
          </a:prstGeom>
          <a:solidFill>
            <a:srgbClr val="C7D3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6" name="Google Shape;796;g8ebb565936_1_923"/>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t-BR"/>
              <a:t>38</a:t>
            </a:fld>
            <a:endParaRPr/>
          </a:p>
        </p:txBody>
      </p:sp>
      <p:sp>
        <p:nvSpPr>
          <p:cNvPr id="797" name="Google Shape;797;g8ebb565936_1_923"/>
          <p:cNvSpPr/>
          <p:nvPr/>
        </p:nvSpPr>
        <p:spPr>
          <a:xfrm>
            <a:off x="0" y="585017"/>
            <a:ext cx="9144000" cy="60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8" name="Google Shape;798;g8ebb565936_1_923"/>
          <p:cNvSpPr/>
          <p:nvPr/>
        </p:nvSpPr>
        <p:spPr>
          <a:xfrm>
            <a:off x="0" y="431489"/>
            <a:ext cx="9144000" cy="633900"/>
          </a:xfrm>
          <a:prstGeom prst="rect">
            <a:avLst/>
          </a:prstGeom>
          <a:solidFill>
            <a:srgbClr val="3F53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9" name="Google Shape;799;g8ebb565936_1_923"/>
          <p:cNvSpPr txBox="1">
            <a:spLocks noGrp="1"/>
          </p:cNvSpPr>
          <p:nvPr>
            <p:ph type="title"/>
          </p:nvPr>
        </p:nvSpPr>
        <p:spPr>
          <a:xfrm>
            <a:off x="600915" y="365517"/>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DIAGRAMA DE ISHIKAWA – CALANDRA</a:t>
            </a:r>
            <a:endParaRPr/>
          </a:p>
        </p:txBody>
      </p:sp>
      <p:grpSp>
        <p:nvGrpSpPr>
          <p:cNvPr id="800" name="Google Shape;800;g8ebb565936_1_923"/>
          <p:cNvGrpSpPr/>
          <p:nvPr/>
        </p:nvGrpSpPr>
        <p:grpSpPr>
          <a:xfrm>
            <a:off x="155439" y="607239"/>
            <a:ext cx="318264" cy="282756"/>
            <a:chOff x="5292575" y="3681900"/>
            <a:chExt cx="420150" cy="373275"/>
          </a:xfrm>
        </p:grpSpPr>
        <p:sp>
          <p:nvSpPr>
            <p:cNvPr id="801" name="Google Shape;801;g8ebb565936_1_923"/>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g8ebb565936_1_923"/>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g8ebb565936_1_923"/>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g8ebb565936_1_923"/>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g8ebb565936_1_923"/>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g8ebb565936_1_923"/>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g8ebb565936_1_923"/>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8" name="Google Shape;808;g8ebb565936_1_923"/>
          <p:cNvGrpSpPr/>
          <p:nvPr/>
        </p:nvGrpSpPr>
        <p:grpSpPr>
          <a:xfrm>
            <a:off x="7779886" y="4149303"/>
            <a:ext cx="1328462" cy="301585"/>
            <a:chOff x="7025640" y="21430"/>
            <a:chExt cx="2108335" cy="478631"/>
          </a:xfrm>
        </p:grpSpPr>
        <p:pic>
          <p:nvPicPr>
            <p:cNvPr id="809" name="Google Shape;809;g8ebb565936_1_923" descr="Uma imagem contendo desenho&#10;&#10;Descrição gerada automaticamente"/>
            <p:cNvPicPr preferRelativeResize="0"/>
            <p:nvPr/>
          </p:nvPicPr>
          <p:blipFill rotWithShape="1">
            <a:blip r:embed="rId3">
              <a:alphaModFix/>
            </a:blip>
            <a:srcRect l="10990" t="19511" r="11831" b="19210"/>
            <a:stretch/>
          </p:blipFill>
          <p:spPr>
            <a:xfrm>
              <a:off x="8248151" y="21430"/>
              <a:ext cx="885824" cy="478631"/>
            </a:xfrm>
            <a:prstGeom prst="rect">
              <a:avLst/>
            </a:prstGeom>
            <a:noFill/>
            <a:ln>
              <a:noFill/>
            </a:ln>
          </p:spPr>
        </p:pic>
        <p:pic>
          <p:nvPicPr>
            <p:cNvPr id="810" name="Google Shape;810;g8ebb565936_1_923"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grpSp>
      <p:grpSp>
        <p:nvGrpSpPr>
          <p:cNvPr id="811" name="Google Shape;811;g8ebb565936_1_923"/>
          <p:cNvGrpSpPr/>
          <p:nvPr/>
        </p:nvGrpSpPr>
        <p:grpSpPr>
          <a:xfrm>
            <a:off x="616155" y="1245525"/>
            <a:ext cx="7978295" cy="3692969"/>
            <a:chOff x="0" y="0"/>
            <a:chExt cx="7003419" cy="3693338"/>
          </a:xfrm>
        </p:grpSpPr>
        <p:grpSp>
          <p:nvGrpSpPr>
            <p:cNvPr id="812" name="Google Shape;812;g8ebb565936_1_923"/>
            <p:cNvGrpSpPr/>
            <p:nvPr/>
          </p:nvGrpSpPr>
          <p:grpSpPr>
            <a:xfrm>
              <a:off x="0" y="0"/>
              <a:ext cx="1737391" cy="1834541"/>
              <a:chOff x="0" y="19052"/>
              <a:chExt cx="1737391" cy="1834725"/>
            </a:xfrm>
          </p:grpSpPr>
          <p:sp>
            <p:nvSpPr>
              <p:cNvPr id="813" name="Google Shape;813;g8ebb565936_1_923"/>
              <p:cNvSpPr txBox="1"/>
              <p:nvPr/>
            </p:nvSpPr>
            <p:spPr>
              <a:xfrm>
                <a:off x="0" y="19052"/>
                <a:ext cx="11859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MÃO DE OBRA</a:t>
                </a:r>
                <a:endParaRPr sz="1400" b="0" i="0" u="none" strike="noStrike" cap="none">
                  <a:solidFill>
                    <a:srgbClr val="000000"/>
                  </a:solidFill>
                  <a:latin typeface="Roboto Condensed Light"/>
                  <a:ea typeface="Roboto Condensed Light"/>
                  <a:cs typeface="Roboto Condensed Light"/>
                  <a:sym typeface="Roboto Condensed Light"/>
                </a:endParaRPr>
              </a:p>
            </p:txBody>
          </p:sp>
          <p:cxnSp>
            <p:nvCxnSpPr>
              <p:cNvPr id="814" name="Google Shape;814;g8ebb565936_1_923"/>
              <p:cNvCxnSpPr/>
              <p:nvPr/>
            </p:nvCxnSpPr>
            <p:spPr>
              <a:xfrm rot="10800000">
                <a:off x="90280" y="247577"/>
                <a:ext cx="791100" cy="1606200"/>
              </a:xfrm>
              <a:prstGeom prst="straightConnector1">
                <a:avLst/>
              </a:prstGeom>
              <a:noFill/>
              <a:ln w="12700" cap="flat" cmpd="sng">
                <a:solidFill>
                  <a:srgbClr val="FFC166"/>
                </a:solidFill>
                <a:prstDash val="solid"/>
                <a:round/>
                <a:headEnd type="none" w="sm" len="sm"/>
                <a:tailEnd type="none" w="sm" len="sm"/>
              </a:ln>
            </p:spPr>
          </p:cxnSp>
          <p:cxnSp>
            <p:nvCxnSpPr>
              <p:cNvPr id="815" name="Google Shape;815;g8ebb565936_1_923"/>
              <p:cNvCxnSpPr/>
              <p:nvPr/>
            </p:nvCxnSpPr>
            <p:spPr>
              <a:xfrm>
                <a:off x="81280" y="247622"/>
                <a:ext cx="995100" cy="0"/>
              </a:xfrm>
              <a:prstGeom prst="straightConnector1">
                <a:avLst/>
              </a:prstGeom>
              <a:noFill/>
              <a:ln w="12700" cap="flat" cmpd="sng">
                <a:solidFill>
                  <a:srgbClr val="FFC166"/>
                </a:solidFill>
                <a:prstDash val="solid"/>
                <a:round/>
                <a:headEnd type="none" w="sm" len="sm"/>
                <a:tailEnd type="none" w="sm" len="sm"/>
              </a:ln>
            </p:spPr>
          </p:cxnSp>
          <p:sp>
            <p:nvSpPr>
              <p:cNvPr id="816" name="Google Shape;816;g8ebb565936_1_923"/>
              <p:cNvSpPr txBox="1"/>
              <p:nvPr/>
            </p:nvSpPr>
            <p:spPr>
              <a:xfrm>
                <a:off x="431791" y="838266"/>
                <a:ext cx="1305600" cy="2691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Cansaço do Operador</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grpSp>
          <p:nvGrpSpPr>
            <p:cNvPr id="817" name="Google Shape;817;g8ebb565936_1_923"/>
            <p:cNvGrpSpPr/>
            <p:nvPr/>
          </p:nvGrpSpPr>
          <p:grpSpPr>
            <a:xfrm>
              <a:off x="1814512" y="0"/>
              <a:ext cx="1734134" cy="1834171"/>
              <a:chOff x="1" y="19056"/>
              <a:chExt cx="1734828" cy="1834721"/>
            </a:xfrm>
          </p:grpSpPr>
          <p:sp>
            <p:nvSpPr>
              <p:cNvPr id="818" name="Google Shape;818;g8ebb565936_1_923"/>
              <p:cNvSpPr txBox="1"/>
              <p:nvPr/>
            </p:nvSpPr>
            <p:spPr>
              <a:xfrm>
                <a:off x="1" y="19056"/>
                <a:ext cx="9669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MATERIAIS</a:t>
                </a:r>
                <a:endParaRPr sz="1400" b="0" i="0" u="none" strike="noStrike" cap="none">
                  <a:solidFill>
                    <a:srgbClr val="000000"/>
                  </a:solidFill>
                  <a:latin typeface="Roboto Condensed Light"/>
                  <a:ea typeface="Roboto Condensed Light"/>
                  <a:cs typeface="Roboto Condensed Light"/>
                  <a:sym typeface="Roboto Condensed Light"/>
                </a:endParaRPr>
              </a:p>
            </p:txBody>
          </p:sp>
          <p:cxnSp>
            <p:nvCxnSpPr>
              <p:cNvPr id="819" name="Google Shape;819;g8ebb565936_1_923"/>
              <p:cNvCxnSpPr/>
              <p:nvPr/>
            </p:nvCxnSpPr>
            <p:spPr>
              <a:xfrm rot="10800000">
                <a:off x="90280" y="247577"/>
                <a:ext cx="791100" cy="1606200"/>
              </a:xfrm>
              <a:prstGeom prst="straightConnector1">
                <a:avLst/>
              </a:prstGeom>
              <a:noFill/>
              <a:ln w="12700" cap="flat" cmpd="sng">
                <a:solidFill>
                  <a:srgbClr val="FFC166"/>
                </a:solidFill>
                <a:prstDash val="solid"/>
                <a:round/>
                <a:headEnd type="none" w="sm" len="sm"/>
                <a:tailEnd type="none" w="sm" len="sm"/>
              </a:ln>
            </p:spPr>
          </p:cxnSp>
          <p:cxnSp>
            <p:nvCxnSpPr>
              <p:cNvPr id="820" name="Google Shape;820;g8ebb565936_1_923"/>
              <p:cNvCxnSpPr/>
              <p:nvPr/>
            </p:nvCxnSpPr>
            <p:spPr>
              <a:xfrm>
                <a:off x="81280" y="247650"/>
                <a:ext cx="800100" cy="0"/>
              </a:xfrm>
              <a:prstGeom prst="straightConnector1">
                <a:avLst/>
              </a:prstGeom>
              <a:noFill/>
              <a:ln w="12700" cap="flat" cmpd="sng">
                <a:solidFill>
                  <a:srgbClr val="FFC166"/>
                </a:solidFill>
                <a:prstDash val="solid"/>
                <a:round/>
                <a:headEnd type="none" w="sm" len="sm"/>
                <a:tailEnd type="none" w="sm" len="sm"/>
              </a:ln>
            </p:spPr>
          </p:cxnSp>
          <p:sp>
            <p:nvSpPr>
              <p:cNvPr id="821" name="Google Shape;821;g8ebb565936_1_923"/>
              <p:cNvSpPr txBox="1"/>
              <p:nvPr/>
            </p:nvSpPr>
            <p:spPr>
              <a:xfrm>
                <a:off x="320040" y="472439"/>
                <a:ext cx="1392000" cy="4878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Roupas emaranhadas</a:t>
                </a:r>
                <a:endParaRPr sz="1400" b="0" i="0" u="none" strike="noStrike" cap="none">
                  <a:solidFill>
                    <a:srgbClr val="000000"/>
                  </a:solidFill>
                  <a:latin typeface="Roboto Condensed Light"/>
                  <a:ea typeface="Roboto Condensed Light"/>
                  <a:cs typeface="Roboto Condensed Light"/>
                  <a:sym typeface="Roboto Condensed Light"/>
                </a:endParaRPr>
              </a:p>
            </p:txBody>
          </p:sp>
          <p:sp>
            <p:nvSpPr>
              <p:cNvPr id="822" name="Google Shape;822;g8ebb565936_1_923"/>
              <p:cNvSpPr txBox="1"/>
              <p:nvPr/>
            </p:nvSpPr>
            <p:spPr>
              <a:xfrm>
                <a:off x="515629" y="944880"/>
                <a:ext cx="1219200" cy="3963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Roupas molhadas</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sp>
          <p:nvSpPr>
            <p:cNvPr id="823" name="Google Shape;823;g8ebb565936_1_923"/>
            <p:cNvSpPr txBox="1"/>
            <p:nvPr/>
          </p:nvSpPr>
          <p:spPr>
            <a:xfrm>
              <a:off x="3419475" y="0"/>
              <a:ext cx="13335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MEIO AMBIENTE</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nvGrpSpPr>
            <p:cNvPr id="824" name="Google Shape;824;g8ebb565936_1_923"/>
            <p:cNvGrpSpPr/>
            <p:nvPr/>
          </p:nvGrpSpPr>
          <p:grpSpPr>
            <a:xfrm>
              <a:off x="3500437" y="228600"/>
              <a:ext cx="1157100" cy="1605945"/>
              <a:chOff x="0" y="0"/>
              <a:chExt cx="1157100" cy="1605945"/>
            </a:xfrm>
          </p:grpSpPr>
          <p:cxnSp>
            <p:nvCxnSpPr>
              <p:cNvPr id="825" name="Google Shape;825;g8ebb565936_1_923"/>
              <p:cNvCxnSpPr/>
              <p:nvPr/>
            </p:nvCxnSpPr>
            <p:spPr>
              <a:xfrm rot="10800000">
                <a:off x="9635" y="45"/>
                <a:ext cx="791100" cy="1605900"/>
              </a:xfrm>
              <a:prstGeom prst="straightConnector1">
                <a:avLst/>
              </a:prstGeom>
              <a:noFill/>
              <a:ln w="12700" cap="flat" cmpd="sng">
                <a:solidFill>
                  <a:srgbClr val="FFC166"/>
                </a:solidFill>
                <a:prstDash val="solid"/>
                <a:round/>
                <a:headEnd type="none" w="sm" len="sm"/>
                <a:tailEnd type="none" w="sm" len="sm"/>
              </a:ln>
            </p:spPr>
          </p:cxnSp>
          <p:cxnSp>
            <p:nvCxnSpPr>
              <p:cNvPr id="826" name="Google Shape;826;g8ebb565936_1_923"/>
              <p:cNvCxnSpPr/>
              <p:nvPr/>
            </p:nvCxnSpPr>
            <p:spPr>
              <a:xfrm>
                <a:off x="0" y="0"/>
                <a:ext cx="1157100" cy="0"/>
              </a:xfrm>
              <a:prstGeom prst="straightConnector1">
                <a:avLst/>
              </a:prstGeom>
              <a:noFill/>
              <a:ln w="12700" cap="flat" cmpd="sng">
                <a:solidFill>
                  <a:srgbClr val="FFC166"/>
                </a:solidFill>
                <a:prstDash val="solid"/>
                <a:round/>
                <a:headEnd type="none" w="sm" len="sm"/>
                <a:tailEnd type="none" w="sm" len="sm"/>
              </a:ln>
            </p:spPr>
          </p:cxnSp>
        </p:grpSp>
        <p:grpSp>
          <p:nvGrpSpPr>
            <p:cNvPr id="827" name="Google Shape;827;g8ebb565936_1_923"/>
            <p:cNvGrpSpPr/>
            <p:nvPr/>
          </p:nvGrpSpPr>
          <p:grpSpPr>
            <a:xfrm>
              <a:off x="0" y="504786"/>
              <a:ext cx="7003419" cy="3188552"/>
              <a:chOff x="0" y="-39"/>
              <a:chExt cx="7003419" cy="3188552"/>
            </a:xfrm>
          </p:grpSpPr>
          <p:cxnSp>
            <p:nvCxnSpPr>
              <p:cNvPr id="828" name="Google Shape;828;g8ebb565936_1_923"/>
              <p:cNvCxnSpPr>
                <a:endCxn id="829" idx="1"/>
              </p:cNvCxnSpPr>
              <p:nvPr/>
            </p:nvCxnSpPr>
            <p:spPr>
              <a:xfrm rot="10800000" flipH="1">
                <a:off x="876219" y="1329380"/>
                <a:ext cx="4821600" cy="4200"/>
              </a:xfrm>
              <a:prstGeom prst="straightConnector1">
                <a:avLst/>
              </a:prstGeom>
              <a:noFill/>
              <a:ln w="12700" cap="flat" cmpd="sng">
                <a:solidFill>
                  <a:srgbClr val="FFC166"/>
                </a:solidFill>
                <a:prstDash val="solid"/>
                <a:round/>
                <a:headEnd type="none" w="sm" len="sm"/>
                <a:tailEnd type="none" w="sm" len="sm"/>
              </a:ln>
            </p:spPr>
          </p:cxnSp>
          <p:sp>
            <p:nvSpPr>
              <p:cNvPr id="830" name="Google Shape;830;g8ebb565936_1_923"/>
              <p:cNvSpPr txBox="1"/>
              <p:nvPr/>
            </p:nvSpPr>
            <p:spPr>
              <a:xfrm>
                <a:off x="3771900" y="-39"/>
                <a:ext cx="1318200" cy="8079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Pouco espaço para o</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a:t>
                </a:r>
                <a:r>
                  <a:rPr lang="pt-BR" sz="1100">
                    <a:latin typeface="Roboto Condensed Light"/>
                    <a:ea typeface="Roboto Condensed Light"/>
                    <a:cs typeface="Roboto Condensed Light"/>
                    <a:sym typeface="Roboto Condensed Light"/>
                  </a:rPr>
                  <a:t>operador </a:t>
                </a:r>
                <a:r>
                  <a:rPr lang="pt-BR" sz="1100" b="0" i="0" u="none" strike="noStrike" cap="none">
                    <a:solidFill>
                      <a:srgbClr val="000000"/>
                    </a:solidFill>
                    <a:latin typeface="Roboto Condensed Light"/>
                    <a:ea typeface="Roboto Condensed Light"/>
                    <a:cs typeface="Roboto Condensed Light"/>
                    <a:sym typeface="Roboto Condensed Light"/>
                  </a:rPr>
                  <a:t>se</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movimentar</a:t>
                </a:r>
                <a:endParaRPr sz="1400" b="0" i="0" u="none" strike="noStrike" cap="none">
                  <a:solidFill>
                    <a:srgbClr val="000000"/>
                  </a:solidFill>
                  <a:latin typeface="Roboto Condensed Light"/>
                  <a:ea typeface="Roboto Condensed Light"/>
                  <a:cs typeface="Roboto Condensed Light"/>
                  <a:sym typeface="Roboto Condensed Light"/>
                </a:endParaRPr>
              </a:p>
            </p:txBody>
          </p:sp>
          <p:sp>
            <p:nvSpPr>
              <p:cNvPr id="829" name="Google Shape;829;g8ebb565936_1_923"/>
              <p:cNvSpPr txBox="1"/>
              <p:nvPr/>
            </p:nvSpPr>
            <p:spPr>
              <a:xfrm>
                <a:off x="5697819" y="927980"/>
                <a:ext cx="1305600" cy="802800"/>
              </a:xfrm>
              <a:prstGeom prst="rect">
                <a:avLst/>
              </a:prstGeom>
              <a:solidFill>
                <a:srgbClr val="FFEACC"/>
              </a:solidFill>
              <a:ln w="12700" cap="flat" cmpd="sng">
                <a:solidFill>
                  <a:srgbClr val="FFC1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400"/>
                  <a:buFont typeface="Arial"/>
                  <a:buNone/>
                </a:pPr>
                <a:r>
                  <a:rPr lang="pt-BR" sz="1400" b="0" i="0" u="none" strike="noStrike" cap="none">
                    <a:solidFill>
                      <a:srgbClr val="000000"/>
                    </a:solidFill>
                    <a:latin typeface="Roboto Condensed Light"/>
                    <a:ea typeface="Roboto Condensed Light"/>
                    <a:cs typeface="Roboto Condensed Light"/>
                    <a:sym typeface="Roboto Condensed Light"/>
                  </a:rPr>
                  <a:t>GERAÇÃO DE ESTOQUE NA CALANDRA</a:t>
                </a:r>
                <a:endParaRPr sz="1400" b="0" i="0" u="none" strike="noStrike" cap="none">
                  <a:solidFill>
                    <a:srgbClr val="000000"/>
                  </a:solidFill>
                  <a:latin typeface="Arial"/>
                  <a:ea typeface="Arial"/>
                  <a:cs typeface="Arial"/>
                  <a:sym typeface="Arial"/>
                </a:endParaRPr>
              </a:p>
            </p:txBody>
          </p:sp>
          <p:grpSp>
            <p:nvGrpSpPr>
              <p:cNvPr id="831" name="Google Shape;831;g8ebb565936_1_923"/>
              <p:cNvGrpSpPr/>
              <p:nvPr/>
            </p:nvGrpSpPr>
            <p:grpSpPr>
              <a:xfrm>
                <a:off x="3419475" y="1333470"/>
                <a:ext cx="881697" cy="1855043"/>
                <a:chOff x="0" y="-30"/>
                <a:chExt cx="881697" cy="1855043"/>
              </a:xfrm>
            </p:grpSpPr>
            <p:grpSp>
              <p:nvGrpSpPr>
                <p:cNvPr id="832" name="Google Shape;832;g8ebb565936_1_923"/>
                <p:cNvGrpSpPr/>
                <p:nvPr/>
              </p:nvGrpSpPr>
              <p:grpSpPr>
                <a:xfrm rot="10800000" flipH="1">
                  <a:off x="80962" y="-30"/>
                  <a:ext cx="800735" cy="1605915"/>
                  <a:chOff x="0" y="30"/>
                  <a:chExt cx="800735" cy="1605915"/>
                </a:xfrm>
              </p:grpSpPr>
              <p:cxnSp>
                <p:nvCxnSpPr>
                  <p:cNvPr id="833" name="Google Shape;833;g8ebb565936_1_923"/>
                  <p:cNvCxnSpPr/>
                  <p:nvPr/>
                </p:nvCxnSpPr>
                <p:spPr>
                  <a:xfrm rot="10800000">
                    <a:off x="9635" y="45"/>
                    <a:ext cx="791100" cy="1605900"/>
                  </a:xfrm>
                  <a:prstGeom prst="straightConnector1">
                    <a:avLst/>
                  </a:prstGeom>
                  <a:noFill/>
                  <a:ln w="12700" cap="flat" cmpd="sng">
                    <a:solidFill>
                      <a:srgbClr val="FFC166"/>
                    </a:solidFill>
                    <a:prstDash val="solid"/>
                    <a:round/>
                    <a:headEnd type="none" w="sm" len="sm"/>
                    <a:tailEnd type="none" w="sm" len="sm"/>
                  </a:ln>
                </p:spPr>
              </p:cxnSp>
              <p:cxnSp>
                <p:nvCxnSpPr>
                  <p:cNvPr id="834" name="Google Shape;834;g8ebb565936_1_923"/>
                  <p:cNvCxnSpPr/>
                  <p:nvPr/>
                </p:nvCxnSpPr>
                <p:spPr>
                  <a:xfrm>
                    <a:off x="0" y="30"/>
                    <a:ext cx="676200" cy="0"/>
                  </a:xfrm>
                  <a:prstGeom prst="straightConnector1">
                    <a:avLst/>
                  </a:prstGeom>
                  <a:noFill/>
                  <a:ln w="12700" cap="flat" cmpd="sng">
                    <a:solidFill>
                      <a:srgbClr val="FFC166"/>
                    </a:solidFill>
                    <a:prstDash val="solid"/>
                    <a:round/>
                    <a:headEnd type="none" w="sm" len="sm"/>
                    <a:tailEnd type="none" w="sm" len="sm"/>
                  </a:ln>
                </p:spPr>
              </p:cxnSp>
            </p:grpSp>
            <p:sp>
              <p:nvSpPr>
                <p:cNvPr id="835" name="Google Shape;835;g8ebb565936_1_923"/>
                <p:cNvSpPr txBox="1"/>
                <p:nvPr/>
              </p:nvSpPr>
              <p:spPr>
                <a:xfrm>
                  <a:off x="0" y="1585913"/>
                  <a:ext cx="8430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MÉTODO</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grpSp>
            <p:nvGrpSpPr>
              <p:cNvPr id="836" name="Google Shape;836;g8ebb565936_1_923"/>
              <p:cNvGrpSpPr/>
              <p:nvPr/>
            </p:nvGrpSpPr>
            <p:grpSpPr>
              <a:xfrm>
                <a:off x="1814512" y="1333470"/>
                <a:ext cx="881697" cy="1855043"/>
                <a:chOff x="0" y="-30"/>
                <a:chExt cx="881697" cy="1855043"/>
              </a:xfrm>
            </p:grpSpPr>
            <p:sp>
              <p:nvSpPr>
                <p:cNvPr id="837" name="Google Shape;837;g8ebb565936_1_923"/>
                <p:cNvSpPr txBox="1"/>
                <p:nvPr/>
              </p:nvSpPr>
              <p:spPr>
                <a:xfrm>
                  <a:off x="0" y="1585913"/>
                  <a:ext cx="8430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MEDIDA</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nvGrpSpPr>
                <p:cNvPr id="838" name="Google Shape;838;g8ebb565936_1_923"/>
                <p:cNvGrpSpPr/>
                <p:nvPr/>
              </p:nvGrpSpPr>
              <p:grpSpPr>
                <a:xfrm rot="10800000" flipH="1">
                  <a:off x="90597" y="-30"/>
                  <a:ext cx="791100" cy="1605915"/>
                  <a:chOff x="9635" y="30"/>
                  <a:chExt cx="791100" cy="1605915"/>
                </a:xfrm>
              </p:grpSpPr>
              <p:cxnSp>
                <p:nvCxnSpPr>
                  <p:cNvPr id="839" name="Google Shape;839;g8ebb565936_1_923"/>
                  <p:cNvCxnSpPr/>
                  <p:nvPr/>
                </p:nvCxnSpPr>
                <p:spPr>
                  <a:xfrm rot="10800000">
                    <a:off x="9635" y="45"/>
                    <a:ext cx="791100" cy="1605900"/>
                  </a:xfrm>
                  <a:prstGeom prst="straightConnector1">
                    <a:avLst/>
                  </a:prstGeom>
                  <a:noFill/>
                  <a:ln w="12700" cap="flat" cmpd="sng">
                    <a:solidFill>
                      <a:srgbClr val="FFC166"/>
                    </a:solidFill>
                    <a:prstDash val="solid"/>
                    <a:round/>
                    <a:headEnd type="none" w="sm" len="sm"/>
                    <a:tailEnd type="none" w="sm" len="sm"/>
                  </a:ln>
                </p:spPr>
              </p:cxnSp>
              <p:cxnSp>
                <p:nvCxnSpPr>
                  <p:cNvPr id="840" name="Google Shape;840;g8ebb565936_1_923"/>
                  <p:cNvCxnSpPr/>
                  <p:nvPr/>
                </p:nvCxnSpPr>
                <p:spPr>
                  <a:xfrm>
                    <a:off x="13378" y="30"/>
                    <a:ext cx="676200" cy="0"/>
                  </a:xfrm>
                  <a:prstGeom prst="straightConnector1">
                    <a:avLst/>
                  </a:prstGeom>
                  <a:noFill/>
                  <a:ln w="12700" cap="flat" cmpd="sng">
                    <a:solidFill>
                      <a:srgbClr val="FFC166"/>
                    </a:solidFill>
                    <a:prstDash val="solid"/>
                    <a:round/>
                    <a:headEnd type="none" w="sm" len="sm"/>
                    <a:tailEnd type="none" w="sm" len="sm"/>
                  </a:ln>
                </p:spPr>
              </p:cxnSp>
            </p:grpSp>
          </p:grpSp>
          <p:grpSp>
            <p:nvGrpSpPr>
              <p:cNvPr id="841" name="Google Shape;841;g8ebb565936_1_923"/>
              <p:cNvGrpSpPr/>
              <p:nvPr/>
            </p:nvGrpSpPr>
            <p:grpSpPr>
              <a:xfrm>
                <a:off x="0" y="1333470"/>
                <a:ext cx="881344" cy="1854672"/>
                <a:chOff x="0" y="-30"/>
                <a:chExt cx="881697" cy="1855043"/>
              </a:xfrm>
            </p:grpSpPr>
            <p:sp>
              <p:nvSpPr>
                <p:cNvPr id="842" name="Google Shape;842;g8ebb565936_1_923"/>
                <p:cNvSpPr txBox="1"/>
                <p:nvPr/>
              </p:nvSpPr>
              <p:spPr>
                <a:xfrm>
                  <a:off x="0" y="1585913"/>
                  <a:ext cx="843000" cy="2691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100"/>
                    <a:buFont typeface="Arial"/>
                    <a:buNone/>
                  </a:pPr>
                  <a:r>
                    <a:rPr lang="pt-BR" sz="1100" b="1" i="0" u="none" strike="noStrike" cap="none">
                      <a:solidFill>
                        <a:srgbClr val="000000"/>
                      </a:solidFill>
                      <a:latin typeface="Roboto Condensed Light"/>
                      <a:ea typeface="Roboto Condensed Light"/>
                      <a:cs typeface="Roboto Condensed Light"/>
                      <a:sym typeface="Roboto Condensed Light"/>
                    </a:rPr>
                    <a:t>MÁQUINA</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nvGrpSpPr>
                <p:cNvPr id="843" name="Google Shape;843;g8ebb565936_1_923"/>
                <p:cNvGrpSpPr/>
                <p:nvPr/>
              </p:nvGrpSpPr>
              <p:grpSpPr>
                <a:xfrm rot="10800000" flipH="1">
                  <a:off x="80962" y="-30"/>
                  <a:ext cx="800735" cy="1605915"/>
                  <a:chOff x="0" y="30"/>
                  <a:chExt cx="800735" cy="1605915"/>
                </a:xfrm>
              </p:grpSpPr>
              <p:cxnSp>
                <p:nvCxnSpPr>
                  <p:cNvPr id="844" name="Google Shape;844;g8ebb565936_1_923"/>
                  <p:cNvCxnSpPr/>
                  <p:nvPr/>
                </p:nvCxnSpPr>
                <p:spPr>
                  <a:xfrm rot="10800000">
                    <a:off x="9635" y="45"/>
                    <a:ext cx="791100" cy="1605900"/>
                  </a:xfrm>
                  <a:prstGeom prst="straightConnector1">
                    <a:avLst/>
                  </a:prstGeom>
                  <a:noFill/>
                  <a:ln w="12700" cap="flat" cmpd="sng">
                    <a:solidFill>
                      <a:srgbClr val="FFC166"/>
                    </a:solidFill>
                    <a:prstDash val="solid"/>
                    <a:round/>
                    <a:headEnd type="none" w="sm" len="sm"/>
                    <a:tailEnd type="none" w="sm" len="sm"/>
                  </a:ln>
                </p:spPr>
              </p:cxnSp>
              <p:cxnSp>
                <p:nvCxnSpPr>
                  <p:cNvPr id="845" name="Google Shape;845;g8ebb565936_1_923"/>
                  <p:cNvCxnSpPr/>
                  <p:nvPr/>
                </p:nvCxnSpPr>
                <p:spPr>
                  <a:xfrm>
                    <a:off x="0" y="30"/>
                    <a:ext cx="700500" cy="0"/>
                  </a:xfrm>
                  <a:prstGeom prst="straightConnector1">
                    <a:avLst/>
                  </a:prstGeom>
                  <a:noFill/>
                  <a:ln w="12700" cap="flat" cmpd="sng">
                    <a:solidFill>
                      <a:srgbClr val="FFC166"/>
                    </a:solidFill>
                    <a:prstDash val="solid"/>
                    <a:round/>
                    <a:headEnd type="none" w="sm" len="sm"/>
                    <a:tailEnd type="none" w="sm" len="sm"/>
                  </a:ln>
                </p:spPr>
              </p:cxnSp>
            </p:grpSp>
          </p:grpSp>
          <p:sp>
            <p:nvSpPr>
              <p:cNvPr id="846" name="Google Shape;846;g8ebb565936_1_923"/>
              <p:cNvSpPr txBox="1"/>
              <p:nvPr/>
            </p:nvSpPr>
            <p:spPr>
              <a:xfrm>
                <a:off x="3551975" y="1210194"/>
                <a:ext cx="2047500" cy="18660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Output de roupas</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menor do que o possível</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900"/>
                  <a:buFont typeface="Arial"/>
                  <a:buNone/>
                </a:pPr>
                <a:r>
                  <a:rPr lang="pt-BR" sz="900" b="0" i="0" u="none" strike="noStrike" cap="none">
                    <a:solidFill>
                      <a:srgbClr val="000000"/>
                    </a:solidFill>
                    <a:latin typeface="Roboto Condensed Light"/>
                    <a:ea typeface="Roboto Condensed Light"/>
                    <a:cs typeface="Roboto Condensed Light"/>
                    <a:sym typeface="Roboto Condensed Light"/>
                  </a:rPr>
                  <a:t> </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Input de roupas menor</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do que o possível</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900"/>
                  <a:buFont typeface="Arial"/>
                  <a:buNone/>
                </a:pPr>
                <a:r>
                  <a:rPr lang="pt-BR" sz="900" b="0" i="0" u="none" strike="noStrike" cap="none">
                    <a:solidFill>
                      <a:srgbClr val="000000"/>
                    </a:solidFill>
                    <a:latin typeface="Roboto Condensed Light"/>
                    <a:ea typeface="Roboto Condensed Light"/>
                    <a:cs typeface="Roboto Condensed Light"/>
                    <a:sym typeface="Roboto Condensed Light"/>
                  </a:rPr>
                  <a:t> </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Falta de atenção do Operador</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900"/>
                  <a:buFont typeface="Arial"/>
                  <a:buNone/>
                </a:pPr>
                <a:r>
                  <a:rPr lang="pt-BR" sz="900" b="0" i="0" u="none" strike="noStrike" cap="none">
                    <a:solidFill>
                      <a:srgbClr val="000000"/>
                    </a:solidFill>
                    <a:latin typeface="Roboto Condensed Light"/>
                    <a:ea typeface="Roboto Condensed Light"/>
                    <a:cs typeface="Roboto Condensed Light"/>
                    <a:sym typeface="Roboto Condensed Light"/>
                  </a:rPr>
                  <a:t> </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Alta rotatividade</a:t>
                </a:r>
                <a:endParaRPr sz="1400" b="0" i="0" u="none" strike="noStrike" cap="none">
                  <a:solidFill>
                    <a:srgbClr val="000000"/>
                  </a:solidFill>
                  <a:latin typeface="Roboto Condensed Light"/>
                  <a:ea typeface="Roboto Condensed Light"/>
                  <a:cs typeface="Roboto Condensed Light"/>
                  <a:sym typeface="Roboto Condensed Light"/>
                </a:endParaRPr>
              </a:p>
            </p:txBody>
          </p:sp>
          <p:sp>
            <p:nvSpPr>
              <p:cNvPr id="847" name="Google Shape;847;g8ebb565936_1_923"/>
              <p:cNvSpPr txBox="1"/>
              <p:nvPr/>
            </p:nvSpPr>
            <p:spPr>
              <a:xfrm>
                <a:off x="335281" y="1504794"/>
                <a:ext cx="1798200" cy="1166700"/>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Equipamento sem</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manutenção apropriada</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Número insuficiente de</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máquinas</a:t>
                </a:r>
                <a:endParaRPr sz="1400" b="0" i="0" u="none" strike="noStrike" cap="none">
                  <a:solidFill>
                    <a:srgbClr val="000000"/>
                  </a:solidFill>
                  <a:latin typeface="Roboto Condensed Light"/>
                  <a:ea typeface="Roboto Condensed Light"/>
                  <a:cs typeface="Roboto Condensed Light"/>
                  <a:sym typeface="Roboto Condensed Light"/>
                </a:endParaRPr>
              </a:p>
              <a:p>
                <a:pPr marL="0" marR="0" lvl="0" indent="0" algn="l" rtl="0">
                  <a:lnSpc>
                    <a:spcPct val="107000"/>
                  </a:lnSpc>
                  <a:spcBef>
                    <a:spcPts val="0"/>
                  </a:spcBef>
                  <a:spcAft>
                    <a:spcPts val="0"/>
                  </a:spcAft>
                  <a:buClr>
                    <a:srgbClr val="000000"/>
                  </a:buClr>
                  <a:buSzPts val="1100"/>
                  <a:buFont typeface="Arial"/>
                  <a:buNone/>
                </a:pPr>
                <a:r>
                  <a:rPr lang="pt-BR" sz="1100" b="0" i="0" u="none" strike="noStrike" cap="none">
                    <a:solidFill>
                      <a:srgbClr val="000000"/>
                    </a:solidFill>
                    <a:latin typeface="Roboto Condensed Light"/>
                    <a:ea typeface="Roboto Condensed Light"/>
                    <a:cs typeface="Roboto Condensed Light"/>
                    <a:sym typeface="Roboto Condensed Light"/>
                  </a:rPr>
                  <a:t> </a:t>
                </a:r>
                <a:endParaRPr sz="1400" b="0" i="0" u="none" strike="noStrike" cap="none">
                  <a:solidFill>
                    <a:srgbClr val="000000"/>
                  </a:solidFill>
                  <a:latin typeface="Roboto Condensed Light"/>
                  <a:ea typeface="Roboto Condensed Light"/>
                  <a:cs typeface="Roboto Condensed Light"/>
                  <a:sym typeface="Roboto Condensed Light"/>
                </a:endParaRPr>
              </a:p>
            </p:txBody>
          </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36"/>
          <p:cNvSpPr/>
          <p:nvPr/>
        </p:nvSpPr>
        <p:spPr>
          <a:xfrm>
            <a:off x="0" y="866737"/>
            <a:ext cx="9144000" cy="6021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3" name="Google Shape;853;p36"/>
          <p:cNvSpPr/>
          <p:nvPr/>
        </p:nvSpPr>
        <p:spPr>
          <a:xfrm>
            <a:off x="0" y="0"/>
            <a:ext cx="9144000" cy="889997"/>
          </a:xfrm>
          <a:prstGeom prst="rect">
            <a:avLst/>
          </a:prstGeom>
          <a:solidFill>
            <a:srgbClr val="C7D3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4" name="Google Shape;854;p36"/>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39</a:t>
            </a:fld>
            <a:endParaRPr/>
          </a:p>
        </p:txBody>
      </p:sp>
      <p:sp>
        <p:nvSpPr>
          <p:cNvPr id="855" name="Google Shape;855;p36"/>
          <p:cNvSpPr/>
          <p:nvPr/>
        </p:nvSpPr>
        <p:spPr>
          <a:xfrm>
            <a:off x="0" y="386501"/>
            <a:ext cx="9144000" cy="6021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6" name="Google Shape;856;p36"/>
          <p:cNvSpPr/>
          <p:nvPr/>
        </p:nvSpPr>
        <p:spPr>
          <a:xfrm>
            <a:off x="0" y="232973"/>
            <a:ext cx="9144000" cy="633764"/>
          </a:xfrm>
          <a:prstGeom prst="rect">
            <a:avLst/>
          </a:prstGeom>
          <a:solidFill>
            <a:srgbClr val="3F537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7" name="Google Shape;857;p36"/>
          <p:cNvSpPr txBox="1">
            <a:spLocks noGrp="1"/>
          </p:cNvSpPr>
          <p:nvPr>
            <p:ph type="title"/>
          </p:nvPr>
        </p:nvSpPr>
        <p:spPr>
          <a:xfrm>
            <a:off x="600915" y="167001"/>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MATRIZ DE CAUSA E EFEITO – CALANDRA</a:t>
            </a:r>
            <a:endParaRPr/>
          </a:p>
        </p:txBody>
      </p:sp>
      <p:grpSp>
        <p:nvGrpSpPr>
          <p:cNvPr id="858" name="Google Shape;858;p36"/>
          <p:cNvGrpSpPr/>
          <p:nvPr/>
        </p:nvGrpSpPr>
        <p:grpSpPr>
          <a:xfrm>
            <a:off x="155444" y="408725"/>
            <a:ext cx="318264" cy="282756"/>
            <a:chOff x="5292575" y="3681900"/>
            <a:chExt cx="420150" cy="373275"/>
          </a:xfrm>
        </p:grpSpPr>
        <p:sp>
          <p:nvSpPr>
            <p:cNvPr id="859" name="Google Shape;859;p36"/>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6"/>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6"/>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6"/>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6"/>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6"/>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6"/>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66" name="Google Shape;866;p36"/>
          <p:cNvGrpSpPr/>
          <p:nvPr/>
        </p:nvGrpSpPr>
        <p:grpSpPr>
          <a:xfrm>
            <a:off x="5262347" y="4717864"/>
            <a:ext cx="1620655" cy="367919"/>
            <a:chOff x="7025640" y="21430"/>
            <a:chExt cx="2108335" cy="478631"/>
          </a:xfrm>
        </p:grpSpPr>
        <p:pic>
          <p:nvPicPr>
            <p:cNvPr id="867" name="Google Shape;867;p36" descr="Uma imagem contendo desenho&#10;&#10;Descrição gerada automaticamente"/>
            <p:cNvPicPr preferRelativeResize="0"/>
            <p:nvPr/>
          </p:nvPicPr>
          <p:blipFill rotWithShape="1">
            <a:blip r:embed="rId3">
              <a:alphaModFix/>
            </a:blip>
            <a:srcRect l="10994" t="19512" r="11825" b="19208"/>
            <a:stretch/>
          </p:blipFill>
          <p:spPr>
            <a:xfrm>
              <a:off x="8248151" y="21430"/>
              <a:ext cx="885824" cy="478631"/>
            </a:xfrm>
            <a:prstGeom prst="rect">
              <a:avLst/>
            </a:prstGeom>
            <a:noFill/>
            <a:ln>
              <a:noFill/>
            </a:ln>
          </p:spPr>
        </p:pic>
        <p:pic>
          <p:nvPicPr>
            <p:cNvPr id="868" name="Google Shape;868;p36"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grpSp>
      <p:graphicFrame>
        <p:nvGraphicFramePr>
          <p:cNvPr id="20" name="Google Shape;720;p32">
            <a:extLst>
              <a:ext uri="{FF2B5EF4-FFF2-40B4-BE49-F238E27FC236}">
                <a16:creationId xmlns:a16="http://schemas.microsoft.com/office/drawing/2014/main" id="{0083DA77-10AF-4AB4-9197-655BD1A57C60}"/>
              </a:ext>
            </a:extLst>
          </p:cNvPr>
          <p:cNvGraphicFramePr/>
          <p:nvPr/>
        </p:nvGraphicFramePr>
        <p:xfrm>
          <a:off x="76200" y="1069767"/>
          <a:ext cx="8991575" cy="3377545"/>
        </p:xfrm>
        <a:graphic>
          <a:graphicData uri="http://schemas.openxmlformats.org/drawingml/2006/table">
            <a:tbl>
              <a:tblPr>
                <a:noFill/>
                <a:tableStyleId>{915F4E49-8092-49B2-BED3-0CD49F75A501}</a:tableStyleId>
              </a:tblPr>
              <a:tblGrid>
                <a:gridCol w="382550">
                  <a:extLst>
                    <a:ext uri="{9D8B030D-6E8A-4147-A177-3AD203B41FA5}">
                      <a16:colId xmlns:a16="http://schemas.microsoft.com/office/drawing/2014/main" val="20000"/>
                    </a:ext>
                  </a:extLst>
                </a:gridCol>
                <a:gridCol w="3579850">
                  <a:extLst>
                    <a:ext uri="{9D8B030D-6E8A-4147-A177-3AD203B41FA5}">
                      <a16:colId xmlns:a16="http://schemas.microsoft.com/office/drawing/2014/main" val="20001"/>
                    </a:ext>
                  </a:extLst>
                </a:gridCol>
                <a:gridCol w="541025">
                  <a:extLst>
                    <a:ext uri="{9D8B030D-6E8A-4147-A177-3AD203B41FA5}">
                      <a16:colId xmlns:a16="http://schemas.microsoft.com/office/drawing/2014/main" val="20002"/>
                    </a:ext>
                  </a:extLst>
                </a:gridCol>
                <a:gridCol w="579125">
                  <a:extLst>
                    <a:ext uri="{9D8B030D-6E8A-4147-A177-3AD203B41FA5}">
                      <a16:colId xmlns:a16="http://schemas.microsoft.com/office/drawing/2014/main" val="20003"/>
                    </a:ext>
                  </a:extLst>
                </a:gridCol>
                <a:gridCol w="563875">
                  <a:extLst>
                    <a:ext uri="{9D8B030D-6E8A-4147-A177-3AD203B41FA5}">
                      <a16:colId xmlns:a16="http://schemas.microsoft.com/office/drawing/2014/main" val="20004"/>
                    </a:ext>
                  </a:extLst>
                </a:gridCol>
                <a:gridCol w="556250">
                  <a:extLst>
                    <a:ext uri="{9D8B030D-6E8A-4147-A177-3AD203B41FA5}">
                      <a16:colId xmlns:a16="http://schemas.microsoft.com/office/drawing/2014/main" val="20005"/>
                    </a:ext>
                  </a:extLst>
                </a:gridCol>
                <a:gridCol w="518150">
                  <a:extLst>
                    <a:ext uri="{9D8B030D-6E8A-4147-A177-3AD203B41FA5}">
                      <a16:colId xmlns:a16="http://schemas.microsoft.com/office/drawing/2014/main" val="20006"/>
                    </a:ext>
                  </a:extLst>
                </a:gridCol>
                <a:gridCol w="541025">
                  <a:extLst>
                    <a:ext uri="{9D8B030D-6E8A-4147-A177-3AD203B41FA5}">
                      <a16:colId xmlns:a16="http://schemas.microsoft.com/office/drawing/2014/main" val="20007"/>
                    </a:ext>
                  </a:extLst>
                </a:gridCol>
                <a:gridCol w="512225">
                  <a:extLst>
                    <a:ext uri="{9D8B030D-6E8A-4147-A177-3AD203B41FA5}">
                      <a16:colId xmlns:a16="http://schemas.microsoft.com/office/drawing/2014/main" val="20008"/>
                    </a:ext>
                  </a:extLst>
                </a:gridCol>
                <a:gridCol w="539325">
                  <a:extLst>
                    <a:ext uri="{9D8B030D-6E8A-4147-A177-3AD203B41FA5}">
                      <a16:colId xmlns:a16="http://schemas.microsoft.com/office/drawing/2014/main" val="20009"/>
                    </a:ext>
                  </a:extLst>
                </a:gridCol>
                <a:gridCol w="678175">
                  <a:extLst>
                    <a:ext uri="{9D8B030D-6E8A-4147-A177-3AD203B41FA5}">
                      <a16:colId xmlns:a16="http://schemas.microsoft.com/office/drawing/2014/main" val="20010"/>
                    </a:ext>
                  </a:extLst>
                </a:gridCol>
              </a:tblGrid>
              <a:tr h="774800">
                <a:tc>
                  <a:txBody>
                    <a:bodyPr/>
                    <a:lstStyle/>
                    <a:p>
                      <a:pPr marL="0" marR="0" lvl="0" indent="0" algn="ctr" rtl="0">
                        <a:lnSpc>
                          <a:spcPct val="107000"/>
                        </a:lnSpc>
                        <a:spcBef>
                          <a:spcPts val="0"/>
                        </a:spcBef>
                        <a:spcAft>
                          <a:spcPts val="0"/>
                        </a:spcAft>
                        <a:buClr>
                          <a:srgbClr val="000000"/>
                        </a:buClr>
                        <a:buSzPts val="900"/>
                        <a:buFont typeface="Arial"/>
                        <a:buNone/>
                      </a:pPr>
                      <a:r>
                        <a:rPr lang="pt-BR" sz="1000" b="1" i="0" u="none" strike="noStrike" cap="none" dirty="0">
                          <a:solidFill>
                            <a:srgbClr val="FFFFFF"/>
                          </a:solidFill>
                          <a:latin typeface="Roboto Condensed Light"/>
                          <a:ea typeface="Roboto Condensed Light"/>
                          <a:cs typeface="Roboto Condensed Light"/>
                          <a:sym typeface="Roboto Condensed Light"/>
                        </a:rPr>
                        <a:t>ITEM</a:t>
                      </a:r>
                      <a:endParaRPr sz="10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a:txBody>
                    <a:bodyPr/>
                    <a:lstStyle/>
                    <a:p>
                      <a:pPr marL="0" marR="0" lvl="0" indent="0" algn="ctr" rtl="0">
                        <a:lnSpc>
                          <a:spcPct val="107000"/>
                        </a:lnSpc>
                        <a:spcBef>
                          <a:spcPts val="0"/>
                        </a:spcBef>
                        <a:spcAft>
                          <a:spcPts val="0"/>
                        </a:spcAft>
                        <a:buClr>
                          <a:srgbClr val="000000"/>
                        </a:buClr>
                        <a:buSzPts val="1100"/>
                        <a:buFont typeface="Arial"/>
                        <a:buNone/>
                      </a:pPr>
                      <a:r>
                        <a:rPr lang="pt-BR" sz="1200" b="1" i="0" u="none" strike="noStrike" cap="none" dirty="0">
                          <a:solidFill>
                            <a:srgbClr val="FFFFFF"/>
                          </a:solidFill>
                          <a:latin typeface="Roboto Condensed Light"/>
                          <a:ea typeface="Roboto Condensed Light"/>
                          <a:cs typeface="Roboto Condensed Light"/>
                          <a:sym typeface="Roboto Condensed Light"/>
                        </a:rPr>
                        <a:t>POSSÍVEL CAUSA</a:t>
                      </a:r>
                      <a:endParaRPr sz="10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gridSpan="2">
                  <a:txBody>
                    <a:bodyPr/>
                    <a:lstStyle/>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Output:            </a:t>
                      </a:r>
                      <a:r>
                        <a:rPr lang="pt-BR" sz="900" b="0" i="0" u="none" strike="noStrike" dirty="0">
                          <a:solidFill>
                            <a:schemeClr val="bg1"/>
                          </a:solidFill>
                          <a:effectLst/>
                          <a:latin typeface="Roboto Condensed Light" panose="020B0604020202020204" charset="0"/>
                          <a:ea typeface="Roboto Condensed Light" panose="020B0604020202020204" charset="0"/>
                        </a:rPr>
                        <a:t>Diminuição da agilidade do processo</a:t>
                      </a:r>
                    </a:p>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Peso 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hMerge="1">
                  <a:txBody>
                    <a:bodyPr/>
                    <a:lstStyle/>
                    <a:p>
                      <a:endParaRPr lang="pt-BR"/>
                    </a:p>
                  </a:txBody>
                  <a:tcPr/>
                </a:tc>
                <a:tc gridSpan="2">
                  <a:txBody>
                    <a:bodyPr/>
                    <a:lstStyle/>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Output:               </a:t>
                      </a:r>
                      <a:r>
                        <a:rPr lang="pt-BR" sz="900" b="0" i="0" u="none" strike="noStrike" dirty="0">
                          <a:solidFill>
                            <a:schemeClr val="bg1"/>
                          </a:solidFill>
                          <a:effectLst/>
                          <a:latin typeface="Roboto Condensed Light" panose="020B0604020202020204" charset="0"/>
                          <a:ea typeface="Roboto Condensed Light" panose="020B0604020202020204" charset="0"/>
                        </a:rPr>
                        <a:t>Impacto direto na segurança do local</a:t>
                      </a:r>
                    </a:p>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Peso 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hMerge="1">
                  <a:txBody>
                    <a:bodyPr/>
                    <a:lstStyle/>
                    <a:p>
                      <a:endParaRPr lang="pt-BR"/>
                    </a:p>
                  </a:txBody>
                  <a:tcPr/>
                </a:tc>
                <a:tc gridSpan="2">
                  <a:txBody>
                    <a:bodyPr/>
                    <a:lstStyle/>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Output:               </a:t>
                      </a:r>
                      <a:r>
                        <a:rPr lang="pt-BR" sz="900" b="0" i="0" u="none" strike="noStrike" dirty="0">
                          <a:solidFill>
                            <a:schemeClr val="bg1"/>
                          </a:solidFill>
                          <a:effectLst/>
                          <a:latin typeface="Roboto Condensed Light" panose="020B0604020202020204" charset="0"/>
                          <a:ea typeface="Roboto Condensed Light" panose="020B0604020202020204" charset="0"/>
                        </a:rPr>
                        <a:t>Custos Desnecessários</a:t>
                      </a:r>
                    </a:p>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Peso 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hMerge="1">
                  <a:txBody>
                    <a:bodyPr/>
                    <a:lstStyle/>
                    <a:p>
                      <a:endParaRPr lang="pt-BR"/>
                    </a:p>
                  </a:txBody>
                  <a:tcPr/>
                </a:tc>
                <a:tc gridSpan="2">
                  <a:txBody>
                    <a:bodyPr/>
                    <a:lstStyle/>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Output:               </a:t>
                      </a:r>
                      <a:r>
                        <a:rPr lang="pt-BR" sz="900" b="0" i="0" u="none" strike="noStrike" dirty="0">
                          <a:solidFill>
                            <a:schemeClr val="bg1"/>
                          </a:solidFill>
                          <a:effectLst/>
                          <a:latin typeface="Roboto Condensed Light" panose="020B0604020202020204" charset="0"/>
                          <a:ea typeface="Roboto Condensed Light" panose="020B0604020202020204" charset="0"/>
                        </a:rPr>
                        <a:t>Tempo ocioso do trabalhador</a:t>
                      </a:r>
                    </a:p>
                    <a:p>
                      <a:pPr algn="ctr" fontAlgn="ctr"/>
                      <a:r>
                        <a:rPr lang="pt-BR" sz="900" b="1" i="0" u="none" strike="noStrike" dirty="0">
                          <a:solidFill>
                            <a:schemeClr val="bg1"/>
                          </a:solidFill>
                          <a:effectLst/>
                          <a:latin typeface="Roboto Condensed Light" panose="020B0604020202020204" charset="0"/>
                          <a:ea typeface="Roboto Condensed Light" panose="020B0604020202020204" charset="0"/>
                        </a:rPr>
                        <a:t>Peso 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tc hMerge="1">
                  <a:txBody>
                    <a:bodyPr/>
                    <a:lstStyle/>
                    <a:p>
                      <a:endParaRPr lang="pt-BR"/>
                    </a:p>
                  </a:txBody>
                  <a:tcPr/>
                </a:tc>
                <a:tc>
                  <a:txBody>
                    <a:bodyPr/>
                    <a:lstStyle/>
                    <a:p>
                      <a:pPr marL="0" marR="0" lvl="0" indent="0" algn="ctr" rtl="0">
                        <a:lnSpc>
                          <a:spcPct val="107000"/>
                        </a:lnSpc>
                        <a:spcBef>
                          <a:spcPts val="0"/>
                        </a:spcBef>
                        <a:spcAft>
                          <a:spcPts val="0"/>
                        </a:spcAft>
                        <a:buClr>
                          <a:srgbClr val="000000"/>
                        </a:buClr>
                        <a:buSzPts val="900"/>
                        <a:buFont typeface="Arial"/>
                        <a:buNone/>
                      </a:pPr>
                      <a:r>
                        <a:rPr lang="pt-BR" sz="1000" b="1" i="0" u="none" strike="noStrike" cap="none" dirty="0">
                          <a:solidFill>
                            <a:srgbClr val="FFFFFF"/>
                          </a:solidFill>
                          <a:latin typeface="Roboto Condensed Light"/>
                          <a:ea typeface="Roboto Condensed Light"/>
                          <a:cs typeface="Roboto Condensed Light"/>
                          <a:sym typeface="Roboto Condensed Light"/>
                        </a:rPr>
                        <a:t>PONTUA-</a:t>
                      </a:r>
                      <a:endParaRPr sz="1000" b="0" i="0" u="none" strike="noStrike" cap="none" dirty="0">
                        <a:latin typeface="Roboto Condensed Light"/>
                        <a:ea typeface="Roboto Condensed Light"/>
                        <a:cs typeface="Roboto Condensed Light"/>
                        <a:sym typeface="Roboto Condensed Light"/>
                      </a:endParaRPr>
                    </a:p>
                    <a:p>
                      <a:pPr marL="0" marR="0" lvl="0" indent="0" algn="ctr" rtl="0">
                        <a:lnSpc>
                          <a:spcPct val="107000"/>
                        </a:lnSpc>
                        <a:spcBef>
                          <a:spcPts val="0"/>
                        </a:spcBef>
                        <a:spcAft>
                          <a:spcPts val="0"/>
                        </a:spcAft>
                        <a:buClr>
                          <a:srgbClr val="000000"/>
                        </a:buClr>
                        <a:buSzPts val="900"/>
                        <a:buFont typeface="Arial"/>
                        <a:buNone/>
                      </a:pPr>
                      <a:r>
                        <a:rPr lang="pt-BR" sz="1000" b="1" i="0" u="none" strike="noStrike" cap="none" dirty="0">
                          <a:solidFill>
                            <a:srgbClr val="FFFFFF"/>
                          </a:solidFill>
                          <a:latin typeface="Roboto Condensed Light"/>
                          <a:ea typeface="Roboto Condensed Light"/>
                          <a:cs typeface="Roboto Condensed Light"/>
                          <a:sym typeface="Roboto Condensed Light"/>
                        </a:rPr>
                        <a:t>ÇÃO</a:t>
                      </a:r>
                      <a:endParaRPr sz="1000" b="0" i="0" u="none" strike="noStrike" cap="none" dirty="0">
                        <a:latin typeface="Roboto Condensed Light"/>
                        <a:ea typeface="Roboto Condensed Light"/>
                        <a:cs typeface="Roboto Condensed Light"/>
                        <a:sym typeface="Roboto Condensed Light"/>
                      </a:endParaRPr>
                    </a:p>
                  </a:txBody>
                  <a:tcPr marL="28125" marR="32800" marT="7025"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lgn="ctr">
                      <a:solidFill>
                        <a:srgbClr val="000001"/>
                      </a:solidFill>
                      <a:prstDash val="solid"/>
                      <a:round/>
                      <a:headEnd type="none" w="sm" len="sm"/>
                      <a:tailEnd type="none" w="sm" len="sm"/>
                    </a:lnB>
                    <a:solidFill>
                      <a:srgbClr val="1F4E79"/>
                    </a:solidFill>
                  </a:tcPr>
                </a:tc>
                <a:extLst>
                  <a:ext uri="{0D108BD9-81ED-4DB2-BD59-A6C34878D82A}">
                    <a16:rowId xmlns:a16="http://schemas.microsoft.com/office/drawing/2014/main" val="10000"/>
                  </a:ext>
                </a:extLst>
              </a:tr>
              <a:tr h="216012">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dirty="0">
                          <a:latin typeface="Roboto Condensed Light"/>
                          <a:ea typeface="Roboto Condensed Light"/>
                          <a:cs typeface="Roboto Condensed Light"/>
                          <a:sym typeface="Roboto Condensed Light"/>
                        </a:rPr>
                        <a:t>1</a:t>
                      </a:r>
                      <a:endParaRPr sz="1100" u="none" strike="noStrike" cap="none" dirty="0">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effectLst/>
                          <a:latin typeface="Roboto Condensed Light" panose="020B0604020202020204" charset="0"/>
                          <a:ea typeface="Roboto Condensed Light" panose="020B0604020202020204" charset="0"/>
                        </a:rPr>
                        <a:t>Equipamento sem manutenção</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Arial" panose="020B0604020202020204" pitchFamily="34" charset="0"/>
                        </a:rPr>
                        <a:t>168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1"/>
                  </a:ext>
                </a:extLst>
              </a:tr>
              <a:tr h="216012">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a:latin typeface="Roboto Condensed Light"/>
                          <a:ea typeface="Roboto Condensed Light"/>
                          <a:cs typeface="Roboto Condensed Light"/>
                          <a:sym typeface="Roboto Condensed Light"/>
                        </a:rPr>
                        <a:t>2</a:t>
                      </a:r>
                      <a:endParaRPr sz="1100" u="none" strike="noStrike" cap="none">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effectLst/>
                          <a:latin typeface="Roboto Condensed Light" panose="020B0604020202020204" charset="0"/>
                          <a:ea typeface="Roboto Condensed Light" panose="020B0604020202020204" charset="0"/>
                        </a:rPr>
                        <a:t>Pouco espaço para o operador se movimentar</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Arial" panose="020B0604020202020204" pitchFamily="34" charset="0"/>
                        </a:rPr>
                        <a:t>144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2"/>
                  </a:ext>
                </a:extLst>
              </a:tr>
              <a:tr h="368289">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a:latin typeface="Roboto Condensed Light"/>
                          <a:ea typeface="Roboto Condensed Light"/>
                          <a:cs typeface="Roboto Condensed Light"/>
                          <a:sym typeface="Roboto Condensed Light"/>
                        </a:rPr>
                        <a:t>3</a:t>
                      </a:r>
                      <a:endParaRPr sz="1100" u="none" strike="noStrike" cap="none">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effectLst/>
                          <a:latin typeface="Roboto Condensed Light" panose="020B0604020202020204" charset="0"/>
                          <a:ea typeface="Roboto Condensed Light" panose="020B0604020202020204" charset="0"/>
                        </a:rPr>
                        <a:t>Equipamento pouco eficiente</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Arial" panose="020B0604020202020204" pitchFamily="34" charset="0"/>
                        </a:rPr>
                        <a:t>136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3"/>
                  </a:ext>
                </a:extLst>
              </a:tr>
              <a:tr h="216012">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a:latin typeface="Roboto Condensed Light"/>
                          <a:ea typeface="Roboto Condensed Light"/>
                          <a:cs typeface="Roboto Condensed Light"/>
                          <a:sym typeface="Roboto Condensed Light"/>
                        </a:rPr>
                        <a:t>4</a:t>
                      </a:r>
                      <a:endParaRPr sz="1100" u="none" strike="noStrike" cap="none">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effectLst/>
                          <a:latin typeface="Roboto Condensed Light" panose="020B0604020202020204" charset="0"/>
                          <a:ea typeface="Roboto Condensed Light" panose="020B0604020202020204" charset="0"/>
                        </a:rPr>
                        <a:t>Falta de atenção do operador</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Arial" panose="020B0604020202020204" pitchFamily="34" charset="0"/>
                        </a:rPr>
                        <a:t>120</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4"/>
                  </a:ext>
                </a:extLst>
              </a:tr>
              <a:tr h="216012">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a:latin typeface="Roboto Condensed Light"/>
                          <a:ea typeface="Roboto Condensed Light"/>
                          <a:cs typeface="Roboto Condensed Light"/>
                          <a:sym typeface="Roboto Condensed Light"/>
                        </a:rPr>
                        <a:t>5</a:t>
                      </a:r>
                      <a:endParaRPr sz="1100" u="none" strike="noStrike" cap="none">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effectLst/>
                          <a:latin typeface="Roboto Condensed Light" panose="020B0604020202020204" charset="0"/>
                          <a:ea typeface="Roboto Condensed Light" panose="020B0604020202020204" charset="0"/>
                        </a:rPr>
                        <a:t>Maquinário antigo</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12</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a:solidFill>
                            <a:srgbClr val="000000"/>
                          </a:solidFill>
                          <a:effectLst/>
                          <a:latin typeface="Arial" panose="020B0604020202020204" pitchFamily="34" charset="0"/>
                        </a:rPr>
                        <a:t>112</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5"/>
                  </a:ext>
                </a:extLst>
              </a:tr>
              <a:tr h="216012">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a:latin typeface="Roboto Condensed Light"/>
                          <a:ea typeface="Roboto Condensed Light"/>
                          <a:cs typeface="Roboto Condensed Light"/>
                          <a:sym typeface="Roboto Condensed Light"/>
                        </a:rPr>
                        <a:t>6</a:t>
                      </a:r>
                      <a:endParaRPr sz="1100" u="none" strike="noStrike" cap="none">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effectLst/>
                          <a:latin typeface="Roboto Condensed Light" panose="020B0604020202020204" charset="0"/>
                          <a:ea typeface="Roboto Condensed Light" panose="020B0604020202020204" charset="0"/>
                        </a:rPr>
                        <a:t>Cansaço do operador</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Arial" panose="020B0604020202020204" pitchFamily="34" charset="0"/>
                        </a:rPr>
                        <a:t>108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6"/>
                  </a:ext>
                </a:extLst>
              </a:tr>
              <a:tr h="216012">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a:latin typeface="Roboto Condensed Light"/>
                          <a:ea typeface="Roboto Condensed Light"/>
                          <a:cs typeface="Roboto Condensed Light"/>
                          <a:sym typeface="Roboto Condensed Light"/>
                        </a:rPr>
                        <a:t>7</a:t>
                      </a:r>
                      <a:endParaRPr sz="1100" u="none" strike="noStrike" cap="none">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effectLst/>
                          <a:latin typeface="Roboto Condensed Light" panose="020B0604020202020204" charset="0"/>
                          <a:ea typeface="Roboto Condensed Light" panose="020B0604020202020204" charset="0"/>
                        </a:rPr>
                        <a:t>Output de roupas menor do que o possível</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8</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48</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Arial" panose="020B0604020202020204" pitchFamily="34" charset="0"/>
                        </a:rPr>
                        <a:t>104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7"/>
                  </a:ext>
                </a:extLst>
              </a:tr>
              <a:tr h="354083">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a:latin typeface="Roboto Condensed Light"/>
                          <a:ea typeface="Roboto Condensed Light"/>
                          <a:cs typeface="Roboto Condensed Light"/>
                          <a:sym typeface="Roboto Condensed Light"/>
                        </a:rPr>
                        <a:t>8</a:t>
                      </a:r>
                      <a:endParaRPr sz="1100" u="none" strike="noStrike" cap="none">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effectLst/>
                          <a:latin typeface="Roboto Condensed Light" panose="020B0604020202020204" charset="0"/>
                          <a:ea typeface="Roboto Condensed Light" panose="020B0604020202020204" charset="0"/>
                        </a:rPr>
                        <a:t>Alta rotatividade (LER)</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Arial" panose="020B0604020202020204" pitchFamily="34" charset="0"/>
                        </a:rPr>
                        <a:t>96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8"/>
                  </a:ext>
                </a:extLst>
              </a:tr>
              <a:tr h="216012">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a:latin typeface="Roboto Condensed Light"/>
                          <a:ea typeface="Roboto Condensed Light"/>
                          <a:cs typeface="Roboto Condensed Light"/>
                          <a:sym typeface="Roboto Condensed Light"/>
                        </a:rPr>
                        <a:t>9</a:t>
                      </a:r>
                      <a:endParaRPr sz="1100" u="none" strike="noStrike" cap="none">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effectLst/>
                          <a:latin typeface="Roboto Condensed Light" panose="020B0604020202020204" charset="0"/>
                          <a:ea typeface="Roboto Condensed Light" panose="020B0604020202020204" charset="0"/>
                        </a:rPr>
                        <a:t>Parametros de processo não são modificados com o tipo de roupa</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32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12</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Arial" panose="020B0604020202020204" pitchFamily="34" charset="0"/>
                        </a:rPr>
                        <a:t>92</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09"/>
                  </a:ext>
                </a:extLst>
              </a:tr>
              <a:tr h="368289">
                <a:tc>
                  <a:txBody>
                    <a:bodyPr/>
                    <a:lstStyle/>
                    <a:p>
                      <a:pPr marL="0" marR="0" lvl="0" indent="0" algn="ctr" rtl="0">
                        <a:lnSpc>
                          <a:spcPct val="107000"/>
                        </a:lnSpc>
                        <a:spcBef>
                          <a:spcPts val="0"/>
                        </a:spcBef>
                        <a:spcAft>
                          <a:spcPts val="0"/>
                        </a:spcAft>
                        <a:buClr>
                          <a:srgbClr val="000000"/>
                        </a:buClr>
                        <a:buSzPts val="1200"/>
                        <a:buFont typeface="Arial"/>
                        <a:buNone/>
                      </a:pPr>
                      <a:r>
                        <a:rPr lang="pt-BR" sz="1100" u="none" strike="noStrike" cap="none">
                          <a:latin typeface="Roboto Condensed Light"/>
                          <a:ea typeface="Roboto Condensed Light"/>
                          <a:cs typeface="Roboto Condensed Light"/>
                          <a:sym typeface="Roboto Condensed Light"/>
                        </a:rPr>
                        <a:t>10</a:t>
                      </a:r>
                      <a:endParaRPr sz="1100" u="none" strike="noStrike" cap="none">
                        <a:latin typeface="Roboto Condensed Light"/>
                        <a:ea typeface="Roboto Condensed Light"/>
                        <a:cs typeface="Roboto Condensed Light"/>
                        <a:sym typeface="Roboto Condensed Light"/>
                      </a:endParaRPr>
                    </a:p>
                  </a:txBody>
                  <a:tcPr marL="36875" marR="43025" marT="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effectLst/>
                          <a:latin typeface="Roboto Condensed Light" panose="020B0604020202020204" charset="0"/>
                          <a:ea typeface="Roboto Condensed Light" panose="020B0604020202020204" charset="0"/>
                        </a:rPr>
                        <a:t>Input de roupas menor do que o possível</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6</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36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2</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a:solidFill>
                            <a:srgbClr val="000000"/>
                          </a:solidFill>
                          <a:effectLst/>
                          <a:latin typeface="Roboto Condensed Light" panose="020B0604020202020204" charset="0"/>
                          <a:ea typeface="Roboto Condensed Light" panose="020B0604020202020204" charset="0"/>
                        </a:rPr>
                        <a:t>16</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4</a:t>
                      </a:r>
                    </a:p>
                  </a:txBody>
                  <a:tcPr marL="7620" marR="7620" marT="7620" marB="0" anchor="ctr">
                    <a:lnL w="12700" cap="flat" cmpd="sng">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DEEAF6"/>
                    </a:solidFill>
                  </a:tcPr>
                </a:tc>
                <a:tc>
                  <a:txBody>
                    <a:bodyPr/>
                    <a:lstStyle/>
                    <a:p>
                      <a:pPr algn="ctr" fontAlgn="ctr"/>
                      <a:r>
                        <a:rPr lang="pt-BR" sz="1000" b="0" i="0" u="none" strike="noStrike" dirty="0">
                          <a:solidFill>
                            <a:srgbClr val="000000"/>
                          </a:solidFill>
                          <a:effectLst/>
                          <a:latin typeface="Roboto Condensed Light" panose="020B0604020202020204" charset="0"/>
                          <a:ea typeface="Roboto Condensed Light" panose="020B0604020202020204" charset="0"/>
                        </a:rPr>
                        <a:t>24</a:t>
                      </a:r>
                    </a:p>
                  </a:txBody>
                  <a:tcPr marL="7620" marR="7620" marT="7620" marB="0" anchor="ctr">
                    <a:lnL w="12700" cap="flat" cmpd="sng">
                      <a:solidFill>
                        <a:srgbClr val="000001"/>
                      </a:solidFill>
                      <a:prstDash val="solid"/>
                      <a:round/>
                      <a:headEnd type="none" w="sm" len="sm"/>
                      <a:tailEnd type="none" w="sm" len="sm"/>
                    </a:lnL>
                    <a:lnR w="12700" cap="flat" cmpd="sng" algn="ctr">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chemeClr val="lt1"/>
                    </a:solidFill>
                  </a:tcPr>
                </a:tc>
                <a:tc>
                  <a:txBody>
                    <a:bodyPr/>
                    <a:lstStyle/>
                    <a:p>
                      <a:pPr algn="ctr" fontAlgn="ctr"/>
                      <a:r>
                        <a:rPr lang="pt-BR" sz="1000" b="1" i="0" u="none" strike="noStrike" dirty="0">
                          <a:solidFill>
                            <a:srgbClr val="000000"/>
                          </a:solidFill>
                          <a:effectLst/>
                          <a:latin typeface="Arial" panose="020B0604020202020204" pitchFamily="34" charset="0"/>
                        </a:rPr>
                        <a:t>92</a:t>
                      </a:r>
                    </a:p>
                  </a:txBody>
                  <a:tcPr marL="7620" marR="7620" marT="7620" marB="0" anchor="ctr">
                    <a:lnL w="12700" cap="flat" cmpd="sng" algn="ctr">
                      <a:solidFill>
                        <a:srgbClr val="000001"/>
                      </a:solidFill>
                      <a:prstDash val="solid"/>
                      <a:round/>
                      <a:headEnd type="none" w="sm" len="sm"/>
                      <a:tailEnd type="none" w="sm" len="sm"/>
                    </a:lnL>
                    <a:lnR w="12700" cap="flat" cmpd="sng">
                      <a:solidFill>
                        <a:srgbClr val="000001"/>
                      </a:solidFill>
                      <a:prstDash val="solid"/>
                      <a:round/>
                      <a:headEnd type="none" w="sm" len="sm"/>
                      <a:tailEnd type="none" w="sm" len="sm"/>
                    </a:lnR>
                    <a:lnT w="12700" cap="flat" cmpd="sng">
                      <a:solidFill>
                        <a:srgbClr val="000001"/>
                      </a:solidFill>
                      <a:prstDash val="solid"/>
                      <a:round/>
                      <a:headEnd type="none" w="sm" len="sm"/>
                      <a:tailEnd type="none" w="sm" len="sm"/>
                    </a:lnT>
                    <a:lnB w="12700" cap="flat" cmpd="sng">
                      <a:solidFill>
                        <a:srgbClr val="000001"/>
                      </a:solidFill>
                      <a:prstDash val="solid"/>
                      <a:round/>
                      <a:headEnd type="none" w="sm" len="sm"/>
                      <a:tailEnd type="none" w="sm" len="sm"/>
                    </a:lnB>
                    <a:solidFill>
                      <a:srgbClr val="BDD6EE"/>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4775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dirty="0"/>
              <a:t>NECESSIDADE DO HOSPITAL SANTA IZABEL</a:t>
            </a:r>
            <a:endParaRPr dirty="0"/>
          </a:p>
        </p:txBody>
      </p:sp>
      <p:sp>
        <p:nvSpPr>
          <p:cNvPr id="179" name="Google Shape;179;p3"/>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4</a:t>
            </a:fld>
            <a:endParaRPr/>
          </a:p>
        </p:txBody>
      </p:sp>
      <p:sp>
        <p:nvSpPr>
          <p:cNvPr id="180" name="Google Shape;180;p3"/>
          <p:cNvSpPr txBox="1"/>
          <p:nvPr/>
        </p:nvSpPr>
        <p:spPr>
          <a:xfrm>
            <a:off x="0" y="1337279"/>
            <a:ext cx="5400675" cy="3806221"/>
          </a:xfrm>
          <a:prstGeom prst="rect">
            <a:avLst/>
          </a:prstGeom>
          <a:noFill/>
          <a:ln>
            <a:noFill/>
          </a:ln>
        </p:spPr>
        <p:txBody>
          <a:bodyPr spcFirstLastPara="1" wrap="square" lIns="91425" tIns="45700" rIns="91425" bIns="45700" anchor="t" anchorCtr="0">
            <a:noAutofit/>
          </a:bodyPr>
          <a:lstStyle/>
          <a:p>
            <a:pPr marL="88900" marR="0" lvl="0" algn="l" rtl="0">
              <a:lnSpc>
                <a:spcPct val="120000"/>
              </a:lnSpc>
              <a:spcBef>
                <a:spcPts val="1000"/>
              </a:spcBef>
              <a:spcAft>
                <a:spcPts val="0"/>
              </a:spcAft>
              <a:buClr>
                <a:schemeClr val="accent4"/>
              </a:buClr>
              <a:buSzPts val="2200"/>
            </a:pPr>
            <a:r>
              <a:rPr lang="pt-BR" sz="1500" b="1" dirty="0">
                <a:solidFill>
                  <a:schemeClr val="dk1"/>
                </a:solidFill>
                <a:latin typeface="Roboto Condensed Light"/>
                <a:ea typeface="Roboto Condensed Light"/>
                <a:cs typeface="Roboto Condensed Light"/>
                <a:sym typeface="Roboto Condensed Light"/>
              </a:rPr>
              <a:t>AMBIENTE DE PROCESSAMENTO DE ROUPAS HOSPITALARES:</a:t>
            </a:r>
            <a:endParaRPr lang="pt-BR" sz="1500" b="1" dirty="0">
              <a:ea typeface="Roboto Condensed Light"/>
            </a:endParaRPr>
          </a:p>
          <a:p>
            <a:pPr marL="374650" lvl="0" indent="-285750">
              <a:lnSpc>
                <a:spcPct val="150000"/>
              </a:lnSpc>
              <a:spcBef>
                <a:spcPts val="1000"/>
              </a:spcBef>
              <a:buClr>
                <a:schemeClr val="accent4"/>
              </a:buClr>
              <a:buSzPts val="2200"/>
              <a:buFont typeface="Arial" panose="020B0604020202020204" pitchFamily="34" charset="0"/>
              <a:buChar char="•"/>
            </a:pPr>
            <a:r>
              <a:rPr lang="pt-BR" sz="1300" dirty="0">
                <a:solidFill>
                  <a:schemeClr val="dk1"/>
                </a:solidFill>
                <a:latin typeface="Roboto Condensed Light"/>
                <a:ea typeface="Roboto Condensed Light"/>
                <a:cs typeface="Roboto Condensed Light"/>
                <a:sym typeface="Roboto Condensed Light"/>
              </a:rPr>
              <a:t>Para atender à grande demanda de roupas limpas por parte dos diversos departamentos do hospital, é preciso manter um alto nível de produtividade na lavanderia da organização.</a:t>
            </a:r>
          </a:p>
          <a:p>
            <a:pPr marL="648000" lvl="2" indent="-285750">
              <a:lnSpc>
                <a:spcPct val="150000"/>
              </a:lnSpc>
              <a:spcBef>
                <a:spcPts val="1000"/>
              </a:spcBef>
              <a:buClr>
                <a:schemeClr val="accent4"/>
              </a:buClr>
              <a:buSzPts val="2200"/>
              <a:buFont typeface="Arial" panose="020B0604020202020204" pitchFamily="34" charset="0"/>
              <a:buChar char="•"/>
            </a:pPr>
            <a:r>
              <a:rPr lang="pt-BR" sz="1300" dirty="0">
                <a:solidFill>
                  <a:schemeClr val="dk1"/>
                </a:solidFill>
                <a:latin typeface="Roboto Condensed Light"/>
                <a:ea typeface="Roboto Condensed Light"/>
                <a:cs typeface="Roboto Condensed Light"/>
                <a:sym typeface="Roboto Condensed Light"/>
              </a:rPr>
              <a:t>Surge, então, a necessidade de melhoria do fluxo do processo produtivo.</a:t>
            </a:r>
          </a:p>
          <a:p>
            <a:pPr marL="374650" lvl="0" indent="-285750">
              <a:lnSpc>
                <a:spcPct val="150000"/>
              </a:lnSpc>
              <a:spcBef>
                <a:spcPts val="1000"/>
              </a:spcBef>
              <a:buClr>
                <a:schemeClr val="accent4"/>
              </a:buClr>
              <a:buSzPts val="2200"/>
              <a:buFont typeface="Arial" panose="020B0604020202020204" pitchFamily="34" charset="0"/>
              <a:buChar char="•"/>
            </a:pPr>
            <a:r>
              <a:rPr lang="pt-BR" sz="1300" dirty="0">
                <a:solidFill>
                  <a:schemeClr val="dk1"/>
                </a:solidFill>
                <a:latin typeface="Roboto Condensed Light"/>
                <a:ea typeface="Roboto Condensed Light"/>
                <a:cs typeface="Roboto Condensed Light"/>
                <a:sym typeface="Roboto Condensed Light"/>
              </a:rPr>
              <a:t>Visando a segurança sempre em primeiro lugar, é imprescindível que o ambiente esteja propício ao trabalho humano.</a:t>
            </a:r>
          </a:p>
          <a:p>
            <a:pPr marL="648000" lvl="0" indent="-285750">
              <a:lnSpc>
                <a:spcPct val="150000"/>
              </a:lnSpc>
              <a:spcBef>
                <a:spcPts val="1000"/>
              </a:spcBef>
              <a:buClr>
                <a:schemeClr val="accent4"/>
              </a:buClr>
              <a:buSzPts val="2200"/>
              <a:buFont typeface="Arial" panose="020B0604020202020204" pitchFamily="34" charset="0"/>
              <a:buChar char="•"/>
            </a:pPr>
            <a:r>
              <a:rPr lang="pt-BR" sz="1300" dirty="0">
                <a:solidFill>
                  <a:schemeClr val="dk1"/>
                </a:solidFill>
                <a:latin typeface="Roboto Condensed Light"/>
                <a:ea typeface="Roboto Condensed Light"/>
                <a:cs typeface="Roboto Condensed Light"/>
                <a:sym typeface="Roboto Condensed Light"/>
              </a:rPr>
              <a:t>Necessita-se, então, de um plano para adequação do ambiente à norma NR 12 – Segurança no Trabalho em Máquinas e Equipamentos.</a:t>
            </a:r>
            <a:endParaRPr sz="1300" dirty="0">
              <a:solidFill>
                <a:schemeClr val="dk1"/>
              </a:solidFill>
              <a:latin typeface="Roboto Condensed Light"/>
              <a:ea typeface="Roboto Condensed Light"/>
              <a:cs typeface="Roboto Condensed Light"/>
              <a:sym typeface="Roboto Condensed Light"/>
            </a:endParaRPr>
          </a:p>
        </p:txBody>
      </p:sp>
      <p:pic>
        <p:nvPicPr>
          <p:cNvPr id="181" name="Google Shape;181;p3" descr="Uma imagem contendo desenho&#10;&#10;Descrição gerada automaticamente"/>
          <p:cNvPicPr preferRelativeResize="0"/>
          <p:nvPr/>
        </p:nvPicPr>
        <p:blipFill rotWithShape="1">
          <a:blip r:embed="rId3">
            <a:alphaModFix/>
          </a:blip>
          <a:srcRect l="10995" t="19512" r="11825" b="19208"/>
          <a:stretch/>
        </p:blipFill>
        <p:spPr>
          <a:xfrm>
            <a:off x="8248151" y="21430"/>
            <a:ext cx="885824" cy="478631"/>
          </a:xfrm>
          <a:prstGeom prst="rect">
            <a:avLst/>
          </a:prstGeom>
          <a:noFill/>
          <a:ln>
            <a:noFill/>
          </a:ln>
        </p:spPr>
      </p:pic>
      <p:pic>
        <p:nvPicPr>
          <p:cNvPr id="182" name="Google Shape;182;p3"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grpSp>
        <p:nvGrpSpPr>
          <p:cNvPr id="183" name="Google Shape;183;p3"/>
          <p:cNvGrpSpPr/>
          <p:nvPr/>
        </p:nvGrpSpPr>
        <p:grpSpPr>
          <a:xfrm>
            <a:off x="283552" y="610550"/>
            <a:ext cx="330270" cy="330251"/>
            <a:chOff x="1923675" y="1633650"/>
            <a:chExt cx="436000" cy="435975"/>
          </a:xfrm>
        </p:grpSpPr>
        <p:sp>
          <p:nvSpPr>
            <p:cNvPr id="184" name="Google Shape;184;p3"/>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 name="Imagem 2">
            <a:extLst>
              <a:ext uri="{FF2B5EF4-FFF2-40B4-BE49-F238E27FC236}">
                <a16:creationId xmlns:a16="http://schemas.microsoft.com/office/drawing/2014/main" id="{092D15E6-C61E-4491-BAB0-2491C3D84847}"/>
              </a:ext>
            </a:extLst>
          </p:cNvPr>
          <p:cNvPicPr>
            <a:picLocks noChangeAspect="1"/>
          </p:cNvPicPr>
          <p:nvPr/>
        </p:nvPicPr>
        <p:blipFill rotWithShape="1">
          <a:blip r:embed="rId5">
            <a:alphaModFix/>
          </a:blip>
          <a:srcRect l="8398" r="3488"/>
          <a:stretch/>
        </p:blipFill>
        <p:spPr>
          <a:xfrm>
            <a:off x="5479257" y="1771557"/>
            <a:ext cx="3486150" cy="2307272"/>
          </a:xfrm>
          <a:prstGeom prst="rect">
            <a:avLst/>
          </a:prstGeom>
          <a:noFill/>
          <a:ln w="76200" cap="sq" cmpd="thickThin">
            <a:solidFill>
              <a:srgbClr val="587AAA"/>
            </a:solidFill>
            <a:prstDash val="solid"/>
            <a:miter lim="800000"/>
            <a:headEnd type="none" w="sm" len="sm"/>
            <a:tailEnd type="none" w="sm" len="sm"/>
          </a:ln>
        </p:spPr>
      </p:pic>
    </p:spTree>
    <p:extLst>
      <p:ext uri="{BB962C8B-B14F-4D97-AF65-F5344CB8AC3E}">
        <p14:creationId xmlns:p14="http://schemas.microsoft.com/office/powerpoint/2010/main" val="3217237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35"/>
          <p:cNvSpPr txBox="1">
            <a:spLocks noGrp="1"/>
          </p:cNvSpPr>
          <p:nvPr>
            <p:ph type="title"/>
          </p:nvPr>
        </p:nvSpPr>
        <p:spPr>
          <a:xfrm>
            <a:off x="600915" y="387943"/>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MATRIZ DE ESFORÇO E IMPACTO – CALANDRA</a:t>
            </a:r>
            <a:endParaRPr/>
          </a:p>
        </p:txBody>
      </p:sp>
      <p:sp>
        <p:nvSpPr>
          <p:cNvPr id="875" name="Google Shape;875;p35"/>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40</a:t>
            </a:fld>
            <a:endParaRPr/>
          </a:p>
        </p:txBody>
      </p:sp>
      <p:grpSp>
        <p:nvGrpSpPr>
          <p:cNvPr id="876" name="Google Shape;876;p35"/>
          <p:cNvGrpSpPr/>
          <p:nvPr/>
        </p:nvGrpSpPr>
        <p:grpSpPr>
          <a:xfrm>
            <a:off x="155444" y="627053"/>
            <a:ext cx="318264" cy="282756"/>
            <a:chOff x="5292575" y="3681900"/>
            <a:chExt cx="420150" cy="373275"/>
          </a:xfrm>
        </p:grpSpPr>
        <p:sp>
          <p:nvSpPr>
            <p:cNvPr id="877" name="Google Shape;877;p35"/>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35"/>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5"/>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5"/>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5"/>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5"/>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5"/>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84" name="Google Shape;884;p35" descr="Uma imagem contendo desenho&#10;&#10;Descrição gerada automaticamente"/>
          <p:cNvPicPr preferRelativeResize="0"/>
          <p:nvPr/>
        </p:nvPicPr>
        <p:blipFill rotWithShape="1">
          <a:blip r:embed="rId3">
            <a:alphaModFix/>
          </a:blip>
          <a:srcRect l="10994" t="19512" r="11825" b="19208"/>
          <a:stretch/>
        </p:blipFill>
        <p:spPr>
          <a:xfrm>
            <a:off x="8248151" y="21430"/>
            <a:ext cx="885824" cy="478631"/>
          </a:xfrm>
          <a:prstGeom prst="rect">
            <a:avLst/>
          </a:prstGeom>
          <a:noFill/>
          <a:ln>
            <a:noFill/>
          </a:ln>
        </p:spPr>
      </p:pic>
      <p:pic>
        <p:nvPicPr>
          <p:cNvPr id="885" name="Google Shape;885;p35"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pic>
        <p:nvPicPr>
          <p:cNvPr id="3" name="Imagem 2">
            <a:extLst>
              <a:ext uri="{FF2B5EF4-FFF2-40B4-BE49-F238E27FC236}">
                <a16:creationId xmlns:a16="http://schemas.microsoft.com/office/drawing/2014/main" id="{DEA37A00-1A05-43C8-90D9-46F6BEA1A006}"/>
              </a:ext>
            </a:extLst>
          </p:cNvPr>
          <p:cNvPicPr>
            <a:picLocks noChangeAspect="1"/>
          </p:cNvPicPr>
          <p:nvPr/>
        </p:nvPicPr>
        <p:blipFill>
          <a:blip r:embed="rId5"/>
          <a:stretch>
            <a:fillRect/>
          </a:stretch>
        </p:blipFill>
        <p:spPr>
          <a:xfrm>
            <a:off x="1" y="1336964"/>
            <a:ext cx="6941126" cy="380653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8ebb565936_1_1335"/>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PROPOSTAS DE OTIMIZAÇÃO</a:t>
            </a:r>
            <a:endParaRPr/>
          </a:p>
        </p:txBody>
      </p:sp>
      <p:sp>
        <p:nvSpPr>
          <p:cNvPr id="892" name="Google Shape;892;g8ebb565936_1_1335"/>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t-BR"/>
              <a:t>41</a:t>
            </a:fld>
            <a:endParaRPr/>
          </a:p>
        </p:txBody>
      </p:sp>
      <p:grpSp>
        <p:nvGrpSpPr>
          <p:cNvPr id="893" name="Google Shape;893;g8ebb565936_1_1335"/>
          <p:cNvGrpSpPr/>
          <p:nvPr/>
        </p:nvGrpSpPr>
        <p:grpSpPr>
          <a:xfrm>
            <a:off x="293683" y="574116"/>
            <a:ext cx="309041" cy="403123"/>
            <a:chOff x="590250" y="244200"/>
            <a:chExt cx="407975" cy="532175"/>
          </a:xfrm>
        </p:grpSpPr>
        <p:sp>
          <p:nvSpPr>
            <p:cNvPr id="894" name="Google Shape;894;g8ebb565936_1_1335"/>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8ebb565936_1_1335"/>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g8ebb565936_1_1335"/>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g8ebb565936_1_1335"/>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g8ebb565936_1_1335"/>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8ebb565936_1_1335"/>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g8ebb565936_1_1335"/>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g8ebb565936_1_1335"/>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8ebb565936_1_1335"/>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g8ebb565936_1_1335"/>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8ebb565936_1_1335"/>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8ebb565936_1_1335"/>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g8ebb565936_1_1335"/>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8ebb565936_1_1335"/>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08" name="Google Shape;908;g8ebb565936_1_1335" descr="Uma imagem contendo desenho&#10;&#10;Descrição gerada automaticamente"/>
          <p:cNvPicPr preferRelativeResize="0"/>
          <p:nvPr/>
        </p:nvPicPr>
        <p:blipFill rotWithShape="1">
          <a:blip r:embed="rId3">
            <a:alphaModFix/>
          </a:blip>
          <a:srcRect l="10990" t="19511" r="11831" b="19210"/>
          <a:stretch/>
        </p:blipFill>
        <p:spPr>
          <a:xfrm>
            <a:off x="8248151" y="21430"/>
            <a:ext cx="885824" cy="478631"/>
          </a:xfrm>
          <a:prstGeom prst="rect">
            <a:avLst/>
          </a:prstGeom>
          <a:noFill/>
          <a:ln>
            <a:noFill/>
          </a:ln>
        </p:spPr>
      </p:pic>
      <p:pic>
        <p:nvPicPr>
          <p:cNvPr id="909" name="Google Shape;909;g8ebb565936_1_1335"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sp>
        <p:nvSpPr>
          <p:cNvPr id="910" name="Google Shape;910;g8ebb565936_1_1335"/>
          <p:cNvSpPr txBox="1"/>
          <p:nvPr/>
        </p:nvSpPr>
        <p:spPr>
          <a:xfrm>
            <a:off x="22125" y="2360259"/>
            <a:ext cx="7735988" cy="2184900"/>
          </a:xfrm>
          <a:prstGeom prst="rect">
            <a:avLst/>
          </a:prstGeom>
          <a:noFill/>
          <a:ln>
            <a:noFill/>
          </a:ln>
        </p:spPr>
        <p:txBody>
          <a:bodyPr spcFirstLastPara="1" wrap="square" lIns="91425" tIns="45700" rIns="91425" bIns="45700" anchor="t" anchorCtr="0">
            <a:noAutofit/>
          </a:bodyPr>
          <a:lstStyle/>
          <a:p>
            <a:pPr marL="374650" marR="0" lvl="0" indent="-285750" algn="l" rtl="0">
              <a:lnSpc>
                <a:spcPct val="150000"/>
              </a:lnSpc>
              <a:spcBef>
                <a:spcPts val="1000"/>
              </a:spcBef>
              <a:spcAft>
                <a:spcPts val="0"/>
              </a:spcAft>
              <a:buClr>
                <a:schemeClr val="accent4"/>
              </a:buClr>
              <a:buSzPts val="2200"/>
              <a:buFont typeface="Noto Sans Symbols"/>
              <a:buChar char="▪"/>
            </a:pPr>
            <a:r>
              <a:rPr lang="pt-BR" sz="1800" b="0" i="0" u="none" strike="noStrike" cap="none" dirty="0" err="1">
                <a:solidFill>
                  <a:srgbClr val="000000"/>
                </a:solidFill>
                <a:latin typeface="Roboto Condensed Light"/>
                <a:ea typeface="Roboto Condensed Light"/>
                <a:cs typeface="Roboto Condensed Light"/>
                <a:sym typeface="Roboto Condensed Light"/>
              </a:rPr>
              <a:t>Retrofit</a:t>
            </a:r>
            <a:r>
              <a:rPr lang="pt-BR" sz="1800" b="0" i="0" u="none" strike="noStrike" cap="none" dirty="0">
                <a:solidFill>
                  <a:srgbClr val="000000"/>
                </a:solidFill>
                <a:latin typeface="Roboto Condensed Light"/>
                <a:ea typeface="Roboto Condensed Light"/>
                <a:cs typeface="Roboto Condensed Light"/>
                <a:sym typeface="Roboto Condensed Light"/>
              </a:rPr>
              <a:t> da</a:t>
            </a:r>
            <a:r>
              <a:rPr lang="pt-BR" sz="1800" dirty="0">
                <a:latin typeface="Roboto Condensed Light"/>
                <a:ea typeface="Roboto Condensed Light"/>
                <a:cs typeface="Roboto Condensed Light"/>
                <a:sym typeface="Roboto Condensed Light"/>
              </a:rPr>
              <a:t>s</a:t>
            </a:r>
            <a:r>
              <a:rPr lang="pt-BR" sz="1800" b="0" i="0" u="none" strike="noStrike" cap="none" dirty="0">
                <a:solidFill>
                  <a:srgbClr val="000000"/>
                </a:solidFill>
                <a:latin typeface="Roboto Condensed Light"/>
                <a:ea typeface="Roboto Condensed Light"/>
                <a:cs typeface="Roboto Condensed Light"/>
                <a:sym typeface="Roboto Condensed Light"/>
              </a:rPr>
              <a:t> calandras atua</a:t>
            </a:r>
            <a:r>
              <a:rPr lang="pt-BR" sz="1800" dirty="0">
                <a:latin typeface="Roboto Condensed Light"/>
                <a:ea typeface="Roboto Condensed Light"/>
                <a:cs typeface="Roboto Condensed Light"/>
                <a:sym typeface="Roboto Condensed Light"/>
              </a:rPr>
              <a:t>is</a:t>
            </a:r>
            <a:r>
              <a:rPr lang="pt-BR" sz="1800" b="0" i="0" u="none" strike="noStrike" cap="none" dirty="0">
                <a:solidFill>
                  <a:srgbClr val="000000"/>
                </a:solidFill>
                <a:latin typeface="Roboto Condensed Light"/>
                <a:ea typeface="Roboto Condensed Light"/>
                <a:cs typeface="Roboto Condensed Light"/>
                <a:sym typeface="Roboto Condensed Light"/>
              </a:rPr>
              <a:t>.</a:t>
            </a:r>
            <a:endParaRPr sz="1800" b="0" i="0" u="none" strike="noStrike" cap="none" dirty="0">
              <a:solidFill>
                <a:srgbClr val="000000"/>
              </a:solidFill>
              <a:latin typeface="Roboto Condensed Light"/>
              <a:ea typeface="Roboto Condensed Light"/>
              <a:cs typeface="Roboto Condensed Light"/>
              <a:sym typeface="Roboto Condensed Light"/>
            </a:endParaRPr>
          </a:p>
          <a:p>
            <a:pPr marL="374650" marR="0" lvl="0" indent="-285750" algn="l" rtl="0">
              <a:lnSpc>
                <a:spcPct val="150000"/>
              </a:lnSpc>
              <a:spcBef>
                <a:spcPts val="1000"/>
              </a:spcBef>
              <a:spcAft>
                <a:spcPts val="0"/>
              </a:spcAft>
              <a:buClr>
                <a:schemeClr val="accent4"/>
              </a:buClr>
              <a:buSzPts val="2200"/>
              <a:buFont typeface="Noto Sans Symbols"/>
              <a:buChar char="▪"/>
            </a:pPr>
            <a:r>
              <a:rPr lang="pt-BR" sz="1800" b="0" i="0" u="none" strike="noStrike" cap="none" dirty="0">
                <a:solidFill>
                  <a:srgbClr val="000000"/>
                </a:solidFill>
                <a:latin typeface="Roboto Condensed Light"/>
                <a:ea typeface="Roboto Condensed Light"/>
                <a:cs typeface="Roboto Condensed Light"/>
                <a:sym typeface="Roboto Condensed Light"/>
              </a:rPr>
              <a:t>Substituição do equipamento por um mais moderno.</a:t>
            </a:r>
            <a:endParaRPr sz="1800" b="0" i="0" u="none" strike="noStrike" cap="none" dirty="0">
              <a:solidFill>
                <a:srgbClr val="000000"/>
              </a:solidFill>
              <a:latin typeface="Roboto Condensed Light"/>
              <a:ea typeface="Roboto Condensed Light"/>
              <a:cs typeface="Roboto Condensed Light"/>
              <a:sym typeface="Roboto Condensed Light"/>
            </a:endParaRPr>
          </a:p>
          <a:p>
            <a:pPr marL="374650" marR="0" lvl="0" indent="-285750" algn="l" rtl="0">
              <a:lnSpc>
                <a:spcPct val="150000"/>
              </a:lnSpc>
              <a:spcBef>
                <a:spcPts val="1000"/>
              </a:spcBef>
              <a:spcAft>
                <a:spcPts val="0"/>
              </a:spcAft>
              <a:buClr>
                <a:schemeClr val="accent4"/>
              </a:buClr>
              <a:buSzPts val="2200"/>
              <a:buFont typeface="Noto Sans Symbols"/>
              <a:buChar char="▪"/>
            </a:pPr>
            <a:r>
              <a:rPr lang="pt-BR" sz="1800" b="0" i="0" u="none" strike="noStrike" cap="none" dirty="0">
                <a:solidFill>
                  <a:srgbClr val="000000"/>
                </a:solidFill>
                <a:latin typeface="Roboto Condensed Light"/>
                <a:ea typeface="Roboto Condensed Light"/>
                <a:cs typeface="Roboto Condensed Light"/>
                <a:sym typeface="Roboto Condensed Light"/>
              </a:rPr>
              <a:t>Compra de equipamento de dobra.</a:t>
            </a:r>
          </a:p>
          <a:p>
            <a:pPr marL="374650" indent="-285750">
              <a:lnSpc>
                <a:spcPct val="150000"/>
              </a:lnSpc>
              <a:spcBef>
                <a:spcPts val="1000"/>
              </a:spcBef>
              <a:buClr>
                <a:schemeClr val="accent4"/>
              </a:buClr>
              <a:buSzPts val="2200"/>
              <a:buFont typeface="Noto Sans Symbols"/>
              <a:buChar char="▪"/>
            </a:pPr>
            <a:r>
              <a:rPr lang="pt-BR" sz="1800" b="0" i="0" u="none" strike="noStrike" cap="none" dirty="0">
                <a:solidFill>
                  <a:srgbClr val="000000"/>
                </a:solidFill>
                <a:latin typeface="Roboto Condensed Light"/>
                <a:ea typeface="Roboto Condensed Light"/>
                <a:cs typeface="Roboto Condensed Light"/>
                <a:sym typeface="Roboto Condensed Light"/>
              </a:rPr>
              <a:t>Terceirização de parte da produção.</a:t>
            </a:r>
            <a:endParaRPr sz="18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50000"/>
              </a:lnSpc>
              <a:spcBef>
                <a:spcPts val="1000"/>
              </a:spcBef>
              <a:spcAft>
                <a:spcPts val="0"/>
              </a:spcAft>
              <a:buClr>
                <a:srgbClr val="000000"/>
              </a:buClr>
              <a:buSzPts val="1800"/>
              <a:buFont typeface="Arial"/>
              <a:buNone/>
            </a:pPr>
            <a:endParaRPr sz="1800" b="0" i="0" u="none" strike="noStrike" cap="none" dirty="0">
              <a:solidFill>
                <a:srgbClr val="000000"/>
              </a:solidFill>
              <a:latin typeface="Roboto Condensed Light"/>
              <a:ea typeface="Roboto Condensed Light"/>
              <a:cs typeface="Roboto Condensed Light"/>
              <a:sym typeface="Roboto Condensed Light"/>
            </a:endParaRPr>
          </a:p>
        </p:txBody>
      </p:sp>
      <p:sp>
        <p:nvSpPr>
          <p:cNvPr id="912" name="Google Shape;912;g8ebb565936_1_1335"/>
          <p:cNvSpPr txBox="1"/>
          <p:nvPr/>
        </p:nvSpPr>
        <p:spPr>
          <a:xfrm>
            <a:off x="22125" y="1463850"/>
            <a:ext cx="8628900" cy="996208"/>
          </a:xfrm>
          <a:prstGeom prst="rect">
            <a:avLst/>
          </a:prstGeom>
          <a:noFill/>
          <a:ln>
            <a:noFill/>
          </a:ln>
        </p:spPr>
        <p:txBody>
          <a:bodyPr spcFirstLastPara="1" wrap="square" lIns="91425" tIns="91425" rIns="91425" bIns="91425" anchor="t" anchorCtr="0">
            <a:noAutofit/>
          </a:bodyPr>
          <a:lstStyle/>
          <a:p>
            <a:pPr marL="88900" marR="0" lvl="0" indent="0" algn="l" rtl="0">
              <a:lnSpc>
                <a:spcPct val="120000"/>
              </a:lnSpc>
              <a:spcBef>
                <a:spcPts val="1000"/>
              </a:spcBef>
              <a:spcAft>
                <a:spcPts val="0"/>
              </a:spcAft>
              <a:buClr>
                <a:srgbClr val="000000"/>
              </a:buClr>
              <a:buSzPts val="1800"/>
              <a:buFont typeface="Arial"/>
              <a:buNone/>
            </a:pPr>
            <a:r>
              <a:rPr lang="pt-BR" sz="1800" b="1" i="0" u="none" strike="noStrike" cap="none" dirty="0">
                <a:solidFill>
                  <a:srgbClr val="000000"/>
                </a:solidFill>
                <a:latin typeface="Roboto Condensed Light"/>
                <a:ea typeface="Roboto Condensed Light"/>
                <a:cs typeface="Roboto Condensed Light"/>
                <a:sym typeface="Roboto Condensed Light"/>
              </a:rPr>
              <a:t>PARA A SOLUÇÃO DO PRESENTE PROBLEMA SUGERE-SE PARA </a:t>
            </a:r>
            <a:r>
              <a:rPr lang="pt-BR" sz="1800" b="1" dirty="0">
                <a:latin typeface="Roboto Condensed Light"/>
                <a:ea typeface="Roboto Condensed Light"/>
                <a:cs typeface="Roboto Condensed Light"/>
                <a:sym typeface="Roboto Condensed Light"/>
              </a:rPr>
              <a:t>O EQUIPAMENTO CALANDRA</a:t>
            </a:r>
            <a:r>
              <a:rPr lang="pt-BR" sz="1800" b="1" i="0" u="none" strike="noStrike" cap="none" dirty="0">
                <a:solidFill>
                  <a:srgbClr val="000000"/>
                </a:solidFill>
                <a:latin typeface="Roboto Condensed Light"/>
                <a:ea typeface="Roboto Condensed Light"/>
                <a:cs typeface="Roboto Condensed Light"/>
                <a:sym typeface="Roboto Condensed Light"/>
              </a:rPr>
              <a:t>:</a:t>
            </a:r>
            <a:endParaRPr sz="1400" b="1" i="0" u="none" strike="noStrike" cap="none" dirty="0">
              <a:solidFill>
                <a:srgbClr val="000000"/>
              </a:solidFill>
              <a:latin typeface="Roboto Condensed Light"/>
              <a:ea typeface="Roboto Condensed Light"/>
              <a:cs typeface="Roboto Condensed Light"/>
              <a:sym typeface="Roboto Condensed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g8ebb565936_1_1360"/>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2000"/>
              <a:buNone/>
            </a:pPr>
            <a:r>
              <a:rPr lang="pt-BR"/>
              <a:t>PROPOSTAS DE OTIMIZAÇÃO</a:t>
            </a:r>
            <a:endParaRPr/>
          </a:p>
        </p:txBody>
      </p:sp>
      <p:sp>
        <p:nvSpPr>
          <p:cNvPr id="918" name="Google Shape;918;g8ebb565936_1_1360"/>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t-BR"/>
              <a:t>42</a:t>
            </a:fld>
            <a:endParaRPr/>
          </a:p>
        </p:txBody>
      </p:sp>
      <p:grpSp>
        <p:nvGrpSpPr>
          <p:cNvPr id="919" name="Google Shape;919;g8ebb565936_1_1360"/>
          <p:cNvGrpSpPr/>
          <p:nvPr/>
        </p:nvGrpSpPr>
        <p:grpSpPr>
          <a:xfrm>
            <a:off x="293683" y="574116"/>
            <a:ext cx="309041" cy="403123"/>
            <a:chOff x="590250" y="244200"/>
            <a:chExt cx="407975" cy="532175"/>
          </a:xfrm>
        </p:grpSpPr>
        <p:sp>
          <p:nvSpPr>
            <p:cNvPr id="920" name="Google Shape;920;g8ebb565936_1_1360"/>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8ebb565936_1_1360"/>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8ebb565936_1_1360"/>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8ebb565936_1_1360"/>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g8ebb565936_1_1360"/>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8ebb565936_1_1360"/>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8ebb565936_1_1360"/>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g8ebb565936_1_1360"/>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8ebb565936_1_1360"/>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8ebb565936_1_1360"/>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8ebb565936_1_1360"/>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8ebb565936_1_1360"/>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8ebb565936_1_1360"/>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8ebb565936_1_1360"/>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34" name="Google Shape;934;g8ebb565936_1_1360" descr="Uma imagem contendo desenho&#10;&#10;Descrição gerada automaticamente"/>
          <p:cNvPicPr preferRelativeResize="0"/>
          <p:nvPr/>
        </p:nvPicPr>
        <p:blipFill rotWithShape="1">
          <a:blip r:embed="rId3">
            <a:alphaModFix/>
          </a:blip>
          <a:srcRect l="10990" t="19511" r="11831" b="19210"/>
          <a:stretch/>
        </p:blipFill>
        <p:spPr>
          <a:xfrm>
            <a:off x="8248151" y="21430"/>
            <a:ext cx="885824" cy="478631"/>
          </a:xfrm>
          <a:prstGeom prst="rect">
            <a:avLst/>
          </a:prstGeom>
          <a:noFill/>
          <a:ln>
            <a:noFill/>
          </a:ln>
        </p:spPr>
      </p:pic>
      <p:pic>
        <p:nvPicPr>
          <p:cNvPr id="935" name="Google Shape;935;g8ebb565936_1_1360"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sp>
        <p:nvSpPr>
          <p:cNvPr id="936" name="Google Shape;936;g8ebb565936_1_1360"/>
          <p:cNvSpPr txBox="1"/>
          <p:nvPr/>
        </p:nvSpPr>
        <p:spPr>
          <a:xfrm>
            <a:off x="22125" y="2137125"/>
            <a:ext cx="3897300" cy="21849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1000"/>
              </a:spcBef>
              <a:spcAft>
                <a:spcPts val="0"/>
              </a:spcAft>
              <a:buClr>
                <a:srgbClr val="000000"/>
              </a:buClr>
              <a:buSzPts val="1800"/>
              <a:buFont typeface="Arial"/>
              <a:buNone/>
            </a:pPr>
            <a:endParaRPr sz="1800" b="0" i="0" u="none" strike="noStrike" cap="none">
              <a:solidFill>
                <a:srgbClr val="000000"/>
              </a:solidFill>
              <a:latin typeface="Roboto Condensed Light"/>
              <a:ea typeface="Roboto Condensed Light"/>
              <a:cs typeface="Roboto Condensed Light"/>
              <a:sym typeface="Roboto Condensed Light"/>
            </a:endParaRPr>
          </a:p>
        </p:txBody>
      </p:sp>
      <p:sp>
        <p:nvSpPr>
          <p:cNvPr id="937" name="Google Shape;937;g8ebb565936_1_1360"/>
          <p:cNvSpPr txBox="1"/>
          <p:nvPr/>
        </p:nvSpPr>
        <p:spPr>
          <a:xfrm>
            <a:off x="24594" y="2137125"/>
            <a:ext cx="7962120" cy="2184900"/>
          </a:xfrm>
          <a:prstGeom prst="rect">
            <a:avLst/>
          </a:prstGeom>
          <a:noFill/>
          <a:ln>
            <a:noFill/>
          </a:ln>
        </p:spPr>
        <p:txBody>
          <a:bodyPr spcFirstLastPara="1" wrap="square" lIns="91425" tIns="45700" rIns="91425" bIns="45700" anchor="t" anchorCtr="0">
            <a:noAutofit/>
          </a:bodyPr>
          <a:lstStyle/>
          <a:p>
            <a:pPr marL="374650" marR="0" lvl="0" indent="-285750" algn="l" rtl="0">
              <a:lnSpc>
                <a:spcPct val="150000"/>
              </a:lnSpc>
              <a:spcBef>
                <a:spcPts val="1000"/>
              </a:spcBef>
              <a:spcAft>
                <a:spcPts val="0"/>
              </a:spcAft>
              <a:buClr>
                <a:schemeClr val="accent4"/>
              </a:buClr>
              <a:buSzPts val="2200"/>
              <a:buFont typeface="Noto Sans Symbols"/>
              <a:buChar char="▪"/>
            </a:pPr>
            <a:r>
              <a:rPr lang="pt-BR" sz="1800" b="0" i="0" u="none" strike="noStrike" cap="none" dirty="0">
                <a:solidFill>
                  <a:srgbClr val="000000"/>
                </a:solidFill>
                <a:latin typeface="Roboto Condensed Light"/>
                <a:ea typeface="Roboto Condensed Light"/>
                <a:cs typeface="Roboto Condensed Light"/>
                <a:sym typeface="Roboto Condensed Light"/>
              </a:rPr>
              <a:t>Criação de um sobre estoque para atender apenas à demandas de rouparia extra.</a:t>
            </a:r>
            <a:endParaRPr sz="1800" b="0" i="0" u="none" strike="noStrike" cap="none" dirty="0">
              <a:solidFill>
                <a:srgbClr val="000000"/>
              </a:solidFill>
              <a:latin typeface="Roboto Condensed Light"/>
              <a:ea typeface="Roboto Condensed Light"/>
              <a:cs typeface="Roboto Condensed Light"/>
              <a:sym typeface="Roboto Condensed Light"/>
            </a:endParaRPr>
          </a:p>
          <a:p>
            <a:pPr marL="374650" marR="0" lvl="0" indent="-285750" algn="l" rtl="0">
              <a:lnSpc>
                <a:spcPct val="150000"/>
              </a:lnSpc>
              <a:spcBef>
                <a:spcPts val="1000"/>
              </a:spcBef>
              <a:spcAft>
                <a:spcPts val="0"/>
              </a:spcAft>
              <a:buClr>
                <a:schemeClr val="accent4"/>
              </a:buClr>
              <a:buSzPts val="2200"/>
              <a:buFont typeface="Noto Sans Symbols"/>
              <a:buChar char="▪"/>
            </a:pPr>
            <a:r>
              <a:rPr lang="pt-BR" sz="1800" b="0" i="0" u="none" strike="noStrike" cap="none" dirty="0">
                <a:solidFill>
                  <a:srgbClr val="000000"/>
                </a:solidFill>
                <a:latin typeface="Roboto Condensed Light"/>
                <a:ea typeface="Roboto Condensed Light"/>
                <a:cs typeface="Roboto Condensed Light"/>
                <a:sym typeface="Roboto Condensed Light"/>
              </a:rPr>
              <a:t>Estabelecimento de horários para a entrega de rouparia extra.</a:t>
            </a:r>
            <a:endParaRPr sz="1800" b="0" i="0" u="none" strike="noStrike" cap="none" dirty="0">
              <a:solidFill>
                <a:srgbClr val="000000"/>
              </a:solidFill>
              <a:latin typeface="Roboto Condensed Light"/>
              <a:ea typeface="Roboto Condensed Light"/>
              <a:cs typeface="Roboto Condensed Light"/>
              <a:sym typeface="Roboto Condensed Light"/>
            </a:endParaRPr>
          </a:p>
          <a:p>
            <a:pPr marL="0" marR="0" lvl="0" indent="0" algn="l" rtl="0">
              <a:lnSpc>
                <a:spcPct val="150000"/>
              </a:lnSpc>
              <a:spcBef>
                <a:spcPts val="1000"/>
              </a:spcBef>
              <a:spcAft>
                <a:spcPts val="0"/>
              </a:spcAft>
              <a:buClr>
                <a:srgbClr val="000000"/>
              </a:buClr>
              <a:buSzPts val="1800"/>
              <a:buFont typeface="Arial"/>
              <a:buNone/>
            </a:pPr>
            <a:endParaRPr sz="1800" b="0" i="0" u="none" strike="noStrike" cap="none" dirty="0">
              <a:solidFill>
                <a:srgbClr val="000000"/>
              </a:solidFill>
              <a:latin typeface="Roboto Condensed Light"/>
              <a:ea typeface="Roboto Condensed Light"/>
              <a:cs typeface="Roboto Condensed Light"/>
              <a:sym typeface="Roboto Condensed Light"/>
            </a:endParaRPr>
          </a:p>
        </p:txBody>
      </p:sp>
      <p:sp>
        <p:nvSpPr>
          <p:cNvPr id="938" name="Google Shape;938;g8ebb565936_1_1360"/>
          <p:cNvSpPr txBox="1"/>
          <p:nvPr/>
        </p:nvSpPr>
        <p:spPr>
          <a:xfrm>
            <a:off x="22125" y="1463850"/>
            <a:ext cx="8391900" cy="626100"/>
          </a:xfrm>
          <a:prstGeom prst="rect">
            <a:avLst/>
          </a:prstGeom>
          <a:noFill/>
          <a:ln>
            <a:noFill/>
          </a:ln>
        </p:spPr>
        <p:txBody>
          <a:bodyPr spcFirstLastPara="1" wrap="square" lIns="91425" tIns="91425" rIns="91425" bIns="91425" anchor="t" anchorCtr="0">
            <a:noAutofit/>
          </a:bodyPr>
          <a:lstStyle/>
          <a:p>
            <a:pPr marL="88900" marR="0" lvl="0" indent="0" algn="l" rtl="0">
              <a:lnSpc>
                <a:spcPct val="120000"/>
              </a:lnSpc>
              <a:spcBef>
                <a:spcPts val="1000"/>
              </a:spcBef>
              <a:spcAft>
                <a:spcPts val="0"/>
              </a:spcAft>
              <a:buClr>
                <a:srgbClr val="000000"/>
              </a:buClr>
              <a:buSzPts val="1800"/>
              <a:buFont typeface="Arial"/>
              <a:buNone/>
            </a:pPr>
            <a:r>
              <a:rPr lang="pt-BR" sz="1800" b="1" i="0" u="none" strike="noStrike" cap="none">
                <a:solidFill>
                  <a:srgbClr val="000000"/>
                </a:solidFill>
                <a:latin typeface="Roboto Condensed Light"/>
                <a:ea typeface="Roboto Condensed Light"/>
                <a:cs typeface="Roboto Condensed Light"/>
                <a:sym typeface="Roboto Condensed Light"/>
              </a:rPr>
              <a:t>PARA A SOLUÇÃO DO PRESENTE PROBLEMA SUGERE-SE PARA O PRO</a:t>
            </a:r>
            <a:r>
              <a:rPr lang="pt-BR" sz="1800" b="1">
                <a:latin typeface="Roboto Condensed Light"/>
                <a:ea typeface="Roboto Condensed Light"/>
                <a:cs typeface="Roboto Condensed Light"/>
                <a:sym typeface="Roboto Condensed Light"/>
              </a:rPr>
              <a:t>CESSO</a:t>
            </a:r>
            <a:r>
              <a:rPr lang="pt-BR" sz="1800" b="1" i="0" u="none" strike="noStrike" cap="none">
                <a:solidFill>
                  <a:srgbClr val="000000"/>
                </a:solidFill>
                <a:latin typeface="Roboto Condensed Light"/>
                <a:ea typeface="Roboto Condensed Light"/>
                <a:cs typeface="Roboto Condensed Light"/>
                <a:sym typeface="Roboto Condensed Light"/>
              </a:rPr>
              <a:t>:</a:t>
            </a:r>
            <a:endParaRPr sz="1400" b="1" i="0" u="none" strike="noStrike" cap="none">
              <a:solidFill>
                <a:srgbClr val="000000"/>
              </a:solidFill>
              <a:latin typeface="Roboto Condensed Light"/>
              <a:ea typeface="Roboto Condensed Light"/>
              <a:cs typeface="Roboto Condensed Light"/>
              <a:sym typeface="Roboto Condensed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8ebb565936_1_1142"/>
          <p:cNvSpPr txBox="1">
            <a:spLocks noGrp="1"/>
          </p:cNvSpPr>
          <p:nvPr>
            <p:ph type="title"/>
          </p:nvPr>
        </p:nvSpPr>
        <p:spPr>
          <a:xfrm>
            <a:off x="814275" y="392575"/>
            <a:ext cx="5492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CONSIDERAÇÕES FINAIS</a:t>
            </a:r>
            <a:endParaRPr/>
          </a:p>
        </p:txBody>
      </p:sp>
      <p:sp>
        <p:nvSpPr>
          <p:cNvPr id="944" name="Google Shape;944;g8ebb565936_1_1142"/>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t-BR"/>
              <a:t>43</a:t>
            </a:fld>
            <a:endParaRPr/>
          </a:p>
        </p:txBody>
      </p:sp>
      <p:grpSp>
        <p:nvGrpSpPr>
          <p:cNvPr id="945" name="Google Shape;945;g8ebb565936_1_1142"/>
          <p:cNvGrpSpPr/>
          <p:nvPr/>
        </p:nvGrpSpPr>
        <p:grpSpPr>
          <a:xfrm>
            <a:off x="282215" y="590917"/>
            <a:ext cx="369505" cy="369505"/>
            <a:chOff x="2594050" y="1631825"/>
            <a:chExt cx="439625" cy="439625"/>
          </a:xfrm>
        </p:grpSpPr>
        <p:sp>
          <p:nvSpPr>
            <p:cNvPr id="946" name="Google Shape;946;g8ebb565936_1_1142"/>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g8ebb565936_1_1142"/>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g8ebb565936_1_1142"/>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g8ebb565936_1_1142"/>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50" name="Google Shape;950;g8ebb565936_1_1142" descr="Uma imagem contendo desenho&#10;&#10;Descrição gerada automaticamente"/>
          <p:cNvPicPr preferRelativeResize="0"/>
          <p:nvPr/>
        </p:nvPicPr>
        <p:blipFill rotWithShape="1">
          <a:blip r:embed="rId3">
            <a:alphaModFix/>
          </a:blip>
          <a:srcRect l="10997" t="19511" r="11823" b="19210"/>
          <a:stretch/>
        </p:blipFill>
        <p:spPr>
          <a:xfrm>
            <a:off x="8248151" y="21430"/>
            <a:ext cx="885824" cy="478631"/>
          </a:xfrm>
          <a:prstGeom prst="rect">
            <a:avLst/>
          </a:prstGeom>
          <a:noFill/>
          <a:ln>
            <a:noFill/>
          </a:ln>
        </p:spPr>
      </p:pic>
      <p:pic>
        <p:nvPicPr>
          <p:cNvPr id="951" name="Google Shape;951;g8ebb565936_1_1142"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sp>
        <p:nvSpPr>
          <p:cNvPr id="30" name="Google Shape;234;p2">
            <a:extLst>
              <a:ext uri="{FF2B5EF4-FFF2-40B4-BE49-F238E27FC236}">
                <a16:creationId xmlns:a16="http://schemas.microsoft.com/office/drawing/2014/main" id="{81675F2A-45B7-4B8A-9E75-EAAEB99E36C0}"/>
              </a:ext>
            </a:extLst>
          </p:cNvPr>
          <p:cNvSpPr txBox="1">
            <a:spLocks/>
          </p:cNvSpPr>
          <p:nvPr/>
        </p:nvSpPr>
        <p:spPr>
          <a:xfrm>
            <a:off x="522567" y="1654922"/>
            <a:ext cx="2220633" cy="1100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0" lvl="0" indent="0">
              <a:lnSpc>
                <a:spcPct val="120000"/>
              </a:lnSpc>
              <a:spcBef>
                <a:spcPts val="0"/>
              </a:spcBef>
              <a:buClr>
                <a:schemeClr val="accent5"/>
              </a:buClr>
              <a:buSzPts val="1800"/>
              <a:buNone/>
            </a:pPr>
            <a:r>
              <a:rPr lang="pt-BR" sz="1800" dirty="0">
                <a:solidFill>
                  <a:srgbClr val="000000"/>
                </a:solidFill>
              </a:rPr>
              <a:t>Analisar conformidade dos equipamentos à NR 12.</a:t>
            </a:r>
            <a:endParaRPr lang="pt-BR" dirty="0">
              <a:solidFill>
                <a:srgbClr val="000000"/>
              </a:solidFill>
            </a:endParaRPr>
          </a:p>
        </p:txBody>
      </p:sp>
      <p:sp>
        <p:nvSpPr>
          <p:cNvPr id="31" name="Google Shape;244;p2">
            <a:extLst>
              <a:ext uri="{FF2B5EF4-FFF2-40B4-BE49-F238E27FC236}">
                <a16:creationId xmlns:a16="http://schemas.microsoft.com/office/drawing/2014/main" id="{849366B3-A7BE-4710-A944-B7679F086ACE}"/>
              </a:ext>
            </a:extLst>
          </p:cNvPr>
          <p:cNvSpPr txBox="1"/>
          <p:nvPr/>
        </p:nvSpPr>
        <p:spPr>
          <a:xfrm>
            <a:off x="6405980" y="1626346"/>
            <a:ext cx="2727995" cy="1065898"/>
          </a:xfrm>
          <a:prstGeom prst="rect">
            <a:avLst/>
          </a:prstGeom>
          <a:noFill/>
          <a:ln>
            <a:noFill/>
          </a:ln>
        </p:spPr>
        <p:txBody>
          <a:bodyPr spcFirstLastPara="1" wrap="square" lIns="91425" tIns="91425" rIns="91425" bIns="91425" anchor="ctr" anchorCtr="0">
            <a:noAutofit/>
          </a:bodyPr>
          <a:lstStyle/>
          <a:p>
            <a:pPr marR="0" lvl="0" rtl="0">
              <a:lnSpc>
                <a:spcPct val="120000"/>
              </a:lnSpc>
              <a:spcBef>
                <a:spcPts val="0"/>
              </a:spcBef>
              <a:spcAft>
                <a:spcPts val="0"/>
              </a:spcAft>
              <a:buClr>
                <a:schemeClr val="accent5"/>
              </a:buClr>
              <a:buSzPts val="1800"/>
            </a:pPr>
            <a:r>
              <a:rPr lang="pt-BR" sz="1800" b="0" i="0" u="none" strike="noStrike" cap="none" dirty="0">
                <a:latin typeface="Roboto Condensed Light"/>
                <a:ea typeface="Roboto Condensed Light"/>
                <a:cs typeface="Roboto Condensed Light"/>
                <a:sym typeface="Roboto Condensed Light"/>
              </a:rPr>
              <a:t>Sistemática de análise de processos, através de metodologia Six Sigma.</a:t>
            </a:r>
            <a:endParaRPr sz="1400" b="0" i="0" u="none" strike="noStrike" cap="none" dirty="0">
              <a:sym typeface="Arial"/>
            </a:endParaRPr>
          </a:p>
        </p:txBody>
      </p:sp>
      <p:sp>
        <p:nvSpPr>
          <p:cNvPr id="32" name="Google Shape;245;p2">
            <a:extLst>
              <a:ext uri="{FF2B5EF4-FFF2-40B4-BE49-F238E27FC236}">
                <a16:creationId xmlns:a16="http://schemas.microsoft.com/office/drawing/2014/main" id="{0FAE9D10-C2C8-4844-BED6-76942EB9EF0B}"/>
              </a:ext>
            </a:extLst>
          </p:cNvPr>
          <p:cNvSpPr txBox="1"/>
          <p:nvPr/>
        </p:nvSpPr>
        <p:spPr>
          <a:xfrm>
            <a:off x="3471863" y="1487866"/>
            <a:ext cx="2272451" cy="1338521"/>
          </a:xfrm>
          <a:prstGeom prst="rect">
            <a:avLst/>
          </a:prstGeom>
          <a:noFill/>
          <a:ln>
            <a:noFill/>
          </a:ln>
        </p:spPr>
        <p:txBody>
          <a:bodyPr spcFirstLastPara="1" wrap="square" lIns="91425" tIns="91425" rIns="91425" bIns="91425" anchor="ctr" anchorCtr="0">
            <a:noAutofit/>
          </a:bodyPr>
          <a:lstStyle/>
          <a:p>
            <a:pPr lvl="0">
              <a:lnSpc>
                <a:spcPct val="120000"/>
              </a:lnSpc>
              <a:buClr>
                <a:schemeClr val="accent5"/>
              </a:buClr>
              <a:buSzPts val="1800"/>
            </a:pPr>
            <a:r>
              <a:rPr lang="pt-BR" sz="1800" dirty="0">
                <a:latin typeface="Roboto Condensed Light"/>
                <a:ea typeface="Roboto Condensed Light"/>
                <a:cs typeface="Roboto Condensed Light"/>
                <a:sym typeface="Roboto Condensed Light"/>
              </a:rPr>
              <a:t>Planejar a adequação dos equipamentos à NR-12</a:t>
            </a:r>
          </a:p>
        </p:txBody>
      </p:sp>
      <p:sp>
        <p:nvSpPr>
          <p:cNvPr id="34" name="Google Shape;550;p22">
            <a:extLst>
              <a:ext uri="{FF2B5EF4-FFF2-40B4-BE49-F238E27FC236}">
                <a16:creationId xmlns:a16="http://schemas.microsoft.com/office/drawing/2014/main" id="{B4F29BBE-D34C-4938-AB6A-5FD4BBE0407B}"/>
              </a:ext>
            </a:extLst>
          </p:cNvPr>
          <p:cNvSpPr txBox="1"/>
          <p:nvPr/>
        </p:nvSpPr>
        <p:spPr>
          <a:xfrm>
            <a:off x="2868585" y="1536798"/>
            <a:ext cx="691890" cy="13385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000"/>
              <a:buFont typeface="Arial"/>
              <a:buNone/>
            </a:pPr>
            <a:r>
              <a:rPr lang="pt-BR" sz="8000" b="1" i="0" u="none" strike="noStrike" cap="none" dirty="0">
                <a:solidFill>
                  <a:srgbClr val="3F5378"/>
                </a:solidFill>
                <a:latin typeface="Roboto Condensed"/>
                <a:ea typeface="Roboto Condensed"/>
                <a:cs typeface="Roboto Condensed"/>
                <a:sym typeface="Roboto Condensed"/>
              </a:rPr>
              <a:t>2</a:t>
            </a:r>
            <a:endParaRPr sz="1800" b="1" i="0" u="none" strike="noStrike" cap="none" dirty="0">
              <a:solidFill>
                <a:srgbClr val="3F5378"/>
              </a:solidFill>
              <a:latin typeface="Roboto Condensed"/>
              <a:ea typeface="Roboto Condensed"/>
              <a:cs typeface="Roboto Condensed"/>
              <a:sym typeface="Roboto Condensed"/>
            </a:endParaRPr>
          </a:p>
        </p:txBody>
      </p:sp>
      <p:sp>
        <p:nvSpPr>
          <p:cNvPr id="35" name="Google Shape;550;p22">
            <a:extLst>
              <a:ext uri="{FF2B5EF4-FFF2-40B4-BE49-F238E27FC236}">
                <a16:creationId xmlns:a16="http://schemas.microsoft.com/office/drawing/2014/main" id="{EBC47967-D2C9-4AFE-830F-243648E22119}"/>
              </a:ext>
            </a:extLst>
          </p:cNvPr>
          <p:cNvSpPr txBox="1"/>
          <p:nvPr/>
        </p:nvSpPr>
        <p:spPr>
          <a:xfrm>
            <a:off x="0" y="1535724"/>
            <a:ext cx="691890" cy="13385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000"/>
              <a:buFont typeface="Arial"/>
              <a:buNone/>
            </a:pPr>
            <a:r>
              <a:rPr lang="pt-BR" sz="8000" b="1" i="0" u="none" strike="noStrike" cap="none" dirty="0">
                <a:solidFill>
                  <a:srgbClr val="3F5378"/>
                </a:solidFill>
                <a:latin typeface="Roboto Condensed"/>
                <a:ea typeface="Roboto Condensed"/>
                <a:cs typeface="Roboto Condensed"/>
                <a:sym typeface="Roboto Condensed"/>
              </a:rPr>
              <a:t>1</a:t>
            </a:r>
            <a:endParaRPr sz="1800" b="1" i="0" u="none" strike="noStrike" cap="none" dirty="0">
              <a:solidFill>
                <a:srgbClr val="3F5378"/>
              </a:solidFill>
              <a:latin typeface="Roboto Condensed"/>
              <a:ea typeface="Roboto Condensed"/>
              <a:cs typeface="Roboto Condensed"/>
              <a:sym typeface="Roboto Condensed"/>
            </a:endParaRPr>
          </a:p>
        </p:txBody>
      </p:sp>
      <p:sp>
        <p:nvSpPr>
          <p:cNvPr id="36" name="Google Shape;550;p22">
            <a:extLst>
              <a:ext uri="{FF2B5EF4-FFF2-40B4-BE49-F238E27FC236}">
                <a16:creationId xmlns:a16="http://schemas.microsoft.com/office/drawing/2014/main" id="{7A90981F-65D8-4471-800C-C131E3B73940}"/>
              </a:ext>
            </a:extLst>
          </p:cNvPr>
          <p:cNvSpPr txBox="1"/>
          <p:nvPr/>
        </p:nvSpPr>
        <p:spPr>
          <a:xfrm>
            <a:off x="5821652" y="1536798"/>
            <a:ext cx="691890" cy="13385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000"/>
              <a:buFont typeface="Arial"/>
              <a:buNone/>
            </a:pPr>
            <a:r>
              <a:rPr lang="pt-BR" sz="8000" b="1" i="0" u="none" strike="noStrike" cap="none" dirty="0">
                <a:solidFill>
                  <a:srgbClr val="3F5378"/>
                </a:solidFill>
                <a:latin typeface="Roboto Condensed"/>
                <a:ea typeface="Roboto Condensed"/>
                <a:cs typeface="Roboto Condensed"/>
                <a:sym typeface="Roboto Condensed"/>
              </a:rPr>
              <a:t>3</a:t>
            </a:r>
            <a:endParaRPr sz="1800" b="1" i="0" u="none" strike="noStrike" cap="none" dirty="0">
              <a:solidFill>
                <a:srgbClr val="3F5378"/>
              </a:solidFill>
              <a:latin typeface="Roboto Condensed"/>
              <a:ea typeface="Roboto Condensed"/>
              <a:cs typeface="Roboto Condensed"/>
              <a:sym typeface="Roboto Condensed"/>
            </a:endParaRPr>
          </a:p>
        </p:txBody>
      </p:sp>
      <p:cxnSp>
        <p:nvCxnSpPr>
          <p:cNvPr id="3" name="Conector reto 2">
            <a:extLst>
              <a:ext uri="{FF2B5EF4-FFF2-40B4-BE49-F238E27FC236}">
                <a16:creationId xmlns:a16="http://schemas.microsoft.com/office/drawing/2014/main" id="{D1034490-3B56-491F-875C-A35D151ED1A1}"/>
              </a:ext>
            </a:extLst>
          </p:cNvPr>
          <p:cNvCxnSpPr>
            <a:cxnSpLocks/>
          </p:cNvCxnSpPr>
          <p:nvPr/>
        </p:nvCxnSpPr>
        <p:spPr>
          <a:xfrm>
            <a:off x="100031" y="2897827"/>
            <a:ext cx="24860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a16="http://schemas.microsoft.com/office/drawing/2014/main" id="{485855A7-21AA-48E0-B626-D439EC7614BB}"/>
              </a:ext>
            </a:extLst>
          </p:cNvPr>
          <p:cNvCxnSpPr>
            <a:cxnSpLocks/>
          </p:cNvCxnSpPr>
          <p:nvPr/>
        </p:nvCxnSpPr>
        <p:spPr>
          <a:xfrm>
            <a:off x="2868585" y="2897827"/>
            <a:ext cx="267496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id="{8D0B6C2A-0B91-4380-8969-944324AF4BAD}"/>
              </a:ext>
            </a:extLst>
          </p:cNvPr>
          <p:cNvCxnSpPr>
            <a:cxnSpLocks/>
          </p:cNvCxnSpPr>
          <p:nvPr/>
        </p:nvCxnSpPr>
        <p:spPr>
          <a:xfrm>
            <a:off x="5821652" y="2897827"/>
            <a:ext cx="316518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Google Shape;408;p14">
            <a:extLst>
              <a:ext uri="{FF2B5EF4-FFF2-40B4-BE49-F238E27FC236}">
                <a16:creationId xmlns:a16="http://schemas.microsoft.com/office/drawing/2014/main" id="{8A8C8BBA-4E92-4433-AB39-717590926B21}"/>
              </a:ext>
            </a:extLst>
          </p:cNvPr>
          <p:cNvSpPr txBox="1">
            <a:spLocks noGrp="1"/>
          </p:cNvSpPr>
          <p:nvPr>
            <p:ph type="body" idx="1"/>
          </p:nvPr>
        </p:nvSpPr>
        <p:spPr>
          <a:xfrm>
            <a:off x="3647" y="2926402"/>
            <a:ext cx="2739553" cy="1595790"/>
          </a:xfrm>
          <a:prstGeom prst="rect">
            <a:avLst/>
          </a:prstGeom>
          <a:noFill/>
          <a:ln>
            <a:noFill/>
          </a:ln>
        </p:spPr>
        <p:txBody>
          <a:bodyPr spcFirstLastPara="1" wrap="square" lIns="91425" tIns="91425" rIns="91425" bIns="91425" anchor="ctr" anchorCtr="0">
            <a:noAutofit/>
          </a:bodyPr>
          <a:lstStyle/>
          <a:p>
            <a:pPr marL="180000" lvl="0" indent="-180000" algn="l" rtl="0">
              <a:lnSpc>
                <a:spcPct val="150000"/>
              </a:lnSpc>
              <a:spcBef>
                <a:spcPts val="600"/>
              </a:spcBef>
              <a:spcAft>
                <a:spcPts val="0"/>
              </a:spcAft>
              <a:buSzPts val="2000"/>
              <a:buFont typeface="Noto Sans Symbols"/>
              <a:buChar char="▪"/>
            </a:pPr>
            <a:r>
              <a:rPr lang="pt-BR" sz="1600" i="0" dirty="0"/>
              <a:t>Checklist de controle.</a:t>
            </a:r>
          </a:p>
          <a:p>
            <a:pPr marL="180000" lvl="0" indent="-180000" algn="l" rtl="0">
              <a:lnSpc>
                <a:spcPct val="150000"/>
              </a:lnSpc>
              <a:spcBef>
                <a:spcPts val="600"/>
              </a:spcBef>
              <a:spcAft>
                <a:spcPts val="0"/>
              </a:spcAft>
              <a:buSzPts val="2000"/>
              <a:buFont typeface="Noto Sans Symbols"/>
              <a:buChar char="▪"/>
            </a:pPr>
            <a:r>
              <a:rPr lang="pt-BR" sz="1600" i="0" dirty="0"/>
              <a:t>Dashboard de controle e informação.</a:t>
            </a:r>
            <a:endParaRPr sz="1600" i="0" dirty="0"/>
          </a:p>
        </p:txBody>
      </p:sp>
      <p:sp>
        <p:nvSpPr>
          <p:cNvPr id="44" name="Google Shape;408;p14">
            <a:extLst>
              <a:ext uri="{FF2B5EF4-FFF2-40B4-BE49-F238E27FC236}">
                <a16:creationId xmlns:a16="http://schemas.microsoft.com/office/drawing/2014/main" id="{FFFF6EC8-1B85-47B8-AB71-AB9B4483320D}"/>
              </a:ext>
            </a:extLst>
          </p:cNvPr>
          <p:cNvSpPr txBox="1">
            <a:spLocks/>
          </p:cNvSpPr>
          <p:nvPr/>
        </p:nvSpPr>
        <p:spPr>
          <a:xfrm>
            <a:off x="2831233" y="2926402"/>
            <a:ext cx="2739554" cy="19527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180000" indent="-180000">
              <a:lnSpc>
                <a:spcPct val="150000"/>
              </a:lnSpc>
              <a:buSzPts val="2000"/>
              <a:buFont typeface="Noto Sans Symbols"/>
              <a:buChar char="▪"/>
            </a:pPr>
            <a:r>
              <a:rPr lang="pt-BR" sz="1600" dirty="0"/>
              <a:t>36 ações para resolução de problemas comuns às máquinas.</a:t>
            </a:r>
          </a:p>
          <a:p>
            <a:pPr marL="180000" indent="-180000">
              <a:lnSpc>
                <a:spcPct val="150000"/>
              </a:lnSpc>
              <a:buSzPts val="2000"/>
              <a:buFont typeface="Noto Sans Symbols"/>
              <a:buChar char="▪"/>
            </a:pPr>
            <a:r>
              <a:rPr lang="pt-BR" sz="1600" dirty="0"/>
              <a:t>45 ações para problemas específicos.</a:t>
            </a:r>
          </a:p>
        </p:txBody>
      </p:sp>
      <p:sp>
        <p:nvSpPr>
          <p:cNvPr id="45" name="Google Shape;408;p14">
            <a:extLst>
              <a:ext uri="{FF2B5EF4-FFF2-40B4-BE49-F238E27FC236}">
                <a16:creationId xmlns:a16="http://schemas.microsoft.com/office/drawing/2014/main" id="{17F2EF1E-E08A-458D-9AEC-C6E11F22AE58}"/>
              </a:ext>
            </a:extLst>
          </p:cNvPr>
          <p:cNvSpPr txBox="1">
            <a:spLocks/>
          </p:cNvSpPr>
          <p:nvPr/>
        </p:nvSpPr>
        <p:spPr>
          <a:xfrm>
            <a:off x="5737170" y="2926402"/>
            <a:ext cx="3396805" cy="15957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180000" indent="-180000">
              <a:lnSpc>
                <a:spcPct val="150000"/>
              </a:lnSpc>
              <a:buSzPts val="2000"/>
              <a:buFont typeface="Noto Sans Symbols"/>
              <a:buChar char="▪"/>
            </a:pPr>
            <a:r>
              <a:rPr lang="pt-BR" sz="1600" dirty="0"/>
              <a:t>Análise do processo, utilizando a metodologia </a:t>
            </a:r>
            <a:r>
              <a:rPr lang="pt-BR" sz="1600" dirty="0" err="1"/>
              <a:t>Six</a:t>
            </a:r>
            <a:r>
              <a:rPr lang="pt-BR" sz="1600" dirty="0"/>
              <a:t> Sigma.</a:t>
            </a:r>
          </a:p>
          <a:p>
            <a:pPr marL="180000" indent="-180000">
              <a:lnSpc>
                <a:spcPct val="150000"/>
              </a:lnSpc>
              <a:buSzPts val="2000"/>
              <a:buFont typeface="Noto Sans Symbols"/>
              <a:buChar char="▪"/>
            </a:pPr>
            <a:r>
              <a:rPr lang="pt-BR" sz="1600" dirty="0"/>
              <a:t>Sugestões que podem vir a melhorar a produtividade.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500"/>
                                        <p:tgtEl>
                                          <p:spTgt spid="3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3">
                                            <p:txEl>
                                              <p:pRg st="0" end="0"/>
                                            </p:txEl>
                                          </p:spTgt>
                                        </p:tgtEl>
                                        <p:attrNameLst>
                                          <p:attrName>style.visibility</p:attrName>
                                        </p:attrNameLst>
                                      </p:cBhvr>
                                      <p:to>
                                        <p:strVal val="visible"/>
                                      </p:to>
                                    </p:set>
                                    <p:animEffect transition="in" filter="wipe(up)">
                                      <p:cBhvr>
                                        <p:cTn id="13" dur="500"/>
                                        <p:tgtEl>
                                          <p:spTgt spid="43">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3">
                                            <p:txEl>
                                              <p:pRg st="1" end="1"/>
                                            </p:txEl>
                                          </p:spTgt>
                                        </p:tgtEl>
                                        <p:attrNameLst>
                                          <p:attrName>style.visibility</p:attrName>
                                        </p:attrNameLst>
                                      </p:cBhvr>
                                      <p:to>
                                        <p:strVal val="visible"/>
                                      </p:to>
                                    </p:set>
                                    <p:animEffect transition="in" filter="wipe(up)">
                                      <p:cBhvr>
                                        <p:cTn id="16" dur="500"/>
                                        <p:tgtEl>
                                          <p:spTgt spid="43">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up)">
                                      <p:cBhvr>
                                        <p:cTn id="30" dur="500"/>
                                        <p:tgtEl>
                                          <p:spTgt spid="44"/>
                                        </p:tgtEl>
                                      </p:cBhvr>
                                    </p:animEffect>
                                  </p:childTnLst>
                                </p:cTn>
                              </p:par>
                              <p:par>
                                <p:cTn id="31" presetID="22" presetClass="entr" presetSubtype="8"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up)">
                                      <p:cBhvr>
                                        <p:cTn id="41" dur="500"/>
                                        <p:tgtEl>
                                          <p:spTgt spid="36"/>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up)">
                                      <p:cBhvr>
                                        <p:cTn id="44" dur="500"/>
                                        <p:tgtEl>
                                          <p:spTgt spid="45"/>
                                        </p:tgtEl>
                                      </p:cBhvr>
                                    </p:animEffect>
                                  </p:childTnLst>
                                </p:cTn>
                              </p:par>
                              <p:par>
                                <p:cTn id="45" presetID="22" presetClass="entr" presetSubtype="8"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36" grpId="0"/>
      <p:bldP spid="43" grpId="0" uiExpand="1" build="p"/>
      <p:bldP spid="44" grpId="0"/>
      <p:bldP spid="4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4"/>
        <p:cNvGrpSpPr/>
        <p:nvPr/>
      </p:nvGrpSpPr>
      <p:grpSpPr>
        <a:xfrm>
          <a:off x="0" y="0"/>
          <a:ext cx="0" cy="0"/>
          <a:chOff x="0" y="0"/>
          <a:chExt cx="0" cy="0"/>
        </a:xfrm>
      </p:grpSpPr>
      <p:pic>
        <p:nvPicPr>
          <p:cNvPr id="975" name="Google Shape;975;p40"/>
          <p:cNvPicPr preferRelativeResize="0"/>
          <p:nvPr/>
        </p:nvPicPr>
        <p:blipFill rotWithShape="1">
          <a:blip r:embed="rId4">
            <a:alphaModFix/>
          </a:blip>
          <a:srcRect t="3721" b="3720"/>
          <a:stretch/>
        </p:blipFill>
        <p:spPr>
          <a:xfrm>
            <a:off x="0" y="0"/>
            <a:ext cx="9144000" cy="5152050"/>
          </a:xfrm>
          <a:prstGeom prst="rect">
            <a:avLst/>
          </a:prstGeom>
          <a:noFill/>
          <a:ln>
            <a:noFill/>
          </a:ln>
        </p:spPr>
      </p:pic>
      <p:sp>
        <p:nvSpPr>
          <p:cNvPr id="976" name="Google Shape;976;p40"/>
          <p:cNvSpPr/>
          <p:nvPr/>
        </p:nvSpPr>
        <p:spPr>
          <a:xfrm>
            <a:off x="0" y="0"/>
            <a:ext cx="9144000" cy="515205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77" name="Google Shape;977;p40"/>
          <p:cNvPicPr preferRelativeResize="0"/>
          <p:nvPr/>
        </p:nvPicPr>
        <p:blipFill rotWithShape="1">
          <a:blip r:embed="rId5">
            <a:clrChange>
              <a:clrFrom>
                <a:srgbClr val="FFFFFF"/>
              </a:clrFrom>
              <a:clrTo>
                <a:srgbClr val="FFFFFF">
                  <a:alpha val="0"/>
                </a:srgbClr>
              </a:clrTo>
            </a:clrChange>
            <a:alphaModFix/>
          </a:blip>
          <a:srcRect r="25822"/>
          <a:stretch/>
        </p:blipFill>
        <p:spPr>
          <a:xfrm>
            <a:off x="0" y="0"/>
            <a:ext cx="3106266" cy="845820"/>
          </a:xfrm>
          <a:prstGeom prst="rect">
            <a:avLst/>
          </a:prstGeom>
          <a:noFill/>
          <a:ln>
            <a:noFill/>
          </a:ln>
        </p:spPr>
      </p:pic>
      <p:sp>
        <p:nvSpPr>
          <p:cNvPr id="978" name="Google Shape;978;p40"/>
          <p:cNvSpPr txBox="1"/>
          <p:nvPr/>
        </p:nvSpPr>
        <p:spPr>
          <a:xfrm>
            <a:off x="67515" y="287727"/>
            <a:ext cx="2576625" cy="28560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pt-BR" sz="2200" b="1" i="0" u="none" strike="noStrike" cap="none">
                <a:solidFill>
                  <a:schemeClr val="lt1"/>
                </a:solidFill>
                <a:latin typeface="Roboto Condensed Light"/>
                <a:ea typeface="Roboto Condensed Light"/>
                <a:cs typeface="Roboto Condensed Light"/>
                <a:sym typeface="Roboto Condensed Light"/>
              </a:rPr>
              <a:t>AGRADECIMENTOS</a:t>
            </a:r>
            <a:endParaRPr sz="1400" b="0" i="0" u="none" strike="noStrike" cap="none">
              <a:solidFill>
                <a:srgbClr val="000000"/>
              </a:solidFill>
              <a:latin typeface="Arial"/>
              <a:ea typeface="Arial"/>
              <a:cs typeface="Arial"/>
              <a:sym typeface="Arial"/>
            </a:endParaRPr>
          </a:p>
        </p:txBody>
      </p:sp>
      <p:sp>
        <p:nvSpPr>
          <p:cNvPr id="979" name="Google Shape;979;p40"/>
          <p:cNvSpPr txBox="1"/>
          <p:nvPr/>
        </p:nvSpPr>
        <p:spPr>
          <a:xfrm>
            <a:off x="251459" y="886335"/>
            <a:ext cx="8602653" cy="3916098"/>
          </a:xfrm>
          <a:prstGeom prst="rect">
            <a:avLst/>
          </a:prstGeom>
          <a:noFill/>
          <a:ln>
            <a:noFill/>
          </a:ln>
        </p:spPr>
        <p:txBody>
          <a:bodyPr spcFirstLastPara="1" wrap="square" lIns="91425" tIns="45700" rIns="91425" bIns="45700" anchor="t" anchorCtr="0">
            <a:noAutofit/>
          </a:bodyPr>
          <a:lstStyle/>
          <a:p>
            <a:pPr marL="374650" marR="0" lvl="0" indent="-285750" algn="l" rtl="0">
              <a:lnSpc>
                <a:spcPct val="120000"/>
              </a:lnSpc>
              <a:spcBef>
                <a:spcPts val="1000"/>
              </a:spcBef>
              <a:spcAft>
                <a:spcPts val="0"/>
              </a:spcAft>
              <a:buClr>
                <a:srgbClr val="7C98C4"/>
              </a:buClr>
              <a:buSzPts val="2200"/>
              <a:buFont typeface="Noto Sans Symbols"/>
              <a:buChar char="▪"/>
            </a:pPr>
            <a:r>
              <a:rPr lang="pt-BR" sz="2000" b="0" i="0" u="none" strike="noStrike" cap="none">
                <a:solidFill>
                  <a:schemeClr val="dk1"/>
                </a:solidFill>
                <a:latin typeface="Roboto Condensed"/>
                <a:ea typeface="Roboto Condensed"/>
                <a:cs typeface="Roboto Condensed"/>
                <a:sym typeface="Roboto Condensed"/>
              </a:rPr>
              <a:t>Gostaríamos de agradecer ao nosso orientador, Rodolfo Exler, por todo o apoio e condução no decorrer do desenvolvimento do projeto;</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rgbClr val="7C98C4"/>
              </a:buClr>
              <a:buSzPts val="2200"/>
              <a:buFont typeface="Noto Sans Symbols"/>
              <a:buChar char="▪"/>
            </a:pPr>
            <a:r>
              <a:rPr lang="pt-BR" sz="2000" b="0" i="0" u="none" strike="noStrike" cap="none">
                <a:solidFill>
                  <a:schemeClr val="dk1"/>
                </a:solidFill>
                <a:latin typeface="Roboto Condensed"/>
                <a:ea typeface="Roboto Condensed"/>
                <a:cs typeface="Roboto Condensed"/>
                <a:sym typeface="Roboto Condensed"/>
              </a:rPr>
              <a:t>Ao HSI por nos possibilitar trabalhar em cima das suas demandas;</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rgbClr val="7C98C4"/>
              </a:buClr>
              <a:buSzPts val="2200"/>
              <a:buFont typeface="Noto Sans Symbols"/>
              <a:buChar char="▪"/>
            </a:pPr>
            <a:r>
              <a:rPr lang="pt-BR" sz="2000" b="0" i="0" u="none" strike="noStrike" cap="none">
                <a:solidFill>
                  <a:schemeClr val="dk1"/>
                </a:solidFill>
                <a:latin typeface="Roboto Condensed"/>
                <a:ea typeface="Roboto Condensed"/>
                <a:cs typeface="Roboto Condensed"/>
                <a:sym typeface="Roboto Condensed"/>
              </a:rPr>
              <a:t>Ao professor João Lucas da Hora pelos ensinamentos acerca da metodologia TheoPrax;</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rgbClr val="7C98C4"/>
              </a:buClr>
              <a:buSzPts val="2200"/>
              <a:buFont typeface="Noto Sans Symbols"/>
              <a:buChar char="▪"/>
            </a:pPr>
            <a:r>
              <a:rPr lang="pt-BR" sz="2000" b="0" i="0" u="none" strike="noStrike" cap="none">
                <a:solidFill>
                  <a:schemeClr val="dk1"/>
                </a:solidFill>
                <a:latin typeface="Roboto Condensed"/>
                <a:ea typeface="Roboto Condensed"/>
                <a:cs typeface="Roboto Condensed"/>
                <a:sym typeface="Roboto Condensed"/>
              </a:rPr>
              <a:t>Ao nosso coordenador de curso Guilherme Souza, por tudo o que foi feito durante a totalidade do curso;</a:t>
            </a:r>
            <a:endParaRPr sz="1400" b="0" i="0" u="none" strike="noStrike" cap="none">
              <a:solidFill>
                <a:srgbClr val="000000"/>
              </a:solidFill>
              <a:latin typeface="Arial"/>
              <a:ea typeface="Arial"/>
              <a:cs typeface="Arial"/>
              <a:sym typeface="Arial"/>
            </a:endParaRPr>
          </a:p>
          <a:p>
            <a:pPr marL="374650" marR="0" lvl="0" indent="-285750" algn="l" rtl="0">
              <a:lnSpc>
                <a:spcPct val="120000"/>
              </a:lnSpc>
              <a:spcBef>
                <a:spcPts val="1000"/>
              </a:spcBef>
              <a:spcAft>
                <a:spcPts val="0"/>
              </a:spcAft>
              <a:buClr>
                <a:srgbClr val="7C98C4"/>
              </a:buClr>
              <a:buSzPts val="2200"/>
              <a:buFont typeface="Noto Sans Symbols"/>
              <a:buChar char="▪"/>
            </a:pPr>
            <a:r>
              <a:rPr lang="pt-BR" sz="2000" b="0" i="0" u="none" strike="noStrike" cap="none">
                <a:solidFill>
                  <a:schemeClr val="dk1"/>
                </a:solidFill>
                <a:latin typeface="Roboto Condensed"/>
                <a:ea typeface="Roboto Condensed"/>
                <a:cs typeface="Roboto Condensed"/>
                <a:sym typeface="Roboto Condensed"/>
              </a:rPr>
              <a:t>E a todos os nossos colegas e amigos que de diversas formas nos auxiliaram nesse trabalho.</a:t>
            </a:r>
            <a:endParaRPr sz="1400" b="0" i="0" u="none" strike="noStrike" cap="none">
              <a:solidFill>
                <a:srgbClr val="000000"/>
              </a:solidFill>
              <a:latin typeface="Arial"/>
              <a:ea typeface="Arial"/>
              <a:cs typeface="Arial"/>
              <a:sym typeface="Arial"/>
            </a:endParaRPr>
          </a:p>
        </p:txBody>
      </p:sp>
      <p:pic>
        <p:nvPicPr>
          <p:cNvPr id="980" name="Google Shape;980;p40"/>
          <p:cNvPicPr preferRelativeResize="0"/>
          <p:nvPr/>
        </p:nvPicPr>
        <p:blipFill rotWithShape="1">
          <a:blip r:embed="rId6">
            <a:clrChange>
              <a:clrFrom>
                <a:srgbClr val="FFFFFF"/>
              </a:clrFrom>
              <a:clrTo>
                <a:srgbClr val="FFFFFF">
                  <a:alpha val="0"/>
                </a:srgbClr>
              </a:clrTo>
            </a:clrChange>
            <a:alphaModFix/>
          </a:blip>
          <a:srcRect/>
          <a:stretch/>
        </p:blipFill>
        <p:spPr>
          <a:xfrm>
            <a:off x="6896946" y="4411980"/>
            <a:ext cx="2247053" cy="740070"/>
          </a:xfrm>
          <a:prstGeom prst="rect">
            <a:avLst/>
          </a:prstGeom>
          <a:noFill/>
          <a:ln>
            <a:noFill/>
          </a:ln>
        </p:spPr>
      </p:pic>
      <p:sp>
        <p:nvSpPr>
          <p:cNvPr id="981" name="Google Shape;981;p40"/>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39"/>
          <p:cNvSpPr txBox="1"/>
          <p:nvPr/>
        </p:nvSpPr>
        <p:spPr>
          <a:xfrm>
            <a:off x="22122" y="1463862"/>
            <a:ext cx="8862798" cy="3488238"/>
          </a:xfrm>
          <a:prstGeom prst="rect">
            <a:avLst/>
          </a:prstGeom>
          <a:noFill/>
          <a:ln>
            <a:noFill/>
          </a:ln>
        </p:spPr>
        <p:txBody>
          <a:bodyPr spcFirstLastPara="1" wrap="square" lIns="91425" tIns="45700" rIns="91425" bIns="45700" anchor="t" anchorCtr="0">
            <a:noAutofit/>
          </a:bodyPr>
          <a:lstStyle/>
          <a:p>
            <a:pPr marL="457200" marR="0" lvl="0" indent="-368300" algn="l" rtl="0">
              <a:lnSpc>
                <a:spcPct val="115000"/>
              </a:lnSpc>
              <a:spcBef>
                <a:spcPts val="120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AGÊNCIA NACIONAL DE VIGILÂNCIA SANITÁRIA. </a:t>
            </a:r>
            <a:r>
              <a:rPr lang="pt-BR" sz="1300" b="1" i="0" u="none" strike="noStrike" cap="none">
                <a:solidFill>
                  <a:srgbClr val="000000"/>
                </a:solidFill>
                <a:latin typeface="Arial"/>
                <a:ea typeface="Arial"/>
                <a:cs typeface="Arial"/>
                <a:sym typeface="Arial"/>
              </a:rPr>
              <a:t>Processamento de Roupas de Serviços de Saúde: Prevenção e controle de riscos</a:t>
            </a:r>
            <a:r>
              <a:rPr lang="pt-BR" sz="1300" b="0" i="0" u="none" strike="noStrike" cap="none">
                <a:solidFill>
                  <a:srgbClr val="000000"/>
                </a:solidFill>
                <a:latin typeface="Arial"/>
                <a:ea typeface="Arial"/>
                <a:cs typeface="Arial"/>
                <a:sym typeface="Arial"/>
              </a:rPr>
              <a:t>. 1. ed. Brasília: ANVISA, 2009. 102 p. ISBN 978-85-88233-34-8. Disponível em: http://www.anvisa.gov.br/servicosaude/manuais/processamento_roupas.pdf. Acesso em: 3 out. 2019.</a:t>
            </a:r>
            <a:endParaRPr sz="13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CANÇADO, Thais Orrico de Brito et al. Lean Six Sigma and anesthesia. </a:t>
            </a:r>
            <a:r>
              <a:rPr lang="pt-BR" sz="1300" b="1" i="0" u="none" strike="noStrike" cap="none">
                <a:solidFill>
                  <a:srgbClr val="000000"/>
                </a:solidFill>
                <a:latin typeface="Arial"/>
                <a:ea typeface="Arial"/>
                <a:cs typeface="Arial"/>
                <a:sym typeface="Arial"/>
              </a:rPr>
              <a:t>REVISTA BRASILEIRA DE ANESTESIOLOGIA</a:t>
            </a:r>
            <a:r>
              <a:rPr lang="pt-BR" sz="1300" b="0" i="0" u="none" strike="noStrike" cap="none">
                <a:solidFill>
                  <a:srgbClr val="000000"/>
                </a:solidFill>
                <a:latin typeface="Arial"/>
                <a:ea typeface="Arial"/>
                <a:cs typeface="Arial"/>
                <a:sym typeface="Arial"/>
              </a:rPr>
              <a:t>, Brasil, 10 dez. 2018. DOI 10.1016/j.bjane.2019.09.004. Disponível em: https://doi.org/10.1016/j.bjane.2019.09.004. Acesso em: 6 nov. 2019.</a:t>
            </a:r>
            <a:endParaRPr sz="13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COSKUN, Abdurrahman et al. Six Sigma and Calculated Laboratory Tests. </a:t>
            </a:r>
            <a:r>
              <a:rPr lang="pt-BR" sz="1300" b="1" i="0" u="none" strike="noStrike" cap="none">
                <a:solidFill>
                  <a:srgbClr val="000000"/>
                </a:solidFill>
                <a:latin typeface="Arial"/>
                <a:ea typeface="Arial"/>
                <a:cs typeface="Arial"/>
                <a:sym typeface="Arial"/>
              </a:rPr>
              <a:t>Clinical Chemistry</a:t>
            </a:r>
            <a:r>
              <a:rPr lang="pt-BR" sz="1300" b="0" i="0" u="none" strike="noStrike" cap="none">
                <a:solidFill>
                  <a:srgbClr val="000000"/>
                </a:solidFill>
                <a:latin typeface="Arial"/>
                <a:ea typeface="Arial"/>
                <a:cs typeface="Arial"/>
                <a:sym typeface="Arial"/>
              </a:rPr>
              <a:t>, Turquia, v. 52, ed. 4, p. 770-771, 1 abr. 2006. DOI 10.1373/clinchem.2005.064311. Disponível em: https://doi.org/10.1373/clinchem.2005.064311. Acesso em: 8 nov. 2019.</a:t>
            </a:r>
            <a:endParaRPr sz="13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MINISTÉRIO DO TRABALHO (Brasília). Escola Nacional de Inspeção do Trabalho. Norma Regulamentadora 12, 30 de julho de 2019. </a:t>
            </a:r>
            <a:r>
              <a:rPr lang="pt-BR" sz="1300" b="1" i="0" u="none" strike="noStrike" cap="none">
                <a:solidFill>
                  <a:srgbClr val="000000"/>
                </a:solidFill>
                <a:latin typeface="Arial"/>
                <a:ea typeface="Arial"/>
                <a:cs typeface="Arial"/>
                <a:sym typeface="Arial"/>
              </a:rPr>
              <a:t>NR-12 - SEGURANÇA NO TRABALHO EM MÁQUINAS E EQUIPAMENTOS, </a:t>
            </a:r>
            <a:r>
              <a:rPr lang="pt-BR" sz="1300" b="0" i="0" u="none" strike="noStrike" cap="none">
                <a:solidFill>
                  <a:srgbClr val="000000"/>
                </a:solidFill>
                <a:latin typeface="Arial"/>
                <a:ea typeface="Arial"/>
                <a:cs typeface="Arial"/>
                <a:sym typeface="Arial"/>
              </a:rPr>
              <a:t>30 jul. 2019. Brasil, 2019. Disponível em: https://enit.trabalho.gov.br/portal/images/Arquivos_SST/SST_NR/NR-12.pdf. Acesso em: 23 set. 2019.</a:t>
            </a:r>
            <a:endParaRPr sz="1300" b="0" i="0" u="none" strike="noStrike" cap="none">
              <a:solidFill>
                <a:srgbClr val="000000"/>
              </a:solidFill>
              <a:latin typeface="Arial"/>
              <a:ea typeface="Arial"/>
              <a:cs typeface="Arial"/>
              <a:sym typeface="Arial"/>
            </a:endParaRPr>
          </a:p>
          <a:p>
            <a:pPr marL="457200" marR="0" lvl="0" indent="0" algn="l" rtl="0">
              <a:lnSpc>
                <a:spcPct val="120000"/>
              </a:lnSpc>
              <a:spcBef>
                <a:spcPts val="1200"/>
              </a:spcBef>
              <a:spcAft>
                <a:spcPts val="0"/>
              </a:spcAft>
              <a:buClr>
                <a:srgbClr val="000000"/>
              </a:buClr>
              <a:buSzPts val="1300"/>
              <a:buFont typeface="Arial"/>
              <a:buNone/>
            </a:pPr>
            <a:endParaRPr sz="1300" b="0" i="0" u="none" strike="noStrike" cap="none">
              <a:solidFill>
                <a:srgbClr val="FF0000"/>
              </a:solidFill>
              <a:latin typeface="Roboto Condensed Light"/>
              <a:ea typeface="Roboto Condensed Light"/>
              <a:cs typeface="Roboto Condensed Light"/>
              <a:sym typeface="Roboto Condensed Light"/>
            </a:endParaRPr>
          </a:p>
        </p:txBody>
      </p:sp>
      <p:sp>
        <p:nvSpPr>
          <p:cNvPr id="987" name="Google Shape;987;p39"/>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REFERÊNCIAS</a:t>
            </a:r>
            <a:endParaRPr/>
          </a:p>
        </p:txBody>
      </p:sp>
      <p:sp>
        <p:nvSpPr>
          <p:cNvPr id="988" name="Google Shape;988;p39"/>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45</a:t>
            </a:fld>
            <a:endParaRPr/>
          </a:p>
        </p:txBody>
      </p:sp>
      <p:grpSp>
        <p:nvGrpSpPr>
          <p:cNvPr id="989" name="Google Shape;989;p39"/>
          <p:cNvGrpSpPr/>
          <p:nvPr/>
        </p:nvGrpSpPr>
        <p:grpSpPr>
          <a:xfrm>
            <a:off x="293683" y="574116"/>
            <a:ext cx="309041" cy="403123"/>
            <a:chOff x="590250" y="244200"/>
            <a:chExt cx="407975" cy="532175"/>
          </a:xfrm>
        </p:grpSpPr>
        <p:sp>
          <p:nvSpPr>
            <p:cNvPr id="990" name="Google Shape;990;p39"/>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39"/>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39"/>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39"/>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39"/>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39"/>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39"/>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39"/>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39"/>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39"/>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39"/>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39"/>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39"/>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39"/>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04" name="Google Shape;1004;p39" descr="Uma imagem contendo desenho&#10;&#10;Descrição gerada automaticamente"/>
          <p:cNvPicPr preferRelativeResize="0"/>
          <p:nvPr/>
        </p:nvPicPr>
        <p:blipFill rotWithShape="1">
          <a:blip r:embed="rId3">
            <a:alphaModFix/>
          </a:blip>
          <a:srcRect l="10994" t="19512" r="11825" b="19208"/>
          <a:stretch/>
        </p:blipFill>
        <p:spPr>
          <a:xfrm>
            <a:off x="8248151" y="21430"/>
            <a:ext cx="885824" cy="478631"/>
          </a:xfrm>
          <a:prstGeom prst="rect">
            <a:avLst/>
          </a:prstGeom>
          <a:noFill/>
          <a:ln>
            <a:noFill/>
          </a:ln>
        </p:spPr>
      </p:pic>
      <p:pic>
        <p:nvPicPr>
          <p:cNvPr id="1005" name="Google Shape;1005;p39"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8c997e330d_1_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REFERÊNCIAS</a:t>
            </a:r>
            <a:endParaRPr/>
          </a:p>
        </p:txBody>
      </p:sp>
      <p:sp>
        <p:nvSpPr>
          <p:cNvPr id="1011" name="Google Shape;1011;g8c997e330d_1_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46</a:t>
            </a:fld>
            <a:endParaRPr/>
          </a:p>
        </p:txBody>
      </p:sp>
      <p:grpSp>
        <p:nvGrpSpPr>
          <p:cNvPr id="1012" name="Google Shape;1012;g8c997e330d_1_1"/>
          <p:cNvGrpSpPr/>
          <p:nvPr/>
        </p:nvGrpSpPr>
        <p:grpSpPr>
          <a:xfrm>
            <a:off x="293683" y="574116"/>
            <a:ext cx="309041" cy="403123"/>
            <a:chOff x="590250" y="244200"/>
            <a:chExt cx="407975" cy="532175"/>
          </a:xfrm>
        </p:grpSpPr>
        <p:sp>
          <p:nvSpPr>
            <p:cNvPr id="1013" name="Google Shape;1013;g8c997e330d_1_1"/>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g8c997e330d_1_1"/>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g8c997e330d_1_1"/>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g8c997e330d_1_1"/>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g8c997e330d_1_1"/>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g8c997e330d_1_1"/>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g8c997e330d_1_1"/>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g8c997e330d_1_1"/>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g8c997e330d_1_1"/>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g8c997e330d_1_1"/>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g8c997e330d_1_1"/>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g8c997e330d_1_1"/>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g8c997e330d_1_1"/>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g8c997e330d_1_1"/>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27" name="Google Shape;1027;g8c997e330d_1_1" descr="Uma imagem contendo desenho&#10;&#10;Descrição gerada automaticamente"/>
          <p:cNvPicPr preferRelativeResize="0"/>
          <p:nvPr/>
        </p:nvPicPr>
        <p:blipFill rotWithShape="1">
          <a:blip r:embed="rId3">
            <a:alphaModFix/>
          </a:blip>
          <a:srcRect l="10996" t="19511" r="11822" b="19209"/>
          <a:stretch/>
        </p:blipFill>
        <p:spPr>
          <a:xfrm>
            <a:off x="8248151" y="21430"/>
            <a:ext cx="885824" cy="478631"/>
          </a:xfrm>
          <a:prstGeom prst="rect">
            <a:avLst/>
          </a:prstGeom>
          <a:noFill/>
          <a:ln>
            <a:noFill/>
          </a:ln>
        </p:spPr>
      </p:pic>
      <p:pic>
        <p:nvPicPr>
          <p:cNvPr id="1028" name="Google Shape;1028;g8c997e330d_1_1"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sp>
        <p:nvSpPr>
          <p:cNvPr id="1029" name="Google Shape;1029;g8c997e330d_1_1"/>
          <p:cNvSpPr txBox="1"/>
          <p:nvPr/>
        </p:nvSpPr>
        <p:spPr>
          <a:xfrm>
            <a:off x="22122" y="1463862"/>
            <a:ext cx="8862900" cy="34881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115000"/>
              </a:lnSpc>
              <a:spcBef>
                <a:spcPts val="120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HINES, P. et al. The seven value stream mapping tools. </a:t>
            </a:r>
            <a:r>
              <a:rPr lang="pt-BR" sz="1300" b="1" i="0" u="none" strike="noStrike" cap="none">
                <a:solidFill>
                  <a:srgbClr val="000000"/>
                </a:solidFill>
                <a:latin typeface="Arial"/>
                <a:ea typeface="Arial"/>
                <a:cs typeface="Arial"/>
                <a:sym typeface="Arial"/>
              </a:rPr>
              <a:t>International Journal of Operations &amp; Production Management</a:t>
            </a:r>
            <a:r>
              <a:rPr lang="pt-BR" sz="1300" b="0" i="0" u="none" strike="noStrike" cap="none">
                <a:solidFill>
                  <a:srgbClr val="000000"/>
                </a:solidFill>
                <a:latin typeface="Arial"/>
                <a:ea typeface="Arial"/>
                <a:cs typeface="Arial"/>
                <a:sym typeface="Arial"/>
              </a:rPr>
              <a:t>, Reino Unido, ano 1997, v. 17, n. 1, p. 46-64. Disponível em: https://researchgate.net/publication/235309659_The_seven_value_stream_mapping_tools. Acesso em: 7 nov. 2019.</a:t>
            </a:r>
            <a:endParaRPr sz="13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chemeClr val="accent4"/>
              </a:buClr>
              <a:buSzPts val="2200"/>
              <a:buFont typeface="Noto Sans Symbols"/>
              <a:buChar char="▪"/>
            </a:pPr>
            <a:r>
              <a:rPr lang="pt-BR" sz="1300" b="1" i="0" u="none" strike="noStrike" cap="none">
                <a:solidFill>
                  <a:srgbClr val="000000"/>
                </a:solidFill>
                <a:latin typeface="Arial"/>
                <a:ea typeface="Arial"/>
                <a:cs typeface="Arial"/>
                <a:sym typeface="Arial"/>
              </a:rPr>
              <a:t>Infecção Hospitalar na Lavanderia</a:t>
            </a:r>
            <a:r>
              <a:rPr lang="pt-BR" sz="1300" b="0" i="0" u="none" strike="noStrike" cap="none">
                <a:solidFill>
                  <a:srgbClr val="000000"/>
                </a:solidFill>
                <a:latin typeface="Arial"/>
                <a:ea typeface="Arial"/>
                <a:cs typeface="Arial"/>
                <a:sym typeface="Arial"/>
              </a:rPr>
              <a:t>. SITEC, 1993.</a:t>
            </a:r>
            <a:endParaRPr sz="13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MINISTÉRIO DA SAÚDE (Brasília). SECRETARIA NACIONAL DE AÇÕES BÁSICAS DE SAÚDE. </a:t>
            </a:r>
            <a:r>
              <a:rPr lang="pt-BR" sz="1300" b="1" i="0" u="none" strike="noStrike" cap="none">
                <a:solidFill>
                  <a:srgbClr val="000000"/>
                </a:solidFill>
                <a:latin typeface="Arial"/>
                <a:ea typeface="Arial"/>
                <a:cs typeface="Arial"/>
                <a:sym typeface="Arial"/>
              </a:rPr>
              <a:t>Manual de Lavanderia Hospitalar</a:t>
            </a:r>
            <a:r>
              <a:rPr lang="pt-BR" sz="1300" b="0" i="0" u="none" strike="noStrike" cap="none">
                <a:solidFill>
                  <a:srgbClr val="000000"/>
                </a:solidFill>
                <a:latin typeface="Arial"/>
                <a:ea typeface="Arial"/>
                <a:cs typeface="Arial"/>
                <a:sym typeface="Arial"/>
              </a:rPr>
              <a:t>. Brasília: Centro de Documentação do Ministério da Saúde, 1986. Disponível em: https://bvsms.saude.gov.br/bvs/publicacoes/lavanderia.pdf. Acesso em: 3 out. 2019.</a:t>
            </a:r>
            <a:endParaRPr sz="13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MINISTÉRIO DO TRABALHO (Brasília). Escola Nacional de Inspeção do Trabalho. Norma Regulamentadora 13, 18 de dezembro de 2018. </a:t>
            </a:r>
            <a:r>
              <a:rPr lang="pt-BR" sz="1300" b="1" i="0" u="none" strike="noStrike" cap="none">
                <a:solidFill>
                  <a:srgbClr val="000000"/>
                </a:solidFill>
                <a:latin typeface="Arial"/>
                <a:ea typeface="Arial"/>
                <a:cs typeface="Arial"/>
                <a:sym typeface="Arial"/>
              </a:rPr>
              <a:t>NR-13: CALDEIRAS, VASOS DE PRESSÃO, TUBULAÇÕES E TANQUES METÁLICOS DE ARMAZENAMENTO</a:t>
            </a:r>
            <a:r>
              <a:rPr lang="pt-BR" sz="1300" b="0" i="0" u="none" strike="noStrike" cap="none">
                <a:solidFill>
                  <a:srgbClr val="000000"/>
                </a:solidFill>
                <a:latin typeface="Arial"/>
                <a:ea typeface="Arial"/>
                <a:cs typeface="Arial"/>
                <a:sym typeface="Arial"/>
              </a:rPr>
              <a:t>, [S. l.], 18 dez. 2018. Disponível em: https://enit.trabalho.gov.br/portal/images/Arquivos_SST/SST_NR/NR-13.pdf. Acesso em: 22 set. 2019.</a:t>
            </a:r>
            <a:endParaRPr sz="1300" b="0" i="0" u="none" strike="noStrike" cap="none">
              <a:solidFill>
                <a:srgbClr val="000000"/>
              </a:solidFill>
              <a:latin typeface="Arial"/>
              <a:ea typeface="Arial"/>
              <a:cs typeface="Arial"/>
              <a:sym typeface="Arial"/>
            </a:endParaRPr>
          </a:p>
          <a:p>
            <a:pPr marL="0" marR="0" lvl="0" indent="0" algn="l" rtl="0">
              <a:lnSpc>
                <a:spcPct val="120000"/>
              </a:lnSpc>
              <a:spcBef>
                <a:spcPts val="1200"/>
              </a:spcBef>
              <a:spcAft>
                <a:spcPts val="0"/>
              </a:spcAft>
              <a:buClr>
                <a:srgbClr val="000000"/>
              </a:buClr>
              <a:buSzPts val="1300"/>
              <a:buFont typeface="Arial"/>
              <a:buNone/>
            </a:pPr>
            <a:endParaRPr sz="1300" b="0" i="0" u="none" strike="noStrike" cap="none">
              <a:solidFill>
                <a:srgbClr val="FF0000"/>
              </a:solidFill>
              <a:latin typeface="Roboto Condensed Light"/>
              <a:ea typeface="Roboto Condensed Light"/>
              <a:cs typeface="Roboto Condensed Light"/>
              <a:sym typeface="Roboto Condensed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g8c997e330d_1_24"/>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REFERÊNCIAS</a:t>
            </a:r>
            <a:endParaRPr/>
          </a:p>
        </p:txBody>
      </p:sp>
      <p:sp>
        <p:nvSpPr>
          <p:cNvPr id="1035" name="Google Shape;1035;g8c997e330d_1_24"/>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47</a:t>
            </a:fld>
            <a:endParaRPr/>
          </a:p>
        </p:txBody>
      </p:sp>
      <p:grpSp>
        <p:nvGrpSpPr>
          <p:cNvPr id="1036" name="Google Shape;1036;g8c997e330d_1_24"/>
          <p:cNvGrpSpPr/>
          <p:nvPr/>
        </p:nvGrpSpPr>
        <p:grpSpPr>
          <a:xfrm>
            <a:off x="293683" y="574116"/>
            <a:ext cx="309041" cy="403123"/>
            <a:chOff x="590250" y="244200"/>
            <a:chExt cx="407975" cy="532175"/>
          </a:xfrm>
        </p:grpSpPr>
        <p:sp>
          <p:nvSpPr>
            <p:cNvPr id="1037" name="Google Shape;1037;g8c997e330d_1_24"/>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g8c997e330d_1_24"/>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g8c997e330d_1_24"/>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g8c997e330d_1_24"/>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g8c997e330d_1_24"/>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g8c997e330d_1_24"/>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g8c997e330d_1_24"/>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g8c997e330d_1_24"/>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g8c997e330d_1_24"/>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g8c997e330d_1_24"/>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g8c997e330d_1_24"/>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g8c997e330d_1_24"/>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g8c997e330d_1_24"/>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g8c997e330d_1_24"/>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51" name="Google Shape;1051;g8c997e330d_1_24" descr="Uma imagem contendo desenho&#10;&#10;Descrição gerada automaticamente"/>
          <p:cNvPicPr preferRelativeResize="0"/>
          <p:nvPr/>
        </p:nvPicPr>
        <p:blipFill rotWithShape="1">
          <a:blip r:embed="rId3">
            <a:alphaModFix/>
          </a:blip>
          <a:srcRect l="10996" t="19511" r="11822" b="19209"/>
          <a:stretch/>
        </p:blipFill>
        <p:spPr>
          <a:xfrm>
            <a:off x="8248151" y="21430"/>
            <a:ext cx="885824" cy="478631"/>
          </a:xfrm>
          <a:prstGeom prst="rect">
            <a:avLst/>
          </a:prstGeom>
          <a:noFill/>
          <a:ln>
            <a:noFill/>
          </a:ln>
        </p:spPr>
      </p:pic>
      <p:pic>
        <p:nvPicPr>
          <p:cNvPr id="1052" name="Google Shape;1052;g8c997e330d_1_24"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sp>
        <p:nvSpPr>
          <p:cNvPr id="1053" name="Google Shape;1053;g8c997e330d_1_24"/>
          <p:cNvSpPr txBox="1"/>
          <p:nvPr/>
        </p:nvSpPr>
        <p:spPr>
          <a:xfrm>
            <a:off x="22122" y="1355787"/>
            <a:ext cx="8862900" cy="3679638"/>
          </a:xfrm>
          <a:prstGeom prst="rect">
            <a:avLst/>
          </a:prstGeom>
          <a:noFill/>
          <a:ln>
            <a:noFill/>
          </a:ln>
        </p:spPr>
        <p:txBody>
          <a:bodyPr spcFirstLastPara="1" wrap="square" lIns="91425" tIns="45700" rIns="91425" bIns="45700" anchor="t" anchorCtr="0">
            <a:noAutofit/>
          </a:bodyPr>
          <a:lstStyle/>
          <a:p>
            <a:pPr marL="457200" marR="0" lvl="0" indent="-368300" algn="l" rtl="0">
              <a:lnSpc>
                <a:spcPct val="115000"/>
              </a:lnSpc>
              <a:spcBef>
                <a:spcPts val="120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PARKASH, S. et al. Supplier Performance Monitoring And Improvement (Spmi) Through Sipoc Analysis And Pdca Model To The Iso 9001 Qms In Sports Goods Manufaturing Industry. </a:t>
            </a:r>
            <a:r>
              <a:rPr lang="pt-BR" sz="1300" b="1" i="0" u="none" strike="noStrike" cap="none">
                <a:solidFill>
                  <a:srgbClr val="000000"/>
                </a:solidFill>
                <a:latin typeface="Arial"/>
                <a:ea typeface="Arial"/>
                <a:cs typeface="Arial"/>
                <a:sym typeface="Arial"/>
              </a:rPr>
              <a:t>LogForum</a:t>
            </a:r>
            <a:r>
              <a:rPr lang="pt-BR" sz="1300" b="0" i="0" u="none" strike="noStrike" cap="none">
                <a:solidFill>
                  <a:srgbClr val="000000"/>
                </a:solidFill>
                <a:latin typeface="Arial"/>
                <a:ea typeface="Arial"/>
                <a:cs typeface="Arial"/>
                <a:sym typeface="Arial"/>
              </a:rPr>
              <a:t>, Polônia, ano 1, v. 7, n. 4, 5 out. 2011. Scientific Journal of Logistics. Disponível em: https://www.logforum.net/pdf/7_4_1_11.pdf. Acesso em: 6 nov. 2019.</a:t>
            </a:r>
            <a:endParaRPr sz="13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PONTES, Maria Úrsula Milfont. </a:t>
            </a:r>
            <a:r>
              <a:rPr lang="pt-BR" sz="1300" b="1" i="0" u="none" strike="noStrike" cap="none">
                <a:solidFill>
                  <a:srgbClr val="000000"/>
                </a:solidFill>
                <a:latin typeface="Arial"/>
                <a:ea typeface="Arial"/>
                <a:cs typeface="Arial"/>
                <a:sym typeface="Arial"/>
              </a:rPr>
              <a:t>LAVANDERIA HOSPITALAR CENTRAL – O DESAFIO DO SEU ESPAÇO</a:t>
            </a:r>
            <a:r>
              <a:rPr lang="pt-BR" sz="1300" b="0" i="0" u="none" strike="noStrike" cap="none">
                <a:solidFill>
                  <a:srgbClr val="000000"/>
                </a:solidFill>
                <a:latin typeface="Arial"/>
                <a:ea typeface="Arial"/>
                <a:cs typeface="Arial"/>
                <a:sym typeface="Arial"/>
              </a:rPr>
              <a:t>. Faculdade de Arquitetura, Universidade Federal da Bahia, Salvador, 2008. Disponível em: http://bvsms.saude.gov.br/bvs/publicacoes/monografias/lavanderia_hospitalar_central.pdf. Acesso em: 3 out. 2019.</a:t>
            </a:r>
            <a:endParaRPr sz="13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chemeClr val="accent4"/>
              </a:buClr>
              <a:buSzPts val="2200"/>
              <a:buFont typeface="Noto Sans Symbols"/>
              <a:buChar char="▪"/>
            </a:pPr>
            <a:r>
              <a:rPr lang="pt-BR" sz="1300" b="0" i="0" u="none" strike="noStrike" cap="none">
                <a:solidFill>
                  <a:srgbClr val="000000"/>
                </a:solidFill>
                <a:latin typeface="Arial"/>
                <a:ea typeface="Arial"/>
                <a:cs typeface="Arial"/>
                <a:sym typeface="Arial"/>
              </a:rPr>
              <a:t>UNIVERSIDADE FEDERAL DO TRIÂNGULO MINEIRO. Comissão de Controle de Infecção Hospitalar. </a:t>
            </a:r>
            <a:r>
              <a:rPr lang="pt-BR" sz="1300" b="1" i="0" u="none" strike="noStrike" cap="none">
                <a:solidFill>
                  <a:srgbClr val="000000"/>
                </a:solidFill>
                <a:latin typeface="Arial"/>
                <a:ea typeface="Arial"/>
                <a:cs typeface="Arial"/>
                <a:sym typeface="Arial"/>
              </a:rPr>
              <a:t>PROTOCOLOS DE CONTROLE DE INFECÇÃO: Protocolo de Prevenção e Controle de Infecção referente ao Processamento de Roupas de Serviços de Saúde Protocolo de Prevenção e Controle de Infecção referente ao Processamento de Roupas de Serviços de Saúde</a:t>
            </a:r>
            <a:r>
              <a:rPr lang="pt-BR" sz="1300" b="0" i="0" u="none" strike="noStrike" cap="none">
                <a:solidFill>
                  <a:srgbClr val="000000"/>
                </a:solidFill>
                <a:latin typeface="Arial"/>
                <a:ea typeface="Arial"/>
                <a:cs typeface="Arial"/>
                <a:sym typeface="Arial"/>
              </a:rPr>
              <a:t>. Minas Gerais: [s. n.], Fevereiro 2013. Disponível em: http://www2.ebserh.gov.br/documents/147715/148046/Protocolo_-_Reprocessamento_de_Roupas_Servicos_Saude.pdf/3db17199-6bd8-41ea-b180-f7d0</a:t>
            </a:r>
            <a:endParaRPr/>
          </a:p>
          <a:p>
            <a:pPr marL="88900" marR="0" lvl="0" indent="0" algn="l" rtl="0">
              <a:lnSpc>
                <a:spcPct val="115000"/>
              </a:lnSpc>
              <a:spcBef>
                <a:spcPts val="0"/>
              </a:spcBef>
              <a:spcAft>
                <a:spcPts val="0"/>
              </a:spcAft>
              <a:buNone/>
            </a:pPr>
            <a:r>
              <a:rPr lang="pt-BR" sz="1300" b="0" i="0" u="none" strike="noStrike" cap="none">
                <a:solidFill>
                  <a:srgbClr val="000000"/>
                </a:solidFill>
                <a:latin typeface="Arial"/>
                <a:ea typeface="Arial"/>
                <a:cs typeface="Arial"/>
                <a:sym typeface="Arial"/>
              </a:rPr>
              <a:t>        dba071f4. Acesso em: 3 out. 2019</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g8c997e330d_1_24"/>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dirty="0"/>
              <a:t>ENCERRAMENTO</a:t>
            </a:r>
            <a:endParaRPr dirty="0"/>
          </a:p>
        </p:txBody>
      </p:sp>
      <p:sp>
        <p:nvSpPr>
          <p:cNvPr id="1035" name="Google Shape;1035;g8c997e330d_1_24"/>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48</a:t>
            </a:fld>
            <a:endParaRPr/>
          </a:p>
        </p:txBody>
      </p:sp>
      <p:pic>
        <p:nvPicPr>
          <p:cNvPr id="1051" name="Google Shape;1051;g8c997e330d_1_24" descr="Uma imagem contendo desenho&#10;&#10;Descrição gerada automaticamente"/>
          <p:cNvPicPr preferRelativeResize="0"/>
          <p:nvPr/>
        </p:nvPicPr>
        <p:blipFill rotWithShape="1">
          <a:blip r:embed="rId3">
            <a:alphaModFix/>
          </a:blip>
          <a:srcRect l="10996" t="19511" r="11822" b="19209"/>
          <a:stretch/>
        </p:blipFill>
        <p:spPr>
          <a:xfrm>
            <a:off x="8248151" y="21430"/>
            <a:ext cx="885824" cy="478631"/>
          </a:xfrm>
          <a:prstGeom prst="rect">
            <a:avLst/>
          </a:prstGeom>
          <a:noFill/>
          <a:ln>
            <a:noFill/>
          </a:ln>
        </p:spPr>
      </p:pic>
      <p:pic>
        <p:nvPicPr>
          <p:cNvPr id="1052" name="Google Shape;1052;g8c997e330d_1_24"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sp>
        <p:nvSpPr>
          <p:cNvPr id="1053" name="Google Shape;1053;g8c997e330d_1_24"/>
          <p:cNvSpPr txBox="1"/>
          <p:nvPr/>
        </p:nvSpPr>
        <p:spPr>
          <a:xfrm>
            <a:off x="1" y="1859380"/>
            <a:ext cx="9133974" cy="807415"/>
          </a:xfrm>
          <a:prstGeom prst="rect">
            <a:avLst/>
          </a:prstGeom>
          <a:noFill/>
          <a:ln>
            <a:noFill/>
          </a:ln>
        </p:spPr>
        <p:txBody>
          <a:bodyPr spcFirstLastPara="1" wrap="square" lIns="91425" tIns="45700" rIns="91425" bIns="45700" anchor="t" anchorCtr="0">
            <a:noAutofit/>
          </a:bodyPr>
          <a:lstStyle/>
          <a:p>
            <a:pPr marL="88900" marR="0" lvl="0" algn="ctr" rtl="0">
              <a:lnSpc>
                <a:spcPct val="115000"/>
              </a:lnSpc>
              <a:spcBef>
                <a:spcPts val="1200"/>
              </a:spcBef>
              <a:spcAft>
                <a:spcPts val="0"/>
              </a:spcAft>
              <a:buClr>
                <a:schemeClr val="accent4"/>
              </a:buClr>
              <a:buSzPts val="2200"/>
            </a:pPr>
            <a:r>
              <a:rPr lang="pt-BR" sz="3200" b="1" i="0" u="none" strike="noStrike" cap="none" dirty="0">
                <a:solidFill>
                  <a:srgbClr val="000000"/>
                </a:solidFill>
                <a:latin typeface="Roboto Condensed Light" panose="020B0604020202020204" charset="0"/>
                <a:ea typeface="Roboto Condensed Light" panose="020B0604020202020204" charset="0"/>
                <a:sym typeface="Arial"/>
              </a:rPr>
              <a:t>OBRIGADO PELA ATENÇÃO!</a:t>
            </a:r>
            <a:endParaRPr sz="3200" b="1" i="0" u="none" strike="noStrike" cap="none" dirty="0">
              <a:solidFill>
                <a:srgbClr val="000000"/>
              </a:solidFill>
              <a:latin typeface="Roboto Condensed Light" panose="020B0604020202020204" charset="0"/>
              <a:ea typeface="Roboto Condensed Light" panose="020B0604020202020204" charset="0"/>
              <a:sym typeface="Arial"/>
            </a:endParaRPr>
          </a:p>
        </p:txBody>
      </p:sp>
      <p:sp>
        <p:nvSpPr>
          <p:cNvPr id="22" name="Google Shape;1053;g8c997e330d_1_24">
            <a:extLst>
              <a:ext uri="{FF2B5EF4-FFF2-40B4-BE49-F238E27FC236}">
                <a16:creationId xmlns:a16="http://schemas.microsoft.com/office/drawing/2014/main" id="{EF7AEBEA-E1AF-49BF-B3F8-F30816452861}"/>
              </a:ext>
            </a:extLst>
          </p:cNvPr>
          <p:cNvSpPr txBox="1"/>
          <p:nvPr/>
        </p:nvSpPr>
        <p:spPr>
          <a:xfrm>
            <a:off x="690" y="2746143"/>
            <a:ext cx="3128272" cy="2368781"/>
          </a:xfrm>
          <a:prstGeom prst="rect">
            <a:avLst/>
          </a:prstGeom>
          <a:noFill/>
          <a:ln>
            <a:noFill/>
          </a:ln>
        </p:spPr>
        <p:txBody>
          <a:bodyPr spcFirstLastPara="1" wrap="square" lIns="91425" tIns="45700" rIns="91425" bIns="45700" anchor="t" anchorCtr="0">
            <a:noAutofit/>
          </a:bodyPr>
          <a:lstStyle/>
          <a:p>
            <a:pPr marL="88900" marR="0" lvl="0" rtl="0">
              <a:spcBef>
                <a:spcPts val="1200"/>
              </a:spcBef>
              <a:spcAft>
                <a:spcPts val="0"/>
              </a:spcAft>
              <a:buClr>
                <a:schemeClr val="accent4"/>
              </a:buClr>
              <a:buSzPts val="2200"/>
            </a:pPr>
            <a:r>
              <a:rPr lang="pt-BR" sz="1600" b="1" i="0" u="none" strike="noStrike" cap="none" dirty="0">
                <a:solidFill>
                  <a:srgbClr val="000000"/>
                </a:solidFill>
                <a:latin typeface="Roboto Condensed Light" panose="020B0604020202020204" charset="0"/>
                <a:ea typeface="Roboto Condensed Light" panose="020B0604020202020204" charset="0"/>
                <a:sym typeface="Arial"/>
              </a:rPr>
              <a:t>EQUIPE:</a:t>
            </a:r>
          </a:p>
          <a:p>
            <a:pPr marL="374650" marR="0" lvl="0" indent="-285750" rtl="0">
              <a:spcBef>
                <a:spcPts val="1200"/>
              </a:spcBef>
              <a:spcAft>
                <a:spcPts val="0"/>
              </a:spcAft>
              <a:buClr>
                <a:schemeClr val="accent4"/>
              </a:buClr>
              <a:buSzPts val="2200"/>
              <a:buFont typeface="Arial" panose="020B0604020202020204" pitchFamily="34" charset="0"/>
              <a:buChar char="•"/>
            </a:pPr>
            <a:r>
              <a:rPr lang="pt-BR" b="0" i="0" u="none" strike="noStrike" cap="none" dirty="0">
                <a:solidFill>
                  <a:srgbClr val="000000"/>
                </a:solidFill>
                <a:latin typeface="Roboto Condensed Light" panose="020B0604020202020204" charset="0"/>
                <a:ea typeface="Roboto Condensed Light" panose="020B0604020202020204" charset="0"/>
                <a:sym typeface="Arial"/>
              </a:rPr>
              <a:t>Daniel Imperial</a:t>
            </a:r>
          </a:p>
          <a:p>
            <a:pPr marL="374650" marR="0" lvl="0" indent="-285750" rtl="0">
              <a:spcBef>
                <a:spcPts val="1200"/>
              </a:spcBef>
              <a:spcAft>
                <a:spcPts val="0"/>
              </a:spcAft>
              <a:buClr>
                <a:schemeClr val="accent4"/>
              </a:buClr>
              <a:buSzPts val="2200"/>
              <a:buFont typeface="Arial" panose="020B0604020202020204" pitchFamily="34" charset="0"/>
              <a:buChar char="•"/>
            </a:pPr>
            <a:r>
              <a:rPr lang="pt-BR" b="0" i="0" u="none" strike="noStrike" cap="none" dirty="0">
                <a:solidFill>
                  <a:srgbClr val="000000"/>
                </a:solidFill>
                <a:latin typeface="Roboto Condensed Light" panose="020B0604020202020204" charset="0"/>
                <a:ea typeface="Roboto Condensed Light" panose="020B0604020202020204" charset="0"/>
                <a:sym typeface="Arial"/>
              </a:rPr>
              <a:t>Francisco Almeida</a:t>
            </a:r>
          </a:p>
          <a:p>
            <a:pPr marL="374650" marR="0" lvl="0" indent="-285750" rtl="0">
              <a:spcBef>
                <a:spcPts val="1200"/>
              </a:spcBef>
              <a:spcAft>
                <a:spcPts val="0"/>
              </a:spcAft>
              <a:buClr>
                <a:schemeClr val="accent4"/>
              </a:buClr>
              <a:buSzPts val="2200"/>
              <a:buFont typeface="Arial" panose="020B0604020202020204" pitchFamily="34" charset="0"/>
              <a:buChar char="•"/>
            </a:pPr>
            <a:r>
              <a:rPr lang="pt-BR" dirty="0">
                <a:latin typeface="Roboto Condensed Light" panose="020B0604020202020204" charset="0"/>
                <a:ea typeface="Roboto Condensed Light" panose="020B0604020202020204" charset="0"/>
              </a:rPr>
              <a:t>Júlia Mattos</a:t>
            </a:r>
          </a:p>
          <a:p>
            <a:pPr marL="374650" marR="0" lvl="0" indent="-285750" rtl="0">
              <a:spcBef>
                <a:spcPts val="1200"/>
              </a:spcBef>
              <a:spcAft>
                <a:spcPts val="0"/>
              </a:spcAft>
              <a:buClr>
                <a:schemeClr val="accent4"/>
              </a:buClr>
              <a:buSzPts val="2200"/>
              <a:buFont typeface="Arial" panose="020B0604020202020204" pitchFamily="34" charset="0"/>
              <a:buChar char="•"/>
            </a:pPr>
            <a:r>
              <a:rPr lang="pt-BR" b="0" i="0" u="none" strike="noStrike" cap="none" dirty="0">
                <a:solidFill>
                  <a:srgbClr val="000000"/>
                </a:solidFill>
                <a:latin typeface="Roboto Condensed Light" panose="020B0604020202020204" charset="0"/>
                <a:ea typeface="Roboto Condensed Light" panose="020B0604020202020204" charset="0"/>
                <a:sym typeface="Arial"/>
              </a:rPr>
              <a:t>Juliana </a:t>
            </a:r>
            <a:r>
              <a:rPr lang="pt-BR" b="0" i="0" u="none" strike="noStrike" cap="none" dirty="0" err="1">
                <a:solidFill>
                  <a:srgbClr val="000000"/>
                </a:solidFill>
                <a:latin typeface="Roboto Condensed Light" panose="020B0604020202020204" charset="0"/>
                <a:ea typeface="Roboto Condensed Light" panose="020B0604020202020204" charset="0"/>
                <a:sym typeface="Arial"/>
              </a:rPr>
              <a:t>Limm</a:t>
            </a:r>
            <a:r>
              <a:rPr lang="pt-BR" dirty="0" err="1">
                <a:latin typeface="Roboto Condensed Light" panose="020B0604020202020204" charset="0"/>
                <a:ea typeface="Roboto Condensed Light" panose="020B0604020202020204" charset="0"/>
              </a:rPr>
              <a:t>er</a:t>
            </a:r>
            <a:endParaRPr lang="pt-BR" dirty="0">
              <a:latin typeface="Roboto Condensed Light" panose="020B0604020202020204" charset="0"/>
              <a:ea typeface="Roboto Condensed Light" panose="020B0604020202020204" charset="0"/>
            </a:endParaRPr>
          </a:p>
          <a:p>
            <a:pPr marL="374650" marR="0" lvl="0" indent="-285750" rtl="0">
              <a:spcBef>
                <a:spcPts val="1200"/>
              </a:spcBef>
              <a:spcAft>
                <a:spcPts val="0"/>
              </a:spcAft>
              <a:buClr>
                <a:schemeClr val="accent4"/>
              </a:buClr>
              <a:buSzPts val="2200"/>
              <a:buFont typeface="Arial" panose="020B0604020202020204" pitchFamily="34" charset="0"/>
              <a:buChar char="•"/>
            </a:pPr>
            <a:r>
              <a:rPr lang="pt-BR" b="0" i="0" u="none" strike="noStrike" cap="none" dirty="0">
                <a:solidFill>
                  <a:srgbClr val="000000"/>
                </a:solidFill>
                <a:latin typeface="Roboto Condensed Light" panose="020B0604020202020204" charset="0"/>
                <a:ea typeface="Roboto Condensed Light" panose="020B0604020202020204" charset="0"/>
                <a:sym typeface="Arial"/>
              </a:rPr>
              <a:t>Vinicius </a:t>
            </a:r>
            <a:r>
              <a:rPr lang="pt-BR" b="0" i="0" u="none" strike="noStrike" cap="none" dirty="0" err="1">
                <a:solidFill>
                  <a:srgbClr val="000000"/>
                </a:solidFill>
                <a:latin typeface="Roboto Condensed Light" panose="020B0604020202020204" charset="0"/>
                <a:ea typeface="Roboto Condensed Light" panose="020B0604020202020204" charset="0"/>
                <a:sym typeface="Arial"/>
              </a:rPr>
              <a:t>Luduvi</a:t>
            </a:r>
            <a:r>
              <a:rPr lang="pt-BR" dirty="0" err="1">
                <a:latin typeface="Roboto Condensed Light" panose="020B0604020202020204" charset="0"/>
                <a:ea typeface="Roboto Condensed Light" panose="020B0604020202020204" charset="0"/>
              </a:rPr>
              <a:t>que</a:t>
            </a:r>
            <a:endParaRPr b="0" i="0" u="none" strike="noStrike" cap="none" dirty="0">
              <a:solidFill>
                <a:srgbClr val="000000"/>
              </a:solidFill>
              <a:latin typeface="Roboto Condensed Light" panose="020B0604020202020204" charset="0"/>
              <a:ea typeface="Roboto Condensed Light" panose="020B0604020202020204" charset="0"/>
              <a:sym typeface="Arial"/>
            </a:endParaRPr>
          </a:p>
        </p:txBody>
      </p:sp>
      <p:grpSp>
        <p:nvGrpSpPr>
          <p:cNvPr id="23" name="Google Shape;747;g8ebb565936_1_0">
            <a:extLst>
              <a:ext uri="{FF2B5EF4-FFF2-40B4-BE49-F238E27FC236}">
                <a16:creationId xmlns:a16="http://schemas.microsoft.com/office/drawing/2014/main" id="{D57DB5CB-81B0-4252-AEEA-26E54C1677F8}"/>
              </a:ext>
            </a:extLst>
          </p:cNvPr>
          <p:cNvGrpSpPr/>
          <p:nvPr/>
        </p:nvGrpSpPr>
        <p:grpSpPr>
          <a:xfrm>
            <a:off x="305075" y="605924"/>
            <a:ext cx="323793" cy="339493"/>
            <a:chOff x="5961125" y="1623900"/>
            <a:chExt cx="427450" cy="448175"/>
          </a:xfrm>
        </p:grpSpPr>
        <p:sp>
          <p:nvSpPr>
            <p:cNvPr id="24" name="Google Shape;748;g8ebb565936_1_0">
              <a:extLst>
                <a:ext uri="{FF2B5EF4-FFF2-40B4-BE49-F238E27FC236}">
                  <a16:creationId xmlns:a16="http://schemas.microsoft.com/office/drawing/2014/main" id="{6C856EEE-0AB5-4B4E-B415-80E0DC010F2F}"/>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749;g8ebb565936_1_0">
              <a:extLst>
                <a:ext uri="{FF2B5EF4-FFF2-40B4-BE49-F238E27FC236}">
                  <a16:creationId xmlns:a16="http://schemas.microsoft.com/office/drawing/2014/main" id="{D2AF0F2E-35C0-4D93-9692-EA96FF4F436C}"/>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750;g8ebb565936_1_0">
              <a:extLst>
                <a:ext uri="{FF2B5EF4-FFF2-40B4-BE49-F238E27FC236}">
                  <a16:creationId xmlns:a16="http://schemas.microsoft.com/office/drawing/2014/main" id="{E3F4A440-FBC9-4B15-8D25-D54EFDAA3BB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751;g8ebb565936_1_0">
              <a:extLst>
                <a:ext uri="{FF2B5EF4-FFF2-40B4-BE49-F238E27FC236}">
                  <a16:creationId xmlns:a16="http://schemas.microsoft.com/office/drawing/2014/main" id="{516C7A5A-0352-45E8-9E14-3EB57FABDCDE}"/>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752;g8ebb565936_1_0">
              <a:extLst>
                <a:ext uri="{FF2B5EF4-FFF2-40B4-BE49-F238E27FC236}">
                  <a16:creationId xmlns:a16="http://schemas.microsoft.com/office/drawing/2014/main" id="{5EDAA946-4068-4C2E-92E8-A05BD5EEBE3E}"/>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753;g8ebb565936_1_0">
              <a:extLst>
                <a:ext uri="{FF2B5EF4-FFF2-40B4-BE49-F238E27FC236}">
                  <a16:creationId xmlns:a16="http://schemas.microsoft.com/office/drawing/2014/main" id="{75CA59D5-575B-4246-A35A-89CC964D63E2}"/>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754;g8ebb565936_1_0">
              <a:extLst>
                <a:ext uri="{FF2B5EF4-FFF2-40B4-BE49-F238E27FC236}">
                  <a16:creationId xmlns:a16="http://schemas.microsoft.com/office/drawing/2014/main" id="{34AF7CB9-83F6-4897-97DD-E796B46BBF86}"/>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83339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a:t>INTRODUÇÃO</a:t>
            </a:r>
            <a:endParaRPr/>
          </a:p>
        </p:txBody>
      </p:sp>
      <p:sp>
        <p:nvSpPr>
          <p:cNvPr id="179" name="Google Shape;179;p3"/>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5</a:t>
            </a:fld>
            <a:endParaRPr/>
          </a:p>
        </p:txBody>
      </p:sp>
      <p:sp>
        <p:nvSpPr>
          <p:cNvPr id="180" name="Google Shape;180;p3"/>
          <p:cNvSpPr txBox="1"/>
          <p:nvPr/>
        </p:nvSpPr>
        <p:spPr>
          <a:xfrm>
            <a:off x="22123" y="1337279"/>
            <a:ext cx="8986145" cy="3588595"/>
          </a:xfrm>
          <a:prstGeom prst="rect">
            <a:avLst/>
          </a:prstGeom>
          <a:noFill/>
          <a:ln>
            <a:noFill/>
          </a:ln>
        </p:spPr>
        <p:txBody>
          <a:bodyPr spcFirstLastPara="1" wrap="square" lIns="91425" tIns="45700" rIns="91425" bIns="45700" anchor="t" anchorCtr="0">
            <a:noAutofit/>
          </a:bodyPr>
          <a:lstStyle/>
          <a:p>
            <a:pPr marL="88900" marR="0" lvl="0" algn="l" rtl="0">
              <a:lnSpc>
                <a:spcPct val="150000"/>
              </a:lnSpc>
              <a:spcBef>
                <a:spcPts val="1000"/>
              </a:spcBef>
              <a:spcAft>
                <a:spcPts val="0"/>
              </a:spcAft>
              <a:buClr>
                <a:schemeClr val="accent4"/>
              </a:buClr>
              <a:buSzPts val="2200"/>
            </a:pPr>
            <a:r>
              <a:rPr lang="pt-BR" sz="1800" b="1" dirty="0">
                <a:solidFill>
                  <a:schemeClr val="dk1"/>
                </a:solidFill>
                <a:latin typeface="Roboto Condensed Light"/>
                <a:ea typeface="Roboto Condensed Light"/>
                <a:cs typeface="Roboto Condensed Light"/>
                <a:sym typeface="Roboto Condensed Light"/>
              </a:rPr>
              <a:t>O </a:t>
            </a:r>
            <a:r>
              <a:rPr lang="pt-BR" sz="1800" b="1" i="0" u="none" strike="noStrike" cap="none" dirty="0">
                <a:solidFill>
                  <a:schemeClr val="dk1"/>
                </a:solidFill>
                <a:latin typeface="Roboto Condensed Light"/>
                <a:ea typeface="Roboto Condensed Light"/>
                <a:cs typeface="Roboto Condensed Light"/>
                <a:sym typeface="Roboto Condensed Light"/>
              </a:rPr>
              <a:t>AMBIENTE DE </a:t>
            </a:r>
            <a:r>
              <a:rPr lang="pt-BR" sz="1800" b="1" dirty="0">
                <a:solidFill>
                  <a:schemeClr val="dk1"/>
                </a:solidFill>
                <a:latin typeface="Roboto Condensed Light"/>
                <a:ea typeface="Roboto Condensed Light"/>
                <a:cs typeface="Roboto Condensed Light"/>
                <a:sym typeface="Roboto Condensed Light"/>
              </a:rPr>
              <a:t>UNIDADE DE PROCESSAMENTO DE ROUPAS NO SANTA IZABEL:</a:t>
            </a:r>
            <a:endParaRPr lang="pt-BR" b="1" dirty="0">
              <a:ea typeface="Roboto Condensed Light"/>
            </a:endParaRPr>
          </a:p>
          <a:p>
            <a:pPr marL="374650" marR="0" lvl="0" indent="-285750" algn="l" rtl="0">
              <a:lnSpc>
                <a:spcPct val="150000"/>
              </a:lnSpc>
              <a:spcBef>
                <a:spcPts val="1000"/>
              </a:spcBef>
              <a:spcAft>
                <a:spcPts val="0"/>
              </a:spcAft>
              <a:buClr>
                <a:schemeClr val="accent4"/>
              </a:buClr>
              <a:buSzPts val="2200"/>
              <a:buFont typeface="Arial" panose="020B0604020202020204" pitchFamily="34" charset="0"/>
              <a:buChar char="•"/>
            </a:pPr>
            <a:r>
              <a:rPr lang="pt-BR" sz="1800" dirty="0">
                <a:solidFill>
                  <a:schemeClr val="dk1"/>
                </a:solidFill>
                <a:latin typeface="Roboto Condensed Light"/>
                <a:ea typeface="Roboto Condensed Light"/>
                <a:cs typeface="Roboto Condensed Light"/>
                <a:sym typeface="Roboto Condensed Light"/>
              </a:rPr>
              <a:t>Setor de grande importância no que diz respeito à segurança biológica, assim como no conforto do paciente e do colaborador.</a:t>
            </a:r>
          </a:p>
          <a:p>
            <a:pPr marL="374650" marR="0" lvl="0" indent="-285750" algn="l" rtl="0">
              <a:lnSpc>
                <a:spcPct val="150000"/>
              </a:lnSpc>
              <a:spcBef>
                <a:spcPts val="1000"/>
              </a:spcBef>
              <a:spcAft>
                <a:spcPts val="0"/>
              </a:spcAft>
              <a:buClr>
                <a:schemeClr val="accent4"/>
              </a:buClr>
              <a:buSzPts val="2200"/>
              <a:buFont typeface="Arial" panose="020B0604020202020204" pitchFamily="34" charset="0"/>
              <a:buChar char="•"/>
            </a:pPr>
            <a:r>
              <a:rPr lang="pt-BR" sz="1800" dirty="0">
                <a:solidFill>
                  <a:schemeClr val="dk1"/>
                </a:solidFill>
                <a:latin typeface="Roboto Condensed Light"/>
                <a:ea typeface="Roboto Condensed Light"/>
                <a:cs typeface="Roboto Condensed Light"/>
                <a:sym typeface="Roboto Condensed Light"/>
              </a:rPr>
              <a:t>Garantia de roupas esterilizadas e livres de contaminantes biológicos.</a:t>
            </a:r>
          </a:p>
          <a:p>
            <a:pPr marL="374650" marR="0" lvl="0" indent="-285750" algn="l" rtl="0">
              <a:lnSpc>
                <a:spcPct val="150000"/>
              </a:lnSpc>
              <a:spcBef>
                <a:spcPts val="1000"/>
              </a:spcBef>
              <a:spcAft>
                <a:spcPts val="0"/>
              </a:spcAft>
              <a:buClr>
                <a:schemeClr val="accent4"/>
              </a:buClr>
              <a:buSzPts val="2200"/>
              <a:buFont typeface="Arial" panose="020B0604020202020204" pitchFamily="34" charset="0"/>
              <a:buChar char="•"/>
            </a:pPr>
            <a:r>
              <a:rPr lang="pt-BR" sz="1800" dirty="0">
                <a:solidFill>
                  <a:schemeClr val="dk1"/>
                </a:solidFill>
                <a:latin typeface="Roboto Condensed Light"/>
                <a:ea typeface="Roboto Condensed Light"/>
                <a:cs typeface="Roboto Condensed Light"/>
                <a:sym typeface="Roboto Condensed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Maior controle de qualidade com a lavagem.</a:t>
            </a:r>
            <a:endParaRPr sz="1800" dirty="0">
              <a:solidFill>
                <a:schemeClr val="dk1"/>
              </a:solidFill>
              <a:latin typeface="Roboto Condensed Light"/>
              <a:ea typeface="Roboto Condensed Light"/>
              <a:cs typeface="Roboto Condensed Light"/>
              <a:sym typeface="Roboto Condensed Light"/>
            </a:endParaRPr>
          </a:p>
        </p:txBody>
      </p:sp>
      <p:pic>
        <p:nvPicPr>
          <p:cNvPr id="181" name="Google Shape;181;p3" descr="Uma imagem contendo desenho&#10;&#10;Descrição gerada automaticamente"/>
          <p:cNvPicPr preferRelativeResize="0"/>
          <p:nvPr/>
        </p:nvPicPr>
        <p:blipFill rotWithShape="1">
          <a:blip r:embed="rId3">
            <a:alphaModFix/>
          </a:blip>
          <a:srcRect l="10995" t="19512" r="11825" b="19208"/>
          <a:stretch/>
        </p:blipFill>
        <p:spPr>
          <a:xfrm>
            <a:off x="8248151" y="21430"/>
            <a:ext cx="885824" cy="478631"/>
          </a:xfrm>
          <a:prstGeom prst="rect">
            <a:avLst/>
          </a:prstGeom>
          <a:noFill/>
          <a:ln>
            <a:noFill/>
          </a:ln>
        </p:spPr>
      </p:pic>
      <p:pic>
        <p:nvPicPr>
          <p:cNvPr id="182" name="Google Shape;182;p3"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grpSp>
        <p:nvGrpSpPr>
          <p:cNvPr id="183" name="Google Shape;183;p3"/>
          <p:cNvGrpSpPr/>
          <p:nvPr/>
        </p:nvGrpSpPr>
        <p:grpSpPr>
          <a:xfrm>
            <a:off x="283552" y="610550"/>
            <a:ext cx="330270" cy="330251"/>
            <a:chOff x="1923675" y="1633650"/>
            <a:chExt cx="436000" cy="435975"/>
          </a:xfrm>
        </p:grpSpPr>
        <p:sp>
          <p:nvSpPr>
            <p:cNvPr id="184" name="Google Shape;184;p3"/>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80;p3">
            <a:extLst>
              <a:ext uri="{FF2B5EF4-FFF2-40B4-BE49-F238E27FC236}">
                <a16:creationId xmlns:a16="http://schemas.microsoft.com/office/drawing/2014/main" id="{DFD7535A-33EA-4880-B87A-367853367139}"/>
              </a:ext>
            </a:extLst>
          </p:cNvPr>
          <p:cNvSpPr txBox="1"/>
          <p:nvPr/>
        </p:nvSpPr>
        <p:spPr>
          <a:xfrm>
            <a:off x="22124" y="1326512"/>
            <a:ext cx="5686200" cy="2173444"/>
          </a:xfrm>
          <a:prstGeom prst="rect">
            <a:avLst/>
          </a:prstGeom>
          <a:noFill/>
          <a:ln>
            <a:noFill/>
          </a:ln>
        </p:spPr>
        <p:txBody>
          <a:bodyPr spcFirstLastPara="1" wrap="square" lIns="91425" tIns="45700" rIns="91425" bIns="45700" anchor="t" anchorCtr="0">
            <a:noAutofit/>
          </a:bodyPr>
          <a:lstStyle/>
          <a:p>
            <a:pPr marL="88900" marR="0" lvl="0" algn="l" rtl="0">
              <a:lnSpc>
                <a:spcPct val="100000"/>
              </a:lnSpc>
              <a:spcBef>
                <a:spcPts val="1000"/>
              </a:spcBef>
              <a:spcAft>
                <a:spcPts val="0"/>
              </a:spcAft>
              <a:buClr>
                <a:schemeClr val="accent4"/>
              </a:buClr>
              <a:buSzPts val="2200"/>
            </a:pPr>
            <a:r>
              <a:rPr lang="pt-BR" sz="1800" b="1" dirty="0">
                <a:solidFill>
                  <a:schemeClr val="dk1"/>
                </a:solidFill>
                <a:latin typeface="Roboto Condensed Light"/>
                <a:ea typeface="Roboto Condensed Light"/>
                <a:cs typeface="Roboto Condensed Light"/>
                <a:sym typeface="Roboto Condensed Light"/>
              </a:rPr>
              <a:t>EQUIPAMENTOS DA UNIDADE:</a:t>
            </a:r>
          </a:p>
          <a:p>
            <a:pPr marL="374650" marR="0" lvl="0" indent="-285750" algn="l" rtl="0">
              <a:lnSpc>
                <a:spcPct val="100000"/>
              </a:lnSpc>
              <a:spcBef>
                <a:spcPts val="1000"/>
              </a:spcBef>
              <a:spcAft>
                <a:spcPts val="0"/>
              </a:spcAft>
              <a:buClr>
                <a:schemeClr val="accent4"/>
              </a:buClr>
              <a:buSzPts val="2200"/>
              <a:buFont typeface="Arial" panose="020B0604020202020204" pitchFamily="34" charset="0"/>
              <a:buChar char="•"/>
            </a:pPr>
            <a:r>
              <a:rPr lang="pt-BR" sz="1800" dirty="0">
                <a:solidFill>
                  <a:schemeClr val="dk1"/>
                </a:solidFill>
                <a:latin typeface="Roboto Condensed Light"/>
                <a:ea typeface="Roboto Condensed Light"/>
                <a:cs typeface="Roboto Condensed Light"/>
                <a:sym typeface="Roboto Condensed Light"/>
              </a:rPr>
              <a:t>Lavadoras</a:t>
            </a:r>
          </a:p>
          <a:p>
            <a:pPr marL="374650" marR="0" lvl="0" indent="-285750" algn="l" rtl="0">
              <a:lnSpc>
                <a:spcPct val="100000"/>
              </a:lnSpc>
              <a:spcBef>
                <a:spcPts val="1000"/>
              </a:spcBef>
              <a:spcAft>
                <a:spcPts val="0"/>
              </a:spcAft>
              <a:buClr>
                <a:schemeClr val="accent4"/>
              </a:buClr>
              <a:buSzPts val="2200"/>
              <a:buFont typeface="Arial" panose="020B0604020202020204" pitchFamily="34" charset="0"/>
              <a:buChar char="•"/>
            </a:pPr>
            <a:r>
              <a:rPr lang="pt-BR" sz="1800" dirty="0">
                <a:solidFill>
                  <a:schemeClr val="dk1"/>
                </a:solidFill>
                <a:latin typeface="Roboto Condensed Light"/>
                <a:ea typeface="Roboto Condensed Light"/>
                <a:cs typeface="Roboto Condensed Light"/>
                <a:sym typeface="Roboto Condensed Light"/>
              </a:rPr>
              <a:t>Centrífugas</a:t>
            </a:r>
          </a:p>
          <a:p>
            <a:pPr marL="374650" marR="0" lvl="0" indent="-285750" algn="l" rtl="0">
              <a:lnSpc>
                <a:spcPct val="100000"/>
              </a:lnSpc>
              <a:spcBef>
                <a:spcPts val="1000"/>
              </a:spcBef>
              <a:spcAft>
                <a:spcPts val="0"/>
              </a:spcAft>
              <a:buClr>
                <a:schemeClr val="accent4"/>
              </a:buClr>
              <a:buSzPts val="2200"/>
              <a:buFont typeface="Arial" panose="020B0604020202020204" pitchFamily="34" charset="0"/>
              <a:buChar char="•"/>
            </a:pPr>
            <a:r>
              <a:rPr lang="pt-BR" sz="1800" dirty="0">
                <a:solidFill>
                  <a:schemeClr val="dk1"/>
                </a:solidFill>
                <a:latin typeface="Roboto Condensed Light"/>
                <a:ea typeface="Roboto Condensed Light"/>
                <a:cs typeface="Roboto Condensed Light"/>
                <a:sym typeface="Roboto Condensed Light"/>
              </a:rPr>
              <a:t>Secadoras</a:t>
            </a:r>
          </a:p>
          <a:p>
            <a:pPr marL="374650" marR="0" lvl="0" indent="-285750" algn="l" rtl="0">
              <a:lnSpc>
                <a:spcPct val="100000"/>
              </a:lnSpc>
              <a:spcBef>
                <a:spcPts val="1000"/>
              </a:spcBef>
              <a:spcAft>
                <a:spcPts val="0"/>
              </a:spcAft>
              <a:buClr>
                <a:schemeClr val="accent4"/>
              </a:buClr>
              <a:buSzPts val="2200"/>
              <a:buFont typeface="Arial" panose="020B0604020202020204" pitchFamily="34" charset="0"/>
              <a:buChar char="•"/>
            </a:pPr>
            <a:r>
              <a:rPr lang="pt-BR" sz="1800" dirty="0">
                <a:solidFill>
                  <a:schemeClr val="dk1"/>
                </a:solidFill>
                <a:latin typeface="Roboto Condensed Light"/>
                <a:ea typeface="Roboto Condensed Light"/>
                <a:cs typeface="Roboto Condensed Light"/>
                <a:sym typeface="Roboto Condensed Light"/>
              </a:rPr>
              <a:t>Calandras</a:t>
            </a:r>
            <a:endParaRPr sz="1800" dirty="0">
              <a:solidFill>
                <a:schemeClr val="dk1"/>
              </a:solidFill>
              <a:latin typeface="Roboto Condensed Light"/>
              <a:ea typeface="Roboto Condensed Light"/>
              <a:cs typeface="Roboto Condensed Light"/>
              <a:sym typeface="Roboto Condensed Light"/>
            </a:endParaRPr>
          </a:p>
        </p:txBody>
      </p:sp>
      <p:sp>
        <p:nvSpPr>
          <p:cNvPr id="15" name="Google Shape;180;p3">
            <a:extLst>
              <a:ext uri="{FF2B5EF4-FFF2-40B4-BE49-F238E27FC236}">
                <a16:creationId xmlns:a16="http://schemas.microsoft.com/office/drawing/2014/main" id="{72C44EBE-C4B1-425D-819C-E3E7AC276A7C}"/>
              </a:ext>
            </a:extLst>
          </p:cNvPr>
          <p:cNvSpPr txBox="1"/>
          <p:nvPr/>
        </p:nvSpPr>
        <p:spPr>
          <a:xfrm>
            <a:off x="101099" y="2166766"/>
            <a:ext cx="2046871" cy="1097026"/>
          </a:xfrm>
          <a:prstGeom prst="rect">
            <a:avLst/>
          </a:prstGeom>
          <a:noFill/>
          <a:ln>
            <a:noFill/>
          </a:ln>
        </p:spPr>
        <p:txBody>
          <a:bodyPr spcFirstLastPara="1" wrap="square" lIns="91425" tIns="45700" rIns="91425" bIns="45700" anchor="t" anchorCtr="0">
            <a:noAutofit/>
          </a:bodyPr>
          <a:lstStyle/>
          <a:p>
            <a:pPr marL="88900" marR="0" lvl="0" algn="ctr" rtl="0">
              <a:lnSpc>
                <a:spcPct val="100000"/>
              </a:lnSpc>
              <a:spcBef>
                <a:spcPts val="1000"/>
              </a:spcBef>
              <a:spcAft>
                <a:spcPts val="0"/>
              </a:spcAft>
              <a:buClr>
                <a:schemeClr val="accent4"/>
              </a:buClr>
              <a:buSzPts val="2200"/>
            </a:pPr>
            <a:r>
              <a:rPr lang="pt-BR" sz="1500" dirty="0">
                <a:solidFill>
                  <a:schemeClr val="dk1"/>
                </a:solidFill>
                <a:latin typeface="Roboto Condensed Light"/>
                <a:ea typeface="Roboto Condensed Light"/>
                <a:cs typeface="Roboto Condensed Light"/>
                <a:sym typeface="Roboto Condensed Light"/>
              </a:rPr>
              <a:t>Retirada da roupa suja da unidade geradora e seu acondicionamento</a:t>
            </a:r>
            <a:endParaRPr sz="1500" dirty="0">
              <a:solidFill>
                <a:schemeClr val="dk1"/>
              </a:solidFill>
              <a:latin typeface="Roboto Condensed Light"/>
              <a:ea typeface="Roboto Condensed Light"/>
              <a:cs typeface="Roboto Condensed Light"/>
              <a:sym typeface="Roboto Condensed Light"/>
            </a:endParaRPr>
          </a:p>
        </p:txBody>
      </p:sp>
      <p:sp>
        <p:nvSpPr>
          <p:cNvPr id="16" name="Google Shape;180;p3">
            <a:extLst>
              <a:ext uri="{FF2B5EF4-FFF2-40B4-BE49-F238E27FC236}">
                <a16:creationId xmlns:a16="http://schemas.microsoft.com/office/drawing/2014/main" id="{E641E971-1DED-4741-9B4A-9EF453AA0B42}"/>
              </a:ext>
            </a:extLst>
          </p:cNvPr>
          <p:cNvSpPr txBox="1"/>
          <p:nvPr/>
        </p:nvSpPr>
        <p:spPr>
          <a:xfrm>
            <a:off x="2399471" y="2065627"/>
            <a:ext cx="2046871" cy="1097026"/>
          </a:xfrm>
          <a:prstGeom prst="rect">
            <a:avLst/>
          </a:prstGeom>
          <a:noFill/>
          <a:ln>
            <a:noFill/>
          </a:ln>
        </p:spPr>
        <p:txBody>
          <a:bodyPr spcFirstLastPara="1" wrap="square" lIns="91425" tIns="45700" rIns="91425" bIns="45700" anchor="t" anchorCtr="0">
            <a:noAutofit/>
          </a:bodyPr>
          <a:lstStyle/>
          <a:p>
            <a:pPr marL="88900" marR="0" lvl="0" algn="ctr" rtl="0">
              <a:lnSpc>
                <a:spcPct val="100000"/>
              </a:lnSpc>
              <a:spcBef>
                <a:spcPts val="1000"/>
              </a:spcBef>
              <a:spcAft>
                <a:spcPts val="0"/>
              </a:spcAft>
              <a:buClr>
                <a:schemeClr val="accent4"/>
              </a:buClr>
              <a:buSzPts val="2200"/>
            </a:pPr>
            <a:r>
              <a:rPr lang="pt-BR" sz="1500" dirty="0">
                <a:solidFill>
                  <a:schemeClr val="dk1"/>
                </a:solidFill>
                <a:latin typeface="Roboto Condensed Light"/>
                <a:ea typeface="Roboto Condensed Light"/>
                <a:cs typeface="Roboto Condensed Light"/>
                <a:sym typeface="Roboto Condensed Light"/>
              </a:rPr>
              <a:t>Coleta e transporte da roupa suja até a unidade de processamento</a:t>
            </a:r>
            <a:endParaRPr sz="1500" dirty="0">
              <a:solidFill>
                <a:schemeClr val="dk1"/>
              </a:solidFill>
              <a:latin typeface="Roboto Condensed Light"/>
              <a:ea typeface="Roboto Condensed Light"/>
              <a:cs typeface="Roboto Condensed Light"/>
              <a:sym typeface="Roboto Condensed Light"/>
            </a:endParaRPr>
          </a:p>
        </p:txBody>
      </p:sp>
      <p:sp>
        <p:nvSpPr>
          <p:cNvPr id="17" name="Google Shape;180;p3">
            <a:extLst>
              <a:ext uri="{FF2B5EF4-FFF2-40B4-BE49-F238E27FC236}">
                <a16:creationId xmlns:a16="http://schemas.microsoft.com/office/drawing/2014/main" id="{DDE32FB7-A6ED-4D18-89B3-2ED17C9D4544}"/>
              </a:ext>
            </a:extLst>
          </p:cNvPr>
          <p:cNvSpPr txBox="1"/>
          <p:nvPr/>
        </p:nvSpPr>
        <p:spPr>
          <a:xfrm>
            <a:off x="4719471" y="2085839"/>
            <a:ext cx="2046871" cy="1097026"/>
          </a:xfrm>
          <a:prstGeom prst="rect">
            <a:avLst/>
          </a:prstGeom>
          <a:noFill/>
          <a:ln>
            <a:noFill/>
          </a:ln>
        </p:spPr>
        <p:txBody>
          <a:bodyPr spcFirstLastPara="1" wrap="square" lIns="91425" tIns="45700" rIns="91425" bIns="45700" anchor="t" anchorCtr="0">
            <a:noAutofit/>
          </a:bodyPr>
          <a:lstStyle/>
          <a:p>
            <a:pPr marL="88900" lvl="0" algn="ctr">
              <a:spcBef>
                <a:spcPts val="1000"/>
              </a:spcBef>
              <a:buClr>
                <a:schemeClr val="accent4"/>
              </a:buClr>
              <a:buSzPts val="2200"/>
            </a:pPr>
            <a:r>
              <a:rPr lang="pt-BR" sz="1500" dirty="0">
                <a:solidFill>
                  <a:schemeClr val="dk1"/>
                </a:solidFill>
                <a:latin typeface="Roboto Condensed Light"/>
                <a:ea typeface="Roboto Condensed Light"/>
                <a:cs typeface="Roboto Condensed Light"/>
                <a:sym typeface="Roboto Condensed Light"/>
              </a:rPr>
              <a:t>Recebimento, pesagem, separação e classificação da roupa suja</a:t>
            </a:r>
          </a:p>
        </p:txBody>
      </p:sp>
      <p:sp>
        <p:nvSpPr>
          <p:cNvPr id="18" name="Google Shape;180;p3">
            <a:extLst>
              <a:ext uri="{FF2B5EF4-FFF2-40B4-BE49-F238E27FC236}">
                <a16:creationId xmlns:a16="http://schemas.microsoft.com/office/drawing/2014/main" id="{CC7AFC27-8E4B-4963-9FEF-287779EB57A6}"/>
              </a:ext>
            </a:extLst>
          </p:cNvPr>
          <p:cNvSpPr txBox="1"/>
          <p:nvPr/>
        </p:nvSpPr>
        <p:spPr>
          <a:xfrm>
            <a:off x="6979586" y="2250489"/>
            <a:ext cx="2046871" cy="929580"/>
          </a:xfrm>
          <a:prstGeom prst="rect">
            <a:avLst/>
          </a:prstGeom>
          <a:noFill/>
          <a:ln>
            <a:noFill/>
          </a:ln>
        </p:spPr>
        <p:txBody>
          <a:bodyPr spcFirstLastPara="1" wrap="square" lIns="91425" tIns="45700" rIns="91425" bIns="45700" anchor="t" anchorCtr="0">
            <a:noAutofit/>
          </a:bodyPr>
          <a:lstStyle/>
          <a:p>
            <a:pPr marL="88900" marR="0" lvl="0" algn="ctr" rtl="0">
              <a:lnSpc>
                <a:spcPct val="100000"/>
              </a:lnSpc>
              <a:spcBef>
                <a:spcPts val="1000"/>
              </a:spcBef>
              <a:spcAft>
                <a:spcPts val="0"/>
              </a:spcAft>
              <a:buClr>
                <a:schemeClr val="accent4"/>
              </a:buClr>
              <a:buSzPts val="2200"/>
            </a:pPr>
            <a:r>
              <a:rPr lang="pt-BR" sz="1500" dirty="0">
                <a:solidFill>
                  <a:schemeClr val="dk1"/>
                </a:solidFill>
                <a:latin typeface="Roboto Condensed Light"/>
                <a:ea typeface="Roboto Condensed Light"/>
                <a:cs typeface="Roboto Condensed Light"/>
                <a:sym typeface="Roboto Condensed Light"/>
              </a:rPr>
              <a:t>Processo de lavagem da roupa suja</a:t>
            </a:r>
            <a:endParaRPr sz="1500" dirty="0">
              <a:solidFill>
                <a:schemeClr val="dk1"/>
              </a:solidFill>
              <a:latin typeface="Roboto Condensed Light"/>
              <a:ea typeface="Roboto Condensed Light"/>
              <a:cs typeface="Roboto Condensed Light"/>
              <a:sym typeface="Roboto Condensed Light"/>
            </a:endParaRPr>
          </a:p>
        </p:txBody>
      </p:sp>
      <p:sp>
        <p:nvSpPr>
          <p:cNvPr id="19" name="Google Shape;180;p3">
            <a:extLst>
              <a:ext uri="{FF2B5EF4-FFF2-40B4-BE49-F238E27FC236}">
                <a16:creationId xmlns:a16="http://schemas.microsoft.com/office/drawing/2014/main" id="{1886E80A-8A8F-47CF-B4E8-1AD198A4A53E}"/>
              </a:ext>
            </a:extLst>
          </p:cNvPr>
          <p:cNvSpPr txBox="1"/>
          <p:nvPr/>
        </p:nvSpPr>
        <p:spPr>
          <a:xfrm>
            <a:off x="101099" y="3347975"/>
            <a:ext cx="2046871" cy="1097026"/>
          </a:xfrm>
          <a:prstGeom prst="rect">
            <a:avLst/>
          </a:prstGeom>
          <a:noFill/>
          <a:ln>
            <a:noFill/>
          </a:ln>
        </p:spPr>
        <p:txBody>
          <a:bodyPr spcFirstLastPara="1" wrap="square" lIns="91425" tIns="45700" rIns="91425" bIns="45700" anchor="t" anchorCtr="0">
            <a:noAutofit/>
          </a:bodyPr>
          <a:lstStyle/>
          <a:p>
            <a:pPr marL="88900" marR="0" lvl="0" algn="ctr" rtl="0">
              <a:lnSpc>
                <a:spcPct val="100000"/>
              </a:lnSpc>
              <a:spcBef>
                <a:spcPts val="1000"/>
              </a:spcBef>
              <a:spcAft>
                <a:spcPts val="0"/>
              </a:spcAft>
              <a:buClr>
                <a:schemeClr val="accent4"/>
              </a:buClr>
              <a:buSzPts val="2200"/>
            </a:pPr>
            <a:r>
              <a:rPr lang="pt-BR" sz="1500" dirty="0">
                <a:solidFill>
                  <a:schemeClr val="dk1"/>
                </a:solidFill>
                <a:latin typeface="Roboto Condensed Light"/>
                <a:ea typeface="Roboto Condensed Light"/>
                <a:cs typeface="Roboto Condensed Light"/>
                <a:sym typeface="Roboto Condensed Light"/>
              </a:rPr>
              <a:t>Armazenamento, transporte e distribuição da roupa limpa</a:t>
            </a:r>
            <a:endParaRPr sz="1500" dirty="0">
              <a:solidFill>
                <a:schemeClr val="dk1"/>
              </a:solidFill>
              <a:latin typeface="Roboto Condensed Light"/>
              <a:ea typeface="Roboto Condensed Light"/>
              <a:cs typeface="Roboto Condensed Light"/>
              <a:sym typeface="Roboto Condensed Light"/>
            </a:endParaRPr>
          </a:p>
        </p:txBody>
      </p:sp>
      <p:sp>
        <p:nvSpPr>
          <p:cNvPr id="20" name="Google Shape;180;p3">
            <a:extLst>
              <a:ext uri="{FF2B5EF4-FFF2-40B4-BE49-F238E27FC236}">
                <a16:creationId xmlns:a16="http://schemas.microsoft.com/office/drawing/2014/main" id="{25C2746F-72BD-410E-A541-FBD8266E6FAE}"/>
              </a:ext>
            </a:extLst>
          </p:cNvPr>
          <p:cNvSpPr txBox="1"/>
          <p:nvPr/>
        </p:nvSpPr>
        <p:spPr>
          <a:xfrm>
            <a:off x="2377659" y="3471227"/>
            <a:ext cx="2046871" cy="1097026"/>
          </a:xfrm>
          <a:prstGeom prst="rect">
            <a:avLst/>
          </a:prstGeom>
          <a:noFill/>
          <a:ln>
            <a:noFill/>
          </a:ln>
        </p:spPr>
        <p:txBody>
          <a:bodyPr spcFirstLastPara="1" wrap="square" lIns="91425" tIns="45700" rIns="91425" bIns="45700" anchor="t" anchorCtr="0">
            <a:noAutofit/>
          </a:bodyPr>
          <a:lstStyle/>
          <a:p>
            <a:pPr marL="88900" marR="0" lvl="0" algn="ctr" rtl="0">
              <a:lnSpc>
                <a:spcPct val="100000"/>
              </a:lnSpc>
              <a:spcBef>
                <a:spcPts val="1000"/>
              </a:spcBef>
              <a:spcAft>
                <a:spcPts val="0"/>
              </a:spcAft>
              <a:buClr>
                <a:schemeClr val="accent4"/>
              </a:buClr>
              <a:buSzPts val="2200"/>
            </a:pPr>
            <a:r>
              <a:rPr lang="pt-BR" sz="1500" dirty="0">
                <a:solidFill>
                  <a:schemeClr val="dk1"/>
                </a:solidFill>
                <a:latin typeface="Roboto Condensed Light"/>
                <a:ea typeface="Roboto Condensed Light"/>
                <a:cs typeface="Roboto Condensed Light"/>
                <a:sym typeface="Roboto Condensed Light"/>
              </a:rPr>
              <a:t>Separação, dobra, embalagem da roupa limpa</a:t>
            </a:r>
            <a:endParaRPr sz="1500" dirty="0">
              <a:solidFill>
                <a:schemeClr val="dk1"/>
              </a:solidFill>
              <a:latin typeface="Roboto Condensed Light"/>
              <a:ea typeface="Roboto Condensed Light"/>
              <a:cs typeface="Roboto Condensed Light"/>
              <a:sym typeface="Roboto Condensed Light"/>
            </a:endParaRPr>
          </a:p>
        </p:txBody>
      </p:sp>
      <p:sp>
        <p:nvSpPr>
          <p:cNvPr id="21" name="Google Shape;180;p3">
            <a:extLst>
              <a:ext uri="{FF2B5EF4-FFF2-40B4-BE49-F238E27FC236}">
                <a16:creationId xmlns:a16="http://schemas.microsoft.com/office/drawing/2014/main" id="{30E7EC20-D75C-41AB-92EB-45D4618FE9A7}"/>
              </a:ext>
            </a:extLst>
          </p:cNvPr>
          <p:cNvSpPr txBox="1"/>
          <p:nvPr/>
        </p:nvSpPr>
        <p:spPr>
          <a:xfrm>
            <a:off x="4738979" y="3343489"/>
            <a:ext cx="2046871" cy="1097026"/>
          </a:xfrm>
          <a:prstGeom prst="rect">
            <a:avLst/>
          </a:prstGeom>
          <a:noFill/>
          <a:ln>
            <a:noFill/>
          </a:ln>
        </p:spPr>
        <p:txBody>
          <a:bodyPr spcFirstLastPara="1" wrap="square" lIns="91425" tIns="45700" rIns="91425" bIns="45700" anchor="t" anchorCtr="0">
            <a:noAutofit/>
          </a:bodyPr>
          <a:lstStyle/>
          <a:p>
            <a:pPr marL="88900" marR="0" lvl="0" algn="ctr" rtl="0">
              <a:lnSpc>
                <a:spcPct val="100000"/>
              </a:lnSpc>
              <a:spcBef>
                <a:spcPts val="1000"/>
              </a:spcBef>
              <a:spcAft>
                <a:spcPts val="0"/>
              </a:spcAft>
              <a:buClr>
                <a:schemeClr val="accent4"/>
              </a:buClr>
              <a:buSzPts val="2200"/>
            </a:pPr>
            <a:r>
              <a:rPr lang="pt-BR" sz="1500" dirty="0">
                <a:solidFill>
                  <a:schemeClr val="dk1"/>
                </a:solidFill>
                <a:latin typeface="Roboto Condensed Light"/>
                <a:ea typeface="Roboto Condensed Light"/>
                <a:cs typeface="Roboto Condensed Light"/>
                <a:sym typeface="Roboto Condensed Light"/>
              </a:rPr>
              <a:t>Secagem, calandragem, prensagem ou passadoria da roupa limpa</a:t>
            </a:r>
            <a:endParaRPr sz="1500" dirty="0">
              <a:solidFill>
                <a:schemeClr val="dk1"/>
              </a:solidFill>
              <a:latin typeface="Roboto Condensed Light"/>
              <a:ea typeface="Roboto Condensed Light"/>
              <a:cs typeface="Roboto Condensed Light"/>
              <a:sym typeface="Roboto Condensed Light"/>
            </a:endParaRPr>
          </a:p>
        </p:txBody>
      </p:sp>
      <p:sp>
        <p:nvSpPr>
          <p:cNvPr id="22" name="Google Shape;180;p3">
            <a:extLst>
              <a:ext uri="{FF2B5EF4-FFF2-40B4-BE49-F238E27FC236}">
                <a16:creationId xmlns:a16="http://schemas.microsoft.com/office/drawing/2014/main" id="{75543E5B-916E-48A8-BA81-10FA9CADA3AD}"/>
              </a:ext>
            </a:extLst>
          </p:cNvPr>
          <p:cNvSpPr txBox="1"/>
          <p:nvPr/>
        </p:nvSpPr>
        <p:spPr>
          <a:xfrm>
            <a:off x="6979586" y="3647303"/>
            <a:ext cx="2046871" cy="677444"/>
          </a:xfrm>
          <a:prstGeom prst="rect">
            <a:avLst/>
          </a:prstGeom>
          <a:noFill/>
          <a:ln>
            <a:noFill/>
          </a:ln>
        </p:spPr>
        <p:txBody>
          <a:bodyPr spcFirstLastPara="1" wrap="square" lIns="91425" tIns="45700" rIns="91425" bIns="45700" anchor="t" anchorCtr="0">
            <a:noAutofit/>
          </a:bodyPr>
          <a:lstStyle/>
          <a:p>
            <a:pPr marL="88900" marR="0" lvl="0" algn="ctr" rtl="0">
              <a:lnSpc>
                <a:spcPct val="100000"/>
              </a:lnSpc>
              <a:spcBef>
                <a:spcPts val="1000"/>
              </a:spcBef>
              <a:spcAft>
                <a:spcPts val="0"/>
              </a:spcAft>
              <a:buClr>
                <a:schemeClr val="accent4"/>
              </a:buClr>
              <a:buSzPts val="2200"/>
            </a:pPr>
            <a:r>
              <a:rPr lang="pt-BR" sz="1500" dirty="0">
                <a:solidFill>
                  <a:schemeClr val="dk1"/>
                </a:solidFill>
                <a:latin typeface="Roboto Condensed Light"/>
                <a:ea typeface="Roboto Condensed Light"/>
                <a:cs typeface="Roboto Condensed Light"/>
                <a:sym typeface="Roboto Condensed Light"/>
              </a:rPr>
              <a:t>Centrifugação</a:t>
            </a:r>
            <a:endParaRPr sz="1500" dirty="0">
              <a:solidFill>
                <a:schemeClr val="dk1"/>
              </a:solidFill>
              <a:latin typeface="Roboto Condensed Light"/>
              <a:ea typeface="Roboto Condensed Light"/>
              <a:cs typeface="Roboto Condensed Light"/>
              <a:sym typeface="Roboto Condensed Light"/>
            </a:endParaRPr>
          </a:p>
        </p:txBody>
      </p:sp>
      <p:sp>
        <p:nvSpPr>
          <p:cNvPr id="23" name="Seta: para Baixo 22">
            <a:extLst>
              <a:ext uri="{FF2B5EF4-FFF2-40B4-BE49-F238E27FC236}">
                <a16:creationId xmlns:a16="http://schemas.microsoft.com/office/drawing/2014/main" id="{092868A3-58DB-4366-A376-9637BFEF756B}"/>
              </a:ext>
            </a:extLst>
          </p:cNvPr>
          <p:cNvSpPr/>
          <p:nvPr/>
        </p:nvSpPr>
        <p:spPr>
          <a:xfrm rot="16200000">
            <a:off x="2287153" y="2598928"/>
            <a:ext cx="267891" cy="232701"/>
          </a:xfrm>
          <a:prstGeom prst="downArrow">
            <a:avLst>
              <a:gd name="adj1" fmla="val 50000"/>
              <a:gd name="adj2" fmla="val 78251"/>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Baixo 23">
            <a:extLst>
              <a:ext uri="{FF2B5EF4-FFF2-40B4-BE49-F238E27FC236}">
                <a16:creationId xmlns:a16="http://schemas.microsoft.com/office/drawing/2014/main" id="{A76E22B2-7AE6-4F28-B02A-929D82AFC577}"/>
              </a:ext>
            </a:extLst>
          </p:cNvPr>
          <p:cNvSpPr/>
          <p:nvPr/>
        </p:nvSpPr>
        <p:spPr>
          <a:xfrm rot="16200000">
            <a:off x="4507722" y="2598928"/>
            <a:ext cx="267891" cy="232701"/>
          </a:xfrm>
          <a:prstGeom prst="downArrow">
            <a:avLst>
              <a:gd name="adj1" fmla="val 50000"/>
              <a:gd name="adj2" fmla="val 78251"/>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Baixo 24">
            <a:extLst>
              <a:ext uri="{FF2B5EF4-FFF2-40B4-BE49-F238E27FC236}">
                <a16:creationId xmlns:a16="http://schemas.microsoft.com/office/drawing/2014/main" id="{1EDE232B-5DD7-43A9-8A58-7B043631A311}"/>
              </a:ext>
            </a:extLst>
          </p:cNvPr>
          <p:cNvSpPr/>
          <p:nvPr/>
        </p:nvSpPr>
        <p:spPr>
          <a:xfrm rot="16200000">
            <a:off x="6845640" y="2598928"/>
            <a:ext cx="267891" cy="232701"/>
          </a:xfrm>
          <a:prstGeom prst="downArrow">
            <a:avLst>
              <a:gd name="adj1" fmla="val 50000"/>
              <a:gd name="adj2" fmla="val 78251"/>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Seta: para Baixo 25">
            <a:extLst>
              <a:ext uri="{FF2B5EF4-FFF2-40B4-BE49-F238E27FC236}">
                <a16:creationId xmlns:a16="http://schemas.microsoft.com/office/drawing/2014/main" id="{5C81BD20-15C7-40B4-AA40-04D8B6493026}"/>
              </a:ext>
            </a:extLst>
          </p:cNvPr>
          <p:cNvSpPr/>
          <p:nvPr/>
        </p:nvSpPr>
        <p:spPr>
          <a:xfrm rot="5400000">
            <a:off x="2193320" y="3819667"/>
            <a:ext cx="267891" cy="232701"/>
          </a:xfrm>
          <a:prstGeom prst="downArrow">
            <a:avLst>
              <a:gd name="adj1" fmla="val 50000"/>
              <a:gd name="adj2" fmla="val 78251"/>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Seta: para Baixo 26">
            <a:extLst>
              <a:ext uri="{FF2B5EF4-FFF2-40B4-BE49-F238E27FC236}">
                <a16:creationId xmlns:a16="http://schemas.microsoft.com/office/drawing/2014/main" id="{7E084F11-F65A-43EE-A70B-B7E491E4364C}"/>
              </a:ext>
            </a:extLst>
          </p:cNvPr>
          <p:cNvSpPr/>
          <p:nvPr/>
        </p:nvSpPr>
        <p:spPr>
          <a:xfrm rot="5400000">
            <a:off x="4500578" y="3819667"/>
            <a:ext cx="267891" cy="232701"/>
          </a:xfrm>
          <a:prstGeom prst="downArrow">
            <a:avLst>
              <a:gd name="adj1" fmla="val 50000"/>
              <a:gd name="adj2" fmla="val 78251"/>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Seta: para Baixo 27">
            <a:extLst>
              <a:ext uri="{FF2B5EF4-FFF2-40B4-BE49-F238E27FC236}">
                <a16:creationId xmlns:a16="http://schemas.microsoft.com/office/drawing/2014/main" id="{8DBD6D23-876B-4FFC-AB2B-A4DE1E870DE0}"/>
              </a:ext>
            </a:extLst>
          </p:cNvPr>
          <p:cNvSpPr/>
          <p:nvPr/>
        </p:nvSpPr>
        <p:spPr>
          <a:xfrm rot="5400000">
            <a:off x="6961990" y="3819667"/>
            <a:ext cx="267891" cy="232701"/>
          </a:xfrm>
          <a:prstGeom prst="downArrow">
            <a:avLst>
              <a:gd name="adj1" fmla="val 50000"/>
              <a:gd name="adj2" fmla="val 78251"/>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Seta: para Baixo 28">
            <a:extLst>
              <a:ext uri="{FF2B5EF4-FFF2-40B4-BE49-F238E27FC236}">
                <a16:creationId xmlns:a16="http://schemas.microsoft.com/office/drawing/2014/main" id="{8C05E120-4E5E-49CA-BFCD-A6AE19F199DF}"/>
              </a:ext>
            </a:extLst>
          </p:cNvPr>
          <p:cNvSpPr/>
          <p:nvPr/>
        </p:nvSpPr>
        <p:spPr>
          <a:xfrm>
            <a:off x="7869075" y="3240922"/>
            <a:ext cx="267891" cy="232701"/>
          </a:xfrm>
          <a:prstGeom prst="downArrow">
            <a:avLst>
              <a:gd name="adj1" fmla="val 50000"/>
              <a:gd name="adj2" fmla="val 78251"/>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Google Shape;180;p3">
            <a:extLst>
              <a:ext uri="{FF2B5EF4-FFF2-40B4-BE49-F238E27FC236}">
                <a16:creationId xmlns:a16="http://schemas.microsoft.com/office/drawing/2014/main" id="{412E3461-849C-4F4B-A563-746A2FDDC393}"/>
              </a:ext>
            </a:extLst>
          </p:cNvPr>
          <p:cNvSpPr txBox="1"/>
          <p:nvPr/>
        </p:nvSpPr>
        <p:spPr>
          <a:xfrm>
            <a:off x="101099" y="1464416"/>
            <a:ext cx="2826828" cy="577819"/>
          </a:xfrm>
          <a:prstGeom prst="rect">
            <a:avLst/>
          </a:prstGeom>
          <a:noFill/>
          <a:ln>
            <a:noFill/>
          </a:ln>
        </p:spPr>
        <p:txBody>
          <a:bodyPr spcFirstLastPara="1" wrap="square" lIns="91425" tIns="45700" rIns="91425" bIns="45700" anchor="t" anchorCtr="0">
            <a:noAutofit/>
          </a:bodyPr>
          <a:lstStyle/>
          <a:p>
            <a:pPr marL="88900" marR="0" lvl="0" rtl="0">
              <a:lnSpc>
                <a:spcPct val="100000"/>
              </a:lnSpc>
              <a:spcBef>
                <a:spcPts val="1000"/>
              </a:spcBef>
              <a:spcAft>
                <a:spcPts val="0"/>
              </a:spcAft>
              <a:buClr>
                <a:schemeClr val="accent4"/>
              </a:buClr>
              <a:buSzPts val="2200"/>
            </a:pPr>
            <a:r>
              <a:rPr lang="pt-BR" sz="1600" b="1" dirty="0">
                <a:solidFill>
                  <a:schemeClr val="dk1"/>
                </a:solidFill>
                <a:latin typeface="Roboto Condensed Light"/>
                <a:ea typeface="Roboto Condensed Light"/>
                <a:cs typeface="Roboto Condensed Light"/>
                <a:sym typeface="Roboto Condensed Light"/>
              </a:rPr>
              <a:t>FLUXO DO PROCESSO</a:t>
            </a:r>
            <a:endParaRPr sz="1600" b="1" dirty="0">
              <a:solidFill>
                <a:schemeClr val="dk1"/>
              </a:solidFill>
              <a:latin typeface="Roboto Condensed Light"/>
              <a:ea typeface="Roboto Condensed Light"/>
              <a:cs typeface="Roboto Condensed Light"/>
              <a:sym typeface="Roboto Condensed Light"/>
            </a:endParaRPr>
          </a:p>
        </p:txBody>
      </p:sp>
    </p:spTree>
    <p:extLst>
      <p:ext uri="{BB962C8B-B14F-4D97-AF65-F5344CB8AC3E}">
        <p14:creationId xmlns:p14="http://schemas.microsoft.com/office/powerpoint/2010/main" val="29601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180"/>
                                        </p:tgtEl>
                                      </p:cBhvr>
                                    </p:animEffect>
                                    <p:set>
                                      <p:cBhvr>
                                        <p:cTn id="7" dur="1" fill="hold">
                                          <p:stCondLst>
                                            <p:cond delay="499"/>
                                          </p:stCondLst>
                                        </p:cTn>
                                        <p:tgtEl>
                                          <p:spTgt spid="180"/>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2"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2" fill="hold" grpId="0" nodeType="clickEffect">
                                  <p:stCondLst>
                                    <p:cond delay="0"/>
                                  </p:stCondLst>
                                  <p:childTnLst>
                                    <p:anim calcmode="lin" valueType="num">
                                      <p:cBhvr additive="base">
                                        <p:cTn id="15" dur="1000"/>
                                        <p:tgtEl>
                                          <p:spTgt spid="14"/>
                                        </p:tgtEl>
                                        <p:attrNameLst>
                                          <p:attrName>ppt_x</p:attrName>
                                        </p:attrNameLst>
                                      </p:cBhvr>
                                      <p:tavLst>
                                        <p:tav tm="0">
                                          <p:val>
                                            <p:strVal val="ppt_x"/>
                                          </p:val>
                                        </p:tav>
                                        <p:tav tm="100000">
                                          <p:val>
                                            <p:strVal val="1+ppt_w/2"/>
                                          </p:val>
                                        </p:tav>
                                      </p:tavLst>
                                    </p:anim>
                                    <p:anim calcmode="lin" valueType="num">
                                      <p:cBhvr additive="base">
                                        <p:cTn id="16" dur="1000"/>
                                        <p:tgtEl>
                                          <p:spTgt spid="14"/>
                                        </p:tgtEl>
                                        <p:attrNameLst>
                                          <p:attrName>ppt_y</p:attrName>
                                        </p:attrNameLst>
                                      </p:cBhvr>
                                      <p:tavLst>
                                        <p:tav tm="0">
                                          <p:val>
                                            <p:strVal val="ppt_y"/>
                                          </p:val>
                                        </p:tav>
                                        <p:tav tm="100000">
                                          <p:val>
                                            <p:strVal val="ppt_y"/>
                                          </p:val>
                                        </p:tav>
                                      </p:tavLst>
                                    </p:anim>
                                    <p:set>
                                      <p:cBhvr>
                                        <p:cTn id="17" dur="1" fill="hold">
                                          <p:stCondLst>
                                            <p:cond delay="9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750"/>
                                        <p:tgtEl>
                                          <p:spTgt spid="14"/>
                                        </p:tgtEl>
                                      </p:cBhvr>
                                    </p:animEffect>
                                    <p:set>
                                      <p:cBhvr>
                                        <p:cTn id="20" dur="1" fill="hold">
                                          <p:stCondLst>
                                            <p:cond delay="749"/>
                                          </p:stCondLst>
                                        </p:cTn>
                                        <p:tgtEl>
                                          <p:spTgt spid="14"/>
                                        </p:tgtEl>
                                        <p:attrNameLst>
                                          <p:attrName>style.visibility</p:attrName>
                                        </p:attrNameLst>
                                      </p:cBhvr>
                                      <p:to>
                                        <p:strVal val="hidden"/>
                                      </p:to>
                                    </p:set>
                                  </p:childTnLst>
                                </p:cTn>
                              </p:par>
                            </p:childTnLst>
                          </p:cTn>
                        </p:par>
                        <p:par>
                          <p:cTn id="21" fill="hold">
                            <p:stCondLst>
                              <p:cond delay="1000"/>
                            </p:stCondLst>
                            <p:childTnLst>
                              <p:par>
                                <p:cTn id="22" presetID="22" presetClass="entr" presetSubtype="8" fill="hold" grpId="0" nodeType="afterEffect">
                                  <p:stCondLst>
                                    <p:cond delay="25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750"/>
                                        <p:tgtEl>
                                          <p:spTgt spid="30"/>
                                        </p:tgtEl>
                                      </p:cBhvr>
                                    </p:animEffect>
                                  </p:childTnLst>
                                </p:cTn>
                              </p:par>
                            </p:childTnLst>
                          </p:cTn>
                        </p:par>
                        <p:par>
                          <p:cTn id="25" fill="hold">
                            <p:stCondLst>
                              <p:cond delay="2000"/>
                            </p:stCondLst>
                            <p:childTnLst>
                              <p:par>
                                <p:cTn id="26" presetID="22" presetClass="entr" presetSubtype="8" fill="hold" grpId="0" nodeType="afterEffect">
                                  <p:stCondLst>
                                    <p:cond delay="25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750"/>
                                        <p:tgtEl>
                                          <p:spTgt spid="15"/>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250"/>
                                        <p:tgtEl>
                                          <p:spTgt spid="23"/>
                                        </p:tgtEl>
                                      </p:cBhvr>
                                    </p:animEffect>
                                  </p:childTnLst>
                                </p:cTn>
                              </p:par>
                            </p:childTnLst>
                          </p:cTn>
                        </p:par>
                        <p:par>
                          <p:cTn id="33" fill="hold">
                            <p:stCondLst>
                              <p:cond delay="3250"/>
                            </p:stCondLst>
                            <p:childTnLst>
                              <p:par>
                                <p:cTn id="34" presetID="22" presetClass="entr" presetSubtype="8" fill="hold" grpId="0" nodeType="afterEffect">
                                  <p:stCondLst>
                                    <p:cond delay="25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750"/>
                                        <p:tgtEl>
                                          <p:spTgt spid="16"/>
                                        </p:tgtEl>
                                      </p:cBhvr>
                                    </p:animEffect>
                                  </p:childTnLst>
                                </p:cTn>
                              </p:par>
                            </p:childTnLst>
                          </p:cTn>
                        </p:par>
                        <p:par>
                          <p:cTn id="37" fill="hold">
                            <p:stCondLst>
                              <p:cond delay="42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250"/>
                                        <p:tgtEl>
                                          <p:spTgt spid="24"/>
                                        </p:tgtEl>
                                      </p:cBhvr>
                                    </p:animEffect>
                                  </p:childTnLst>
                                </p:cTn>
                              </p:par>
                            </p:childTnLst>
                          </p:cTn>
                        </p:par>
                        <p:par>
                          <p:cTn id="41" fill="hold">
                            <p:stCondLst>
                              <p:cond delay="4500"/>
                            </p:stCondLst>
                            <p:childTnLst>
                              <p:par>
                                <p:cTn id="42" presetID="22" presetClass="entr" presetSubtype="8" fill="hold" grpId="0" nodeType="afterEffect">
                                  <p:stCondLst>
                                    <p:cond delay="25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750"/>
                                        <p:tgtEl>
                                          <p:spTgt spid="17"/>
                                        </p:tgtEl>
                                      </p:cBhvr>
                                    </p:animEffect>
                                  </p:childTnLst>
                                </p:cTn>
                              </p:par>
                            </p:childTnLst>
                          </p:cTn>
                        </p:par>
                        <p:par>
                          <p:cTn id="45" fill="hold">
                            <p:stCondLst>
                              <p:cond delay="5500"/>
                            </p:stCondLst>
                            <p:childTnLst>
                              <p:par>
                                <p:cTn id="46" presetID="22" presetClass="entr" presetSubtype="8"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250"/>
                                        <p:tgtEl>
                                          <p:spTgt spid="25"/>
                                        </p:tgtEl>
                                      </p:cBhvr>
                                    </p:animEffect>
                                  </p:childTnLst>
                                </p:cTn>
                              </p:par>
                            </p:childTnLst>
                          </p:cTn>
                        </p:par>
                        <p:par>
                          <p:cTn id="49" fill="hold">
                            <p:stCondLst>
                              <p:cond delay="5750"/>
                            </p:stCondLst>
                            <p:childTnLst>
                              <p:par>
                                <p:cTn id="50" presetID="22" presetClass="entr" presetSubtype="8" fill="hold" grpId="0" nodeType="afterEffect">
                                  <p:stCondLst>
                                    <p:cond delay="25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750"/>
                                        <p:tgtEl>
                                          <p:spTgt spid="18"/>
                                        </p:tgtEl>
                                      </p:cBhvr>
                                    </p:animEffect>
                                  </p:childTnLst>
                                </p:cTn>
                              </p:par>
                            </p:childTnLst>
                          </p:cTn>
                        </p:par>
                        <p:par>
                          <p:cTn id="53" fill="hold">
                            <p:stCondLst>
                              <p:cond delay="6750"/>
                            </p:stCondLst>
                            <p:childTnLst>
                              <p:par>
                                <p:cTn id="54" presetID="22" presetClass="entr" presetSubtype="1" fill="hold" grpId="0" nodeType="afterEffect">
                                  <p:stCondLst>
                                    <p:cond delay="250"/>
                                  </p:stCondLst>
                                  <p:childTnLst>
                                    <p:set>
                                      <p:cBhvr>
                                        <p:cTn id="55" dur="1" fill="hold">
                                          <p:stCondLst>
                                            <p:cond delay="0"/>
                                          </p:stCondLst>
                                        </p:cTn>
                                        <p:tgtEl>
                                          <p:spTgt spid="29"/>
                                        </p:tgtEl>
                                        <p:attrNameLst>
                                          <p:attrName>style.visibility</p:attrName>
                                        </p:attrNameLst>
                                      </p:cBhvr>
                                      <p:to>
                                        <p:strVal val="visible"/>
                                      </p:to>
                                    </p:set>
                                    <p:animEffect transition="in" filter="wipe(up)">
                                      <p:cBhvr>
                                        <p:cTn id="56" dur="250"/>
                                        <p:tgtEl>
                                          <p:spTgt spid="29"/>
                                        </p:tgtEl>
                                      </p:cBhvr>
                                    </p:animEffect>
                                  </p:childTnLst>
                                </p:cTn>
                              </p:par>
                            </p:childTnLst>
                          </p:cTn>
                        </p:par>
                        <p:par>
                          <p:cTn id="57" fill="hold">
                            <p:stCondLst>
                              <p:cond delay="7250"/>
                            </p:stCondLst>
                            <p:childTnLst>
                              <p:par>
                                <p:cTn id="58" presetID="22" presetClass="entr" presetSubtype="2"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right)">
                                      <p:cBhvr>
                                        <p:cTn id="60" dur="750"/>
                                        <p:tgtEl>
                                          <p:spTgt spid="22"/>
                                        </p:tgtEl>
                                      </p:cBhvr>
                                    </p:animEffect>
                                  </p:childTnLst>
                                </p:cTn>
                              </p:par>
                            </p:childTnLst>
                          </p:cTn>
                        </p:par>
                        <p:par>
                          <p:cTn id="61" fill="hold">
                            <p:stCondLst>
                              <p:cond delay="8000"/>
                            </p:stCondLst>
                            <p:childTnLst>
                              <p:par>
                                <p:cTn id="62" presetID="22" presetClass="entr" presetSubtype="2"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right)">
                                      <p:cBhvr>
                                        <p:cTn id="64" dur="250"/>
                                        <p:tgtEl>
                                          <p:spTgt spid="28"/>
                                        </p:tgtEl>
                                      </p:cBhvr>
                                    </p:animEffect>
                                  </p:childTnLst>
                                </p:cTn>
                              </p:par>
                            </p:childTnLst>
                          </p:cTn>
                        </p:par>
                        <p:par>
                          <p:cTn id="65" fill="hold">
                            <p:stCondLst>
                              <p:cond delay="8250"/>
                            </p:stCondLst>
                            <p:childTnLst>
                              <p:par>
                                <p:cTn id="66" presetID="22" presetClass="entr" presetSubtype="2"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right)">
                                      <p:cBhvr>
                                        <p:cTn id="68" dur="750"/>
                                        <p:tgtEl>
                                          <p:spTgt spid="21"/>
                                        </p:tgtEl>
                                      </p:cBhvr>
                                    </p:animEffect>
                                  </p:childTnLst>
                                </p:cTn>
                              </p:par>
                            </p:childTnLst>
                          </p:cTn>
                        </p:par>
                        <p:par>
                          <p:cTn id="69" fill="hold">
                            <p:stCondLst>
                              <p:cond delay="9000"/>
                            </p:stCondLst>
                            <p:childTnLst>
                              <p:par>
                                <p:cTn id="70" presetID="22" presetClass="entr" presetSubtype="2"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right)">
                                      <p:cBhvr>
                                        <p:cTn id="72" dur="250"/>
                                        <p:tgtEl>
                                          <p:spTgt spid="27"/>
                                        </p:tgtEl>
                                      </p:cBhvr>
                                    </p:animEffect>
                                  </p:childTnLst>
                                </p:cTn>
                              </p:par>
                            </p:childTnLst>
                          </p:cTn>
                        </p:par>
                        <p:par>
                          <p:cTn id="73" fill="hold">
                            <p:stCondLst>
                              <p:cond delay="9250"/>
                            </p:stCondLst>
                            <p:childTnLst>
                              <p:par>
                                <p:cTn id="74" presetID="22" presetClass="entr" presetSubtype="2" fill="hold" grpId="0" nodeType="afterEffect">
                                  <p:stCondLst>
                                    <p:cond delay="250"/>
                                  </p:stCondLst>
                                  <p:childTnLst>
                                    <p:set>
                                      <p:cBhvr>
                                        <p:cTn id="75" dur="1" fill="hold">
                                          <p:stCondLst>
                                            <p:cond delay="0"/>
                                          </p:stCondLst>
                                        </p:cTn>
                                        <p:tgtEl>
                                          <p:spTgt spid="20"/>
                                        </p:tgtEl>
                                        <p:attrNameLst>
                                          <p:attrName>style.visibility</p:attrName>
                                        </p:attrNameLst>
                                      </p:cBhvr>
                                      <p:to>
                                        <p:strVal val="visible"/>
                                      </p:to>
                                    </p:set>
                                    <p:animEffect transition="in" filter="wipe(right)">
                                      <p:cBhvr>
                                        <p:cTn id="76" dur="750"/>
                                        <p:tgtEl>
                                          <p:spTgt spid="20"/>
                                        </p:tgtEl>
                                      </p:cBhvr>
                                    </p:animEffect>
                                  </p:childTnLst>
                                </p:cTn>
                              </p:par>
                            </p:childTnLst>
                          </p:cTn>
                        </p:par>
                        <p:par>
                          <p:cTn id="77" fill="hold">
                            <p:stCondLst>
                              <p:cond delay="10250"/>
                            </p:stCondLst>
                            <p:childTnLst>
                              <p:par>
                                <p:cTn id="78" presetID="22" presetClass="entr" presetSubtype="2"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right)">
                                      <p:cBhvr>
                                        <p:cTn id="80" dur="250"/>
                                        <p:tgtEl>
                                          <p:spTgt spid="26"/>
                                        </p:tgtEl>
                                      </p:cBhvr>
                                    </p:animEffect>
                                  </p:childTnLst>
                                </p:cTn>
                              </p:par>
                            </p:childTnLst>
                          </p:cTn>
                        </p:par>
                        <p:par>
                          <p:cTn id="81" fill="hold">
                            <p:stCondLst>
                              <p:cond delay="10500"/>
                            </p:stCondLst>
                            <p:childTnLst>
                              <p:par>
                                <p:cTn id="82" presetID="22" presetClass="entr" presetSubtype="2" fill="hold" grpId="0" nodeType="afterEffect">
                                  <p:stCondLst>
                                    <p:cond delay="250"/>
                                  </p:stCondLst>
                                  <p:childTnLst>
                                    <p:set>
                                      <p:cBhvr>
                                        <p:cTn id="83" dur="1" fill="hold">
                                          <p:stCondLst>
                                            <p:cond delay="0"/>
                                          </p:stCondLst>
                                        </p:cTn>
                                        <p:tgtEl>
                                          <p:spTgt spid="19"/>
                                        </p:tgtEl>
                                        <p:attrNameLst>
                                          <p:attrName>style.visibility</p:attrName>
                                        </p:attrNameLst>
                                      </p:cBhvr>
                                      <p:to>
                                        <p:strVal val="visible"/>
                                      </p:to>
                                    </p:set>
                                    <p:animEffect transition="in" filter="wipe(right)">
                                      <p:cBhvr>
                                        <p:cTn id="8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4" grpId="0"/>
      <p:bldP spid="14" grpId="1"/>
      <p:bldP spid="14" grpId="2"/>
      <p:bldP spid="15" grpId="0"/>
      <p:bldP spid="16" grpId="0"/>
      <p:bldP spid="17" grpId="0"/>
      <p:bldP spid="18" grpId="0"/>
      <p:bldP spid="19" grpId="0"/>
      <p:bldP spid="20" grpId="0"/>
      <p:bldP spid="21" grpId="0"/>
      <p:bldP spid="22" grpId="0"/>
      <p:bldP spid="23" grpId="0" animBg="1"/>
      <p:bldP spid="24" grpId="0" animBg="1"/>
      <p:bldP spid="25" grpId="0" animBg="1"/>
      <p:bldP spid="26" grpId="0" animBg="1"/>
      <p:bldP spid="27" grpId="0" animBg="1"/>
      <p:bldP spid="28" grpId="0" animBg="1"/>
      <p:bldP spid="29"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8c04f7dc8c_0_0"/>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dirty="0"/>
              <a:t>NECESSIDADE DO HOSPITAL SANTA IZABEL</a:t>
            </a:r>
            <a:endParaRPr dirty="0"/>
          </a:p>
        </p:txBody>
      </p:sp>
      <p:sp>
        <p:nvSpPr>
          <p:cNvPr id="212" name="Google Shape;212;g8c04f7dc8c_0_0"/>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6</a:t>
            </a:fld>
            <a:endParaRPr/>
          </a:p>
        </p:txBody>
      </p:sp>
      <p:pic>
        <p:nvPicPr>
          <p:cNvPr id="213" name="Google Shape;213;g8c04f7dc8c_0_0" descr="Uma imagem contendo desenho&#10;&#10;Descrição gerada automaticamente"/>
          <p:cNvPicPr preferRelativeResize="0"/>
          <p:nvPr/>
        </p:nvPicPr>
        <p:blipFill rotWithShape="1">
          <a:blip r:embed="rId3">
            <a:alphaModFix/>
          </a:blip>
          <a:srcRect l="10996" t="19511" r="11822" b="19209"/>
          <a:stretch/>
        </p:blipFill>
        <p:spPr>
          <a:xfrm>
            <a:off x="8248151" y="21430"/>
            <a:ext cx="885824" cy="478631"/>
          </a:xfrm>
          <a:prstGeom prst="rect">
            <a:avLst/>
          </a:prstGeom>
          <a:noFill/>
          <a:ln>
            <a:noFill/>
          </a:ln>
        </p:spPr>
      </p:pic>
      <p:pic>
        <p:nvPicPr>
          <p:cNvPr id="214" name="Google Shape;214;g8c04f7dc8c_0_0" descr="Uma imagem contendo desenho, placar&#10;&#10;Descrição gerada automaticamente"/>
          <p:cNvPicPr preferRelativeResize="0"/>
          <p:nvPr/>
        </p:nvPicPr>
        <p:blipFill rotWithShape="1">
          <a:blip r:embed="rId4">
            <a:alphaModFix/>
          </a:blip>
          <a:srcRect l="19652" t="-2385"/>
          <a:stretch/>
        </p:blipFill>
        <p:spPr>
          <a:xfrm>
            <a:off x="7025640" y="108075"/>
            <a:ext cx="1244402" cy="363124"/>
          </a:xfrm>
          <a:prstGeom prst="rect">
            <a:avLst/>
          </a:prstGeom>
          <a:noFill/>
          <a:ln>
            <a:noFill/>
          </a:ln>
        </p:spPr>
      </p:pic>
      <p:grpSp>
        <p:nvGrpSpPr>
          <p:cNvPr id="215" name="Google Shape;215;g8c04f7dc8c_0_0"/>
          <p:cNvGrpSpPr/>
          <p:nvPr/>
        </p:nvGrpSpPr>
        <p:grpSpPr>
          <a:xfrm>
            <a:off x="283552" y="610550"/>
            <a:ext cx="330270" cy="330251"/>
            <a:chOff x="1923675" y="1633650"/>
            <a:chExt cx="436000" cy="435975"/>
          </a:xfrm>
        </p:grpSpPr>
        <p:sp>
          <p:nvSpPr>
            <p:cNvPr id="216" name="Google Shape;216;g8c04f7dc8c_0_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8c04f7dc8c_0_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8c04f7dc8c_0_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8c04f7dc8c_0_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8c04f7dc8c_0_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8c04f7dc8c_0_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2" name="Google Shape;222;g8c04f7dc8c_0_0"/>
          <p:cNvGrpSpPr/>
          <p:nvPr/>
        </p:nvGrpSpPr>
        <p:grpSpPr>
          <a:xfrm>
            <a:off x="0" y="1330136"/>
            <a:ext cx="9045824" cy="3813364"/>
            <a:chOff x="0" y="1330136"/>
            <a:chExt cx="9045824" cy="3813364"/>
          </a:xfrm>
        </p:grpSpPr>
        <p:pic>
          <p:nvPicPr>
            <p:cNvPr id="223" name="Google Shape;223;g8c04f7dc8c_0_0" descr="Uma imagem contendo pessoa, capacete, segurando, pequeno&#10;&#10;Descrição gerada automaticamente"/>
            <p:cNvPicPr preferRelativeResize="0"/>
            <p:nvPr/>
          </p:nvPicPr>
          <p:blipFill rotWithShape="1">
            <a:blip r:embed="rId5">
              <a:alphaModFix/>
            </a:blip>
            <a:srcRect r="30211"/>
            <a:stretch/>
          </p:blipFill>
          <p:spPr>
            <a:xfrm>
              <a:off x="0" y="1330136"/>
              <a:ext cx="3807278" cy="3813364"/>
            </a:xfrm>
            <a:prstGeom prst="rect">
              <a:avLst/>
            </a:prstGeom>
            <a:noFill/>
            <a:ln>
              <a:noFill/>
            </a:ln>
          </p:spPr>
        </p:pic>
        <p:sp>
          <p:nvSpPr>
            <p:cNvPr id="224" name="Google Shape;224;g8c04f7dc8c_0_0"/>
            <p:cNvSpPr txBox="1"/>
            <p:nvPr/>
          </p:nvSpPr>
          <p:spPr>
            <a:xfrm>
              <a:off x="3960168" y="1337280"/>
              <a:ext cx="5085656" cy="3488400"/>
            </a:xfrm>
            <a:prstGeom prst="rect">
              <a:avLst/>
            </a:prstGeom>
            <a:noFill/>
            <a:ln>
              <a:noFill/>
            </a:ln>
          </p:spPr>
          <p:txBody>
            <a:bodyPr spcFirstLastPara="1" wrap="square" lIns="91425" tIns="45700" rIns="91425" bIns="45700" anchor="t" anchorCtr="0">
              <a:noAutofit/>
            </a:bodyPr>
            <a:lstStyle/>
            <a:p>
              <a:pPr marL="88900" marR="0" lvl="0" indent="0" algn="l" rtl="0">
                <a:lnSpc>
                  <a:spcPct val="150000"/>
                </a:lnSpc>
                <a:spcBef>
                  <a:spcPts val="1000"/>
                </a:spcBef>
                <a:spcAft>
                  <a:spcPts val="0"/>
                </a:spcAft>
                <a:buNone/>
              </a:pPr>
              <a:r>
                <a:rPr lang="pt-BR" sz="1800" b="1" i="0" u="none" strike="noStrike" cap="none">
                  <a:solidFill>
                    <a:schemeClr val="dk1"/>
                  </a:solidFill>
                  <a:latin typeface="Roboto Condensed Light"/>
                  <a:ea typeface="Roboto Condensed Light"/>
                  <a:cs typeface="Roboto Condensed Light"/>
                  <a:sym typeface="Roboto Condensed Light"/>
                </a:rPr>
                <a:t>SEGURANÇA EM DESTAQUE:</a:t>
              </a:r>
              <a:endParaRPr/>
            </a:p>
            <a:p>
              <a:pPr marL="374650" marR="0" lvl="0" indent="-285750" algn="l" rtl="0">
                <a:lnSpc>
                  <a:spcPct val="150000"/>
                </a:lnSpc>
                <a:spcBef>
                  <a:spcPts val="1000"/>
                </a:spcBef>
                <a:spcAft>
                  <a:spcPts val="0"/>
                </a:spcAft>
                <a:buClr>
                  <a:schemeClr val="accent4"/>
                </a:buClr>
                <a:buSzPts val="2200"/>
                <a:buFont typeface="Arial"/>
                <a:buChar char="•"/>
              </a:pPr>
              <a:r>
                <a:rPr lang="pt-BR" sz="1800" b="0" i="0" u="none" strike="noStrike" cap="none">
                  <a:solidFill>
                    <a:schemeClr val="dk1"/>
                  </a:solidFill>
                  <a:latin typeface="Roboto Condensed Light"/>
                  <a:ea typeface="Roboto Condensed Light"/>
                  <a:cs typeface="Roboto Condensed Light"/>
                  <a:sym typeface="Roboto Condensed Light"/>
                </a:rPr>
                <a:t>Equipamentos antigos devem ser fiscalizados e adequados.</a:t>
              </a:r>
              <a:endParaRPr/>
            </a:p>
            <a:p>
              <a:pPr marL="374650" marR="0" lvl="0" indent="-285750" algn="l" rtl="0">
                <a:lnSpc>
                  <a:spcPct val="150000"/>
                </a:lnSpc>
                <a:spcBef>
                  <a:spcPts val="1000"/>
                </a:spcBef>
                <a:spcAft>
                  <a:spcPts val="0"/>
                </a:spcAft>
                <a:buClr>
                  <a:schemeClr val="accent4"/>
                </a:buClr>
                <a:buSzPts val="2200"/>
                <a:buFont typeface="Arial"/>
                <a:buChar char="•"/>
              </a:pPr>
              <a:r>
                <a:rPr lang="pt-BR" sz="1800" b="0" i="0" u="none" strike="noStrike" cap="none">
                  <a:solidFill>
                    <a:schemeClr val="dk1"/>
                  </a:solidFill>
                  <a:latin typeface="Roboto Condensed Light"/>
                  <a:ea typeface="Roboto Condensed Light"/>
                  <a:cs typeface="Roboto Condensed Light"/>
                  <a:sym typeface="Roboto Condensed Light"/>
                </a:rPr>
                <a:t>Conformidade com as normas regulamentadoras auxilia na manutenção da eficiência e qualidade.</a:t>
              </a:r>
              <a:endParaRPr/>
            </a:p>
            <a:p>
              <a:pPr marL="374650" marR="0" lvl="0" indent="-285750" algn="l" rtl="0">
                <a:lnSpc>
                  <a:spcPct val="150000"/>
                </a:lnSpc>
                <a:spcBef>
                  <a:spcPts val="1000"/>
                </a:spcBef>
                <a:spcAft>
                  <a:spcPts val="0"/>
                </a:spcAft>
                <a:buClr>
                  <a:schemeClr val="accent4"/>
                </a:buClr>
                <a:buSzPts val="2200"/>
                <a:buFont typeface="Arial"/>
                <a:buChar char="•"/>
              </a:pPr>
              <a:r>
                <a:rPr lang="pt-BR" sz="1800" b="0" i="0" u="none" strike="noStrike" cap="none">
                  <a:solidFill>
                    <a:schemeClr val="dk1"/>
                  </a:solidFill>
                  <a:latin typeface="Roboto Condensed Light"/>
                  <a:ea typeface="Roboto Condensed Light"/>
                  <a:cs typeface="Roboto Condensed Light"/>
                  <a:sym typeface="Roboto Condensed Light"/>
                </a:rPr>
                <a:t>Maior segurança para o operador é indispensável.</a:t>
              </a:r>
              <a:endParaRPr sz="1800" b="0" i="0" u="none" strike="noStrike" cap="none">
                <a:solidFill>
                  <a:schemeClr val="dk1"/>
                </a:solidFill>
                <a:latin typeface="Roboto Condensed Light"/>
                <a:ea typeface="Roboto Condensed Light"/>
                <a:cs typeface="Roboto Condensed Light"/>
                <a:sym typeface="Roboto Condensed Light"/>
              </a:endParaRPr>
            </a:p>
          </p:txBody>
        </p:sp>
        <p:sp>
          <p:nvSpPr>
            <p:cNvPr id="225" name="Google Shape;225;g8c04f7dc8c_0_0"/>
            <p:cNvSpPr/>
            <p:nvPr/>
          </p:nvSpPr>
          <p:spPr>
            <a:xfrm>
              <a:off x="0" y="1330136"/>
              <a:ext cx="3807278" cy="3813364"/>
            </a:xfrm>
            <a:prstGeom prst="rect">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6" name="Google Shape;226;g8c04f7dc8c_0_0"/>
            <p:cNvSpPr/>
            <p:nvPr/>
          </p:nvSpPr>
          <p:spPr>
            <a:xfrm>
              <a:off x="1885609" y="1330136"/>
              <a:ext cx="1921669" cy="3813364"/>
            </a:xfrm>
            <a:prstGeom prst="rect">
              <a:avLst/>
            </a:prstGeom>
            <a:gradFill>
              <a:gsLst>
                <a:gs pos="0">
                  <a:srgbClr val="F4F5F9">
                    <a:alpha val="0"/>
                  </a:srgbClr>
                </a:gs>
                <a:gs pos="77600">
                  <a:srgbClr val="FDFDFE">
                    <a:alpha val="89803"/>
                  </a:srgbClr>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27" name="Google Shape;227;g8c04f7dc8c_0_0" descr="Uma imagem contendo desenho&#10;&#10;Descrição gerada automaticamente"/>
          <p:cNvPicPr preferRelativeResize="0"/>
          <p:nvPr/>
        </p:nvPicPr>
        <p:blipFill rotWithShape="1">
          <a:blip r:embed="rId6">
            <a:alphaModFix/>
          </a:blip>
          <a:srcRect/>
          <a:stretch/>
        </p:blipFill>
        <p:spPr>
          <a:xfrm>
            <a:off x="4903458" y="1874550"/>
            <a:ext cx="4166222" cy="2183100"/>
          </a:xfrm>
          <a:prstGeom prst="rect">
            <a:avLst/>
          </a:prstGeom>
          <a:noFill/>
          <a:ln>
            <a:noFill/>
          </a:ln>
        </p:spPr>
      </p:pic>
      <p:sp>
        <p:nvSpPr>
          <p:cNvPr id="228" name="Google Shape;228;g8c04f7dc8c_0_0"/>
          <p:cNvSpPr txBox="1"/>
          <p:nvPr/>
        </p:nvSpPr>
        <p:spPr>
          <a:xfrm>
            <a:off x="38600" y="1337280"/>
            <a:ext cx="5085656" cy="3488400"/>
          </a:xfrm>
          <a:prstGeom prst="rect">
            <a:avLst/>
          </a:prstGeom>
          <a:noFill/>
          <a:ln>
            <a:noFill/>
          </a:ln>
        </p:spPr>
        <p:txBody>
          <a:bodyPr spcFirstLastPara="1" wrap="square" lIns="91425" tIns="45700" rIns="91425" bIns="45700" anchor="t" anchorCtr="0">
            <a:noAutofit/>
          </a:bodyPr>
          <a:lstStyle/>
          <a:p>
            <a:pPr marL="88900" marR="0" lvl="0" indent="0" algn="l" rtl="0">
              <a:lnSpc>
                <a:spcPct val="150000"/>
              </a:lnSpc>
              <a:spcBef>
                <a:spcPts val="1000"/>
              </a:spcBef>
              <a:spcAft>
                <a:spcPts val="0"/>
              </a:spcAft>
              <a:buNone/>
            </a:pPr>
            <a:r>
              <a:rPr lang="pt-BR" sz="1800" b="1" i="0" u="none" strike="noStrike" cap="none">
                <a:solidFill>
                  <a:schemeClr val="dk1"/>
                </a:solidFill>
                <a:latin typeface="Roboto Condensed Light"/>
                <a:ea typeface="Roboto Condensed Light"/>
                <a:cs typeface="Roboto Condensed Light"/>
                <a:sym typeface="Roboto Condensed Light"/>
              </a:rPr>
              <a:t>PRODUTIVIDADE:</a:t>
            </a:r>
            <a:endParaRPr/>
          </a:p>
          <a:p>
            <a:pPr marL="374650" marR="0" lvl="0" indent="-285750" algn="l" rtl="0">
              <a:lnSpc>
                <a:spcPct val="150000"/>
              </a:lnSpc>
              <a:spcBef>
                <a:spcPts val="1000"/>
              </a:spcBef>
              <a:spcAft>
                <a:spcPts val="0"/>
              </a:spcAft>
              <a:buClr>
                <a:schemeClr val="accent4"/>
              </a:buClr>
              <a:buSzPts val="2200"/>
              <a:buChar char="•"/>
            </a:pPr>
            <a:r>
              <a:rPr lang="pt-BR" sz="1800">
                <a:solidFill>
                  <a:schemeClr val="dk1"/>
                </a:solidFill>
                <a:latin typeface="Roboto Condensed Light"/>
                <a:ea typeface="Roboto Condensed Light"/>
                <a:cs typeface="Roboto Condensed Light"/>
                <a:sym typeface="Roboto Condensed Light"/>
              </a:rPr>
              <a:t>Não atendimento completo das demandas do enxoval de saúde.</a:t>
            </a:r>
            <a:endParaRPr sz="1800">
              <a:solidFill>
                <a:schemeClr val="dk1"/>
              </a:solidFill>
              <a:latin typeface="Roboto Condensed Light"/>
              <a:ea typeface="Roboto Condensed Light"/>
              <a:cs typeface="Roboto Condensed Light"/>
              <a:sym typeface="Roboto Condensed Light"/>
            </a:endParaRPr>
          </a:p>
          <a:p>
            <a:pPr marL="374650" marR="0" lvl="0" indent="-285750" algn="l" rtl="0">
              <a:lnSpc>
                <a:spcPct val="150000"/>
              </a:lnSpc>
              <a:spcBef>
                <a:spcPts val="1000"/>
              </a:spcBef>
              <a:spcAft>
                <a:spcPts val="0"/>
              </a:spcAft>
              <a:buClr>
                <a:schemeClr val="accent4"/>
              </a:buClr>
              <a:buSzPts val="2200"/>
              <a:buChar char="•"/>
            </a:pPr>
            <a:r>
              <a:rPr lang="pt-BR" sz="1800">
                <a:solidFill>
                  <a:schemeClr val="dk1"/>
                </a:solidFill>
                <a:latin typeface="Roboto Condensed Light"/>
                <a:ea typeface="Roboto Condensed Light"/>
                <a:cs typeface="Roboto Condensed Light"/>
                <a:sym typeface="Roboto Condensed Light"/>
              </a:rPr>
              <a:t>Fluxo de trabalho dinâmico, com vários funcionários executando várias atividades.</a:t>
            </a:r>
            <a:endParaRPr sz="1800">
              <a:solidFill>
                <a:schemeClr val="dk1"/>
              </a:solidFill>
              <a:latin typeface="Roboto Condensed Light"/>
              <a:ea typeface="Roboto Condensed Light"/>
              <a:cs typeface="Roboto Condensed Light"/>
              <a:sym typeface="Roboto Condensed Light"/>
            </a:endParaRPr>
          </a:p>
          <a:p>
            <a:pPr marL="374650" marR="0" lvl="0" indent="-285750" algn="l" rtl="0">
              <a:lnSpc>
                <a:spcPct val="150000"/>
              </a:lnSpc>
              <a:spcBef>
                <a:spcPts val="1000"/>
              </a:spcBef>
              <a:spcAft>
                <a:spcPts val="0"/>
              </a:spcAft>
              <a:buClr>
                <a:schemeClr val="accent4"/>
              </a:buClr>
              <a:buSzPts val="2200"/>
              <a:buFont typeface="Arial"/>
              <a:buChar char="•"/>
            </a:pPr>
            <a:r>
              <a:rPr lang="pt-BR" sz="1800">
                <a:solidFill>
                  <a:schemeClr val="dk1"/>
                </a:solidFill>
                <a:latin typeface="Roboto Condensed Light"/>
                <a:ea typeface="Roboto Condensed Light"/>
                <a:cs typeface="Roboto Condensed Light"/>
                <a:sym typeface="Roboto Condensed Light"/>
              </a:rPr>
              <a:t>Espaço limitado da Unidade reforça a necessidade de maximizar a eficiência.</a:t>
            </a:r>
            <a:endParaRPr sz="1800">
              <a:solidFill>
                <a:schemeClr val="dk1"/>
              </a:solidFill>
              <a:latin typeface="Roboto Condensed Light"/>
              <a:ea typeface="Roboto Condensed Light"/>
              <a:cs typeface="Roboto Condensed Light"/>
              <a:sym typeface="Roboto Condensed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222"/>
                                        </p:tgtEl>
                                      </p:cBhvr>
                                    </p:animEffect>
                                    <p:set>
                                      <p:cBhvr>
                                        <p:cTn id="7" dur="1" fill="hold">
                                          <p:stCondLst>
                                            <p:cond delay="750"/>
                                          </p:stCondLst>
                                        </p:cTn>
                                        <p:tgtEl>
                                          <p:spTgt spid="222"/>
                                        </p:tgtEl>
                                        <p:attrNameLst>
                                          <p:attrName>style.visibility</p:attrName>
                                        </p:attrNameLst>
                                      </p:cBhvr>
                                      <p:to>
                                        <p:strVal val="hidden"/>
                                      </p:to>
                                    </p:se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fade">
                                      <p:cBhvr>
                                        <p:cTn id="11" dur="500"/>
                                        <p:tgtEl>
                                          <p:spTgt spid="227"/>
                                        </p:tgtEl>
                                      </p:cBhvr>
                                    </p:animEffect>
                                  </p:childTnLst>
                                </p:cTn>
                              </p:par>
                              <p:par>
                                <p:cTn id="12" presetID="10" presetClass="entr" presetSubtype="0" fill="hold" nodeType="withEffect">
                                  <p:stCondLst>
                                    <p:cond delay="0"/>
                                  </p:stCondLst>
                                  <p:childTnLst>
                                    <p:set>
                                      <p:cBhvr>
                                        <p:cTn id="13" dur="1" fill="hold">
                                          <p:stCondLst>
                                            <p:cond delay="0"/>
                                          </p:stCondLst>
                                        </p:cTn>
                                        <p:tgtEl>
                                          <p:spTgt spid="228"/>
                                        </p:tgtEl>
                                        <p:attrNameLst>
                                          <p:attrName>style.visibility</p:attrName>
                                        </p:attrNameLst>
                                      </p:cBhvr>
                                      <p:to>
                                        <p:strVal val="visible"/>
                                      </p:to>
                                    </p:set>
                                    <p:animEffect transition="in" filter="fade">
                                      <p:cBhvr>
                                        <p:cTn id="14"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pt-BR" dirty="0"/>
              <a:t>DIVISÃO DO TRABALHO</a:t>
            </a:r>
            <a:endParaRPr dirty="0"/>
          </a:p>
        </p:txBody>
      </p:sp>
      <p:sp>
        <p:nvSpPr>
          <p:cNvPr id="267" name="Google Shape;267;p5"/>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7</a:t>
            </a:fld>
            <a:endParaRPr/>
          </a:p>
        </p:txBody>
      </p:sp>
      <p:grpSp>
        <p:nvGrpSpPr>
          <p:cNvPr id="268" name="Google Shape;268;p5"/>
          <p:cNvGrpSpPr/>
          <p:nvPr/>
        </p:nvGrpSpPr>
        <p:grpSpPr>
          <a:xfrm>
            <a:off x="312466" y="587260"/>
            <a:ext cx="309022" cy="376837"/>
            <a:chOff x="596350" y="929175"/>
            <a:chExt cx="407950" cy="497475"/>
          </a:xfrm>
        </p:grpSpPr>
        <p:sp>
          <p:nvSpPr>
            <p:cNvPr id="269" name="Google Shape;269;p5"/>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5"/>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5"/>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5"/>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5"/>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5"/>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5"/>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6" name="Google Shape;276;p5"/>
          <p:cNvSpPr txBox="1"/>
          <p:nvPr/>
        </p:nvSpPr>
        <p:spPr>
          <a:xfrm>
            <a:off x="22122" y="1332707"/>
            <a:ext cx="9121878" cy="1239043"/>
          </a:xfrm>
          <a:prstGeom prst="rect">
            <a:avLst/>
          </a:prstGeom>
          <a:noFill/>
          <a:ln>
            <a:noFill/>
          </a:ln>
        </p:spPr>
        <p:txBody>
          <a:bodyPr spcFirstLastPara="1" wrap="square" lIns="91425" tIns="45700" rIns="91425" bIns="45700" anchor="t" anchorCtr="0">
            <a:noAutofit/>
          </a:bodyPr>
          <a:lstStyle/>
          <a:p>
            <a:pPr marL="88900" marR="0" lvl="0" indent="0" algn="l" rtl="0">
              <a:lnSpc>
                <a:spcPct val="150000"/>
              </a:lnSpc>
              <a:spcBef>
                <a:spcPts val="1000"/>
              </a:spcBef>
              <a:spcAft>
                <a:spcPts val="0"/>
              </a:spcAft>
              <a:buClr>
                <a:schemeClr val="accent4"/>
              </a:buClr>
              <a:buSzPts val="2200"/>
              <a:buFont typeface="Roboto Condensed Light"/>
              <a:buNone/>
            </a:pPr>
            <a:r>
              <a:rPr lang="pt-BR" sz="1800" b="1" i="0" u="none" strike="noStrike" cap="none" dirty="0">
                <a:solidFill>
                  <a:schemeClr val="dk1"/>
                </a:solidFill>
                <a:latin typeface="Roboto Condensed Light"/>
                <a:ea typeface="Roboto Condensed Light"/>
                <a:cs typeface="Roboto Condensed Light"/>
                <a:sym typeface="Roboto Condensed Light"/>
              </a:rPr>
              <a:t>O PRESENTE TRABALHO SE DIVIDIU EM 3 ETAPAS DE DESENVOLVIMENTO:</a:t>
            </a:r>
            <a:endParaRPr lang="pt-BR" b="1" dirty="0"/>
          </a:p>
          <a:p>
            <a:pPr marL="374650" marR="0" lvl="0" indent="-285750" algn="l" rtl="0">
              <a:lnSpc>
                <a:spcPct val="150000"/>
              </a:lnSpc>
              <a:spcBef>
                <a:spcPts val="1000"/>
              </a:spcBef>
              <a:spcAft>
                <a:spcPts val="0"/>
              </a:spcAft>
              <a:buClr>
                <a:schemeClr val="accent4"/>
              </a:buClr>
              <a:buSzPts val="2200"/>
              <a:buFont typeface="Arial" panose="020B0604020202020204" pitchFamily="34" charset="0"/>
              <a:buChar char="•"/>
            </a:pPr>
            <a:r>
              <a:rPr lang="pt-BR" sz="1800" b="1" i="0" u="none" strike="noStrike" cap="none" dirty="0">
                <a:solidFill>
                  <a:schemeClr val="accent2">
                    <a:lumMod val="60000"/>
                    <a:lumOff val="40000"/>
                  </a:schemeClr>
                </a:solidFill>
                <a:latin typeface="Roboto Condensed Light"/>
                <a:ea typeface="Roboto Condensed Light"/>
                <a:cs typeface="Roboto Condensed Light"/>
                <a:sym typeface="Roboto Condensed Light"/>
              </a:rPr>
              <a:t>ESTUDOS TÉCNICOS</a:t>
            </a:r>
            <a:endParaRPr lang="pt-BR" dirty="0">
              <a:solidFill>
                <a:schemeClr val="accent2">
                  <a:lumMod val="60000"/>
                  <a:lumOff val="40000"/>
                </a:schemeClr>
              </a:solidFill>
            </a:endParaRPr>
          </a:p>
        </p:txBody>
      </p:sp>
      <p:pic>
        <p:nvPicPr>
          <p:cNvPr id="277" name="Google Shape;277;p5" descr="Uma imagem contendo desenho&#10;&#10;Descrição gerada automaticamente"/>
          <p:cNvPicPr preferRelativeResize="0"/>
          <p:nvPr/>
        </p:nvPicPr>
        <p:blipFill rotWithShape="1">
          <a:blip r:embed="rId3">
            <a:alphaModFix/>
          </a:blip>
          <a:srcRect l="10995" t="19512" r="11825" b="19208"/>
          <a:stretch/>
        </p:blipFill>
        <p:spPr>
          <a:xfrm>
            <a:off x="8248151" y="21430"/>
            <a:ext cx="885824" cy="478631"/>
          </a:xfrm>
          <a:prstGeom prst="rect">
            <a:avLst/>
          </a:prstGeom>
          <a:noFill/>
          <a:ln>
            <a:noFill/>
          </a:ln>
        </p:spPr>
      </p:pic>
      <p:pic>
        <p:nvPicPr>
          <p:cNvPr id="278" name="Google Shape;278;p5" descr="Uma imagem contendo desenho, placar&#10;&#10;Descrição gerada automaticamente"/>
          <p:cNvPicPr preferRelativeResize="0"/>
          <p:nvPr/>
        </p:nvPicPr>
        <p:blipFill rotWithShape="1">
          <a:blip r:embed="rId4">
            <a:alphaModFix/>
          </a:blip>
          <a:srcRect l="19652" t="-2384"/>
          <a:stretch/>
        </p:blipFill>
        <p:spPr>
          <a:xfrm>
            <a:off x="7025640" y="108075"/>
            <a:ext cx="1244402" cy="363124"/>
          </a:xfrm>
          <a:prstGeom prst="rect">
            <a:avLst/>
          </a:prstGeom>
          <a:noFill/>
          <a:ln>
            <a:noFill/>
          </a:ln>
        </p:spPr>
      </p:pic>
      <p:sp>
        <p:nvSpPr>
          <p:cNvPr id="16" name="Google Shape;276;p5">
            <a:extLst>
              <a:ext uri="{FF2B5EF4-FFF2-40B4-BE49-F238E27FC236}">
                <a16:creationId xmlns:a16="http://schemas.microsoft.com/office/drawing/2014/main" id="{BAA275BF-CF4B-4215-8030-D3E135B74EE8}"/>
              </a:ext>
            </a:extLst>
          </p:cNvPr>
          <p:cNvSpPr txBox="1"/>
          <p:nvPr/>
        </p:nvSpPr>
        <p:spPr>
          <a:xfrm>
            <a:off x="22122" y="2465001"/>
            <a:ext cx="9121878" cy="702470"/>
          </a:xfrm>
          <a:prstGeom prst="rect">
            <a:avLst/>
          </a:prstGeom>
          <a:noFill/>
          <a:ln>
            <a:noFill/>
          </a:ln>
        </p:spPr>
        <p:txBody>
          <a:bodyPr spcFirstLastPara="1" wrap="square" lIns="91425" tIns="45700" rIns="91425" bIns="45700" anchor="t" anchorCtr="0">
            <a:noAutofit/>
          </a:bodyPr>
          <a:lstStyle/>
          <a:p>
            <a:pPr marL="374650" marR="0" lvl="0" indent="-285750" algn="l" rtl="0">
              <a:lnSpc>
                <a:spcPct val="150000"/>
              </a:lnSpc>
              <a:spcBef>
                <a:spcPts val="1000"/>
              </a:spcBef>
              <a:spcAft>
                <a:spcPts val="0"/>
              </a:spcAft>
              <a:buClr>
                <a:schemeClr val="accent4"/>
              </a:buClr>
              <a:buSzPts val="2200"/>
              <a:buFont typeface="Arial" panose="020B0604020202020204" pitchFamily="34" charset="0"/>
              <a:buChar char="•"/>
            </a:pPr>
            <a:r>
              <a:rPr lang="pt-BR" sz="1800" b="1" i="0" u="none" strike="noStrike" cap="none" dirty="0">
                <a:solidFill>
                  <a:schemeClr val="accent2">
                    <a:lumMod val="60000"/>
                    <a:lumOff val="40000"/>
                  </a:schemeClr>
                </a:solidFill>
                <a:latin typeface="Roboto Condensed Light"/>
                <a:ea typeface="Roboto Condensed Light"/>
                <a:cs typeface="Roboto Condensed Light"/>
                <a:sym typeface="Roboto Condensed Light"/>
              </a:rPr>
              <a:t>PLANO DE ADEQUAÇÃO</a:t>
            </a:r>
            <a:endParaRPr lang="pt-BR" dirty="0">
              <a:solidFill>
                <a:schemeClr val="accent2">
                  <a:lumMod val="60000"/>
                  <a:lumOff val="40000"/>
                </a:schemeClr>
              </a:solidFill>
            </a:endParaRPr>
          </a:p>
        </p:txBody>
      </p:sp>
      <p:sp>
        <p:nvSpPr>
          <p:cNvPr id="17" name="Google Shape;276;p5">
            <a:extLst>
              <a:ext uri="{FF2B5EF4-FFF2-40B4-BE49-F238E27FC236}">
                <a16:creationId xmlns:a16="http://schemas.microsoft.com/office/drawing/2014/main" id="{D3A7A966-2294-419E-8A3F-25232056BB31}"/>
              </a:ext>
            </a:extLst>
          </p:cNvPr>
          <p:cNvSpPr txBox="1"/>
          <p:nvPr/>
        </p:nvSpPr>
        <p:spPr>
          <a:xfrm>
            <a:off x="22122" y="3082023"/>
            <a:ext cx="9121878" cy="702470"/>
          </a:xfrm>
          <a:prstGeom prst="rect">
            <a:avLst/>
          </a:prstGeom>
          <a:noFill/>
          <a:ln>
            <a:noFill/>
          </a:ln>
        </p:spPr>
        <p:txBody>
          <a:bodyPr spcFirstLastPara="1" wrap="square" lIns="91425" tIns="45700" rIns="91425" bIns="45700" anchor="t" anchorCtr="0">
            <a:noAutofit/>
          </a:bodyPr>
          <a:lstStyle/>
          <a:p>
            <a:pPr marL="374650" marR="0" lvl="0" indent="-285750" algn="l" rtl="0">
              <a:lnSpc>
                <a:spcPct val="150000"/>
              </a:lnSpc>
              <a:spcBef>
                <a:spcPts val="1000"/>
              </a:spcBef>
              <a:spcAft>
                <a:spcPts val="0"/>
              </a:spcAft>
              <a:buClr>
                <a:schemeClr val="accent4"/>
              </a:buClr>
              <a:buSzPts val="2200"/>
              <a:buFont typeface="Arial" panose="020B0604020202020204" pitchFamily="34" charset="0"/>
              <a:buChar char="•"/>
            </a:pPr>
            <a:r>
              <a:rPr lang="pt-BR" sz="1800" b="1" i="0" u="none" strike="noStrike" cap="none" dirty="0">
                <a:solidFill>
                  <a:schemeClr val="accent2">
                    <a:lumMod val="60000"/>
                    <a:lumOff val="40000"/>
                  </a:schemeClr>
                </a:solidFill>
                <a:latin typeface="Roboto Condensed Light"/>
                <a:ea typeface="Roboto Condensed Light"/>
                <a:cs typeface="Roboto Condensed Light"/>
                <a:sym typeface="Roboto Condensed Light"/>
              </a:rPr>
              <a:t>PLANO DE OTIMIZAÇÃO</a:t>
            </a:r>
            <a:endParaRPr lang="pt-BR" dirty="0">
              <a:solidFill>
                <a:schemeClr val="accent2">
                  <a:lumMod val="60000"/>
                  <a:lumOff val="40000"/>
                </a:schemeClr>
              </a:solidFill>
            </a:endParaRPr>
          </a:p>
        </p:txBody>
      </p:sp>
      <p:sp>
        <p:nvSpPr>
          <p:cNvPr id="18" name="Google Shape;276;p5">
            <a:extLst>
              <a:ext uri="{FF2B5EF4-FFF2-40B4-BE49-F238E27FC236}">
                <a16:creationId xmlns:a16="http://schemas.microsoft.com/office/drawing/2014/main" id="{78DF2267-588A-488B-A47B-2BC1EF567B3F}"/>
              </a:ext>
            </a:extLst>
          </p:cNvPr>
          <p:cNvSpPr txBox="1"/>
          <p:nvPr/>
        </p:nvSpPr>
        <p:spPr>
          <a:xfrm>
            <a:off x="312466" y="2259213"/>
            <a:ext cx="8831534" cy="1105840"/>
          </a:xfrm>
          <a:prstGeom prst="rect">
            <a:avLst/>
          </a:prstGeom>
          <a:noFill/>
          <a:ln>
            <a:noFill/>
          </a:ln>
        </p:spPr>
        <p:txBody>
          <a:bodyPr spcFirstLastPara="1" wrap="square" lIns="91425" tIns="45700" rIns="91425" bIns="45700" anchor="t" anchorCtr="0">
            <a:noAutofit/>
          </a:bodyPr>
          <a:lstStyle/>
          <a:p>
            <a:pPr marL="88900" marR="0" lvl="0" indent="0" algn="l" rtl="0">
              <a:lnSpc>
                <a:spcPct val="130000"/>
              </a:lnSpc>
              <a:spcBef>
                <a:spcPts val="1000"/>
              </a:spcBef>
              <a:spcAft>
                <a:spcPts val="0"/>
              </a:spcAft>
              <a:buClr>
                <a:schemeClr val="accent4"/>
              </a:buClr>
              <a:buSzPts val="2200"/>
              <a:buFont typeface="Roboto Condensed Light"/>
              <a:buNone/>
            </a:pPr>
            <a:r>
              <a:rPr lang="pt-BR" sz="1600" i="0" u="none" strike="noStrike" cap="none" dirty="0">
                <a:solidFill>
                  <a:schemeClr val="dk1"/>
                </a:solidFill>
                <a:latin typeface="Roboto Condensed Light"/>
                <a:ea typeface="Roboto Condensed Light"/>
                <a:cs typeface="Roboto Condensed Light"/>
                <a:sym typeface="Roboto Condensed Light"/>
              </a:rPr>
              <a:t>Rela</a:t>
            </a:r>
            <a:r>
              <a:rPr lang="pt-BR" sz="1600" b="0" i="0" u="none" strike="noStrike" cap="none" dirty="0">
                <a:solidFill>
                  <a:schemeClr val="dk1"/>
                </a:solidFill>
                <a:latin typeface="Roboto Condensed Light"/>
                <a:ea typeface="Roboto Condensed Light"/>
                <a:cs typeface="Roboto Condensed Light"/>
                <a:sym typeface="Roboto Condensed Light"/>
              </a:rPr>
              <a:t>tório inicial visando uma análise técnica que contenha exposição dos pontos conformes e não conformes às normas citadas (em todos os aspectos das mesmas).</a:t>
            </a:r>
            <a:endParaRPr sz="1200" dirty="0"/>
          </a:p>
        </p:txBody>
      </p:sp>
      <p:sp>
        <p:nvSpPr>
          <p:cNvPr id="19" name="Google Shape;276;p5">
            <a:extLst>
              <a:ext uri="{FF2B5EF4-FFF2-40B4-BE49-F238E27FC236}">
                <a16:creationId xmlns:a16="http://schemas.microsoft.com/office/drawing/2014/main" id="{AC0765C6-8994-406D-883B-5931DC42C17C}"/>
              </a:ext>
            </a:extLst>
          </p:cNvPr>
          <p:cNvSpPr txBox="1"/>
          <p:nvPr/>
        </p:nvSpPr>
        <p:spPr>
          <a:xfrm>
            <a:off x="312466" y="2825400"/>
            <a:ext cx="8831534" cy="1230948"/>
          </a:xfrm>
          <a:prstGeom prst="rect">
            <a:avLst/>
          </a:prstGeom>
          <a:noFill/>
          <a:ln>
            <a:noFill/>
          </a:ln>
        </p:spPr>
        <p:txBody>
          <a:bodyPr spcFirstLastPara="1" wrap="square" lIns="91425" tIns="45700" rIns="91425" bIns="45700" anchor="t" anchorCtr="0">
            <a:noAutofit/>
          </a:bodyPr>
          <a:lstStyle/>
          <a:p>
            <a:pPr marL="88900" lvl="0">
              <a:lnSpc>
                <a:spcPct val="130000"/>
              </a:lnSpc>
              <a:spcBef>
                <a:spcPts val="1000"/>
              </a:spcBef>
              <a:buClr>
                <a:schemeClr val="accent4"/>
              </a:buClr>
              <a:buSzPts val="2200"/>
            </a:pPr>
            <a:r>
              <a:rPr lang="pt-BR" sz="1600" dirty="0">
                <a:solidFill>
                  <a:schemeClr val="dk1"/>
                </a:solidFill>
                <a:latin typeface="Roboto Condensed Light"/>
                <a:ea typeface="Roboto Condensed Light"/>
                <a:cs typeface="Roboto Condensed Light"/>
                <a:sym typeface="Roboto Condensed Light"/>
              </a:rPr>
              <a:t>Coleta e análise de informações para desenvolvimento de ferramentas visando adequar e controlar adequação, no que diz respeito às não-conformidades dos equipamentos no processo produtivo da lavanderia.</a:t>
            </a:r>
            <a:endParaRPr lang="pt-BR" sz="1600" dirty="0"/>
          </a:p>
        </p:txBody>
      </p:sp>
      <p:sp>
        <p:nvSpPr>
          <p:cNvPr id="20" name="Google Shape;276;p5">
            <a:extLst>
              <a:ext uri="{FF2B5EF4-FFF2-40B4-BE49-F238E27FC236}">
                <a16:creationId xmlns:a16="http://schemas.microsoft.com/office/drawing/2014/main" id="{83452B9A-CC58-456E-8C4A-2CD39E276497}"/>
              </a:ext>
            </a:extLst>
          </p:cNvPr>
          <p:cNvSpPr txBox="1"/>
          <p:nvPr/>
        </p:nvSpPr>
        <p:spPr>
          <a:xfrm>
            <a:off x="312466" y="3469680"/>
            <a:ext cx="8831534" cy="1281245"/>
          </a:xfrm>
          <a:prstGeom prst="rect">
            <a:avLst/>
          </a:prstGeom>
          <a:noFill/>
          <a:ln>
            <a:noFill/>
          </a:ln>
        </p:spPr>
        <p:txBody>
          <a:bodyPr spcFirstLastPara="1" wrap="square" lIns="91425" tIns="45700" rIns="91425" bIns="45700" anchor="t" anchorCtr="0">
            <a:noAutofit/>
          </a:bodyPr>
          <a:lstStyle/>
          <a:p>
            <a:pPr marL="88900" lvl="0">
              <a:lnSpc>
                <a:spcPct val="130000"/>
              </a:lnSpc>
              <a:spcBef>
                <a:spcPts val="1000"/>
              </a:spcBef>
              <a:buClr>
                <a:schemeClr val="accent4"/>
              </a:buClr>
              <a:buSzPts val="2200"/>
            </a:pPr>
            <a:r>
              <a:rPr lang="pt-BR" sz="1600" dirty="0">
                <a:solidFill>
                  <a:schemeClr val="dk1"/>
                </a:solidFill>
                <a:latin typeface="Roboto Condensed Light"/>
                <a:ea typeface="Roboto Condensed Light"/>
                <a:cs typeface="Roboto Condensed Light"/>
                <a:sym typeface="Roboto Condensed Light"/>
              </a:rPr>
              <a:t>Levantamento de dados, visando elaborar um plano de ação com indicações e recomendações de melhorias e oportunidades para um melhor aproveitamento do processo, promovendo um meio para otimização do mesmo.</a:t>
            </a:r>
            <a:endParaRPr lang="pt-BR" sz="1600" dirty="0"/>
          </a:p>
        </p:txBody>
      </p:sp>
    </p:spTree>
    <p:extLst>
      <p:ext uri="{BB962C8B-B14F-4D97-AF65-F5344CB8AC3E}">
        <p14:creationId xmlns:p14="http://schemas.microsoft.com/office/powerpoint/2010/main" val="38922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750"/>
                                        <p:tgtEl>
                                          <p:spTgt spid="18"/>
                                        </p:tgtEl>
                                      </p:cBhvr>
                                    </p:animEffect>
                                  </p:childTnLst>
                                </p:cTn>
                              </p:par>
                              <p:par>
                                <p:cTn id="8" presetID="42" presetClass="path" presetSubtype="0" accel="50000" decel="50000" fill="hold" grpId="0" nodeType="withEffect">
                                  <p:stCondLst>
                                    <p:cond delay="0"/>
                                  </p:stCondLst>
                                  <p:childTnLst>
                                    <p:animMotion origin="layout" path="M 4.72222E-6 -8.64198E-7 L 4.72222E-6 0.11975 " pathEditMode="relative" rAng="0" ptsTypes="AA">
                                      <p:cBhvr>
                                        <p:cTn id="9" dur="750" fill="hold"/>
                                        <p:tgtEl>
                                          <p:spTgt spid="16"/>
                                        </p:tgtEl>
                                        <p:attrNameLst>
                                          <p:attrName>ppt_x</p:attrName>
                                          <p:attrName>ppt_y</p:attrName>
                                        </p:attrNameLst>
                                      </p:cBhvr>
                                      <p:rCtr x="0" y="5988"/>
                                    </p:animMotion>
                                  </p:childTnLst>
                                </p:cTn>
                              </p:par>
                              <p:par>
                                <p:cTn id="10" presetID="42" presetClass="path" presetSubtype="0" accel="50000" decel="50000" fill="hold" grpId="0" nodeType="withEffect">
                                  <p:stCondLst>
                                    <p:cond delay="0"/>
                                  </p:stCondLst>
                                  <p:childTnLst>
                                    <p:animMotion origin="layout" path="M 4.72222E-6 -3.95062E-6 L 4.72222E-6 0.1284 " pathEditMode="relative" rAng="0" ptsTypes="AA">
                                      <p:cBhvr>
                                        <p:cTn id="11" dur="750" fill="hold"/>
                                        <p:tgtEl>
                                          <p:spTgt spid="17"/>
                                        </p:tgtEl>
                                        <p:attrNameLst>
                                          <p:attrName>ppt_x</p:attrName>
                                          <p:attrName>ppt_y</p:attrName>
                                        </p:attrNameLst>
                                      </p:cBhvr>
                                      <p:rCtr x="0" y="6420"/>
                                    </p:animMotion>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1" nodeType="clickEffect">
                                  <p:stCondLst>
                                    <p:cond delay="0"/>
                                  </p:stCondLst>
                                  <p:childTnLst>
                                    <p:animEffect transition="out" filter="wipe(down)">
                                      <p:cBhvr>
                                        <p:cTn id="15" dur="750"/>
                                        <p:tgtEl>
                                          <p:spTgt spid="18"/>
                                        </p:tgtEl>
                                      </p:cBhvr>
                                    </p:animEffect>
                                    <p:set>
                                      <p:cBhvr>
                                        <p:cTn id="16" dur="1" fill="hold">
                                          <p:stCondLst>
                                            <p:cond delay="749"/>
                                          </p:stCondLst>
                                        </p:cTn>
                                        <p:tgtEl>
                                          <p:spTgt spid="18"/>
                                        </p:tgtEl>
                                        <p:attrNameLst>
                                          <p:attrName>style.visibility</p:attrName>
                                        </p:attrNameLst>
                                      </p:cBhvr>
                                      <p:to>
                                        <p:strVal val="hidden"/>
                                      </p:to>
                                    </p:set>
                                  </p:childTnLst>
                                </p:cTn>
                              </p:par>
                              <p:par>
                                <p:cTn id="17" presetID="64" presetClass="path" presetSubtype="0" accel="50000" decel="50000" fill="hold" grpId="1" nodeType="withEffect">
                                  <p:stCondLst>
                                    <p:cond delay="0"/>
                                  </p:stCondLst>
                                  <p:childTnLst>
                                    <p:animMotion origin="layout" path="M 4.72222E-6 0.11975 L 4.72222E-6 -4.5679E-6 " pathEditMode="relative" rAng="0" ptsTypes="AA">
                                      <p:cBhvr>
                                        <p:cTn id="18" dur="750" fill="hold"/>
                                        <p:tgtEl>
                                          <p:spTgt spid="16"/>
                                        </p:tgtEl>
                                        <p:attrNameLst>
                                          <p:attrName>ppt_x</p:attrName>
                                          <p:attrName>ppt_y</p:attrName>
                                        </p:attrNameLst>
                                      </p:cBhvr>
                                      <p:rCtr x="0" y="-5802"/>
                                    </p:animMotion>
                                  </p:childTnLst>
                                </p:cTn>
                              </p:par>
                              <p:par>
                                <p:cTn id="19" presetID="64" presetClass="path" presetSubtype="0" accel="50000" decel="50000" fill="hold" grpId="1" nodeType="withEffect">
                                  <p:stCondLst>
                                    <p:cond delay="0"/>
                                  </p:stCondLst>
                                  <p:childTnLst>
                                    <p:animMotion origin="layout" path="M 4.72222E-6 0.1284 L 4.72222E-6 -3.95062E-6 " pathEditMode="relative" rAng="0" ptsTypes="AA">
                                      <p:cBhvr>
                                        <p:cTn id="20" dur="750" fill="hold"/>
                                        <p:tgtEl>
                                          <p:spTgt spid="17"/>
                                        </p:tgtEl>
                                        <p:attrNameLst>
                                          <p:attrName>ppt_x</p:attrName>
                                          <p:attrName>ppt_y</p:attrName>
                                        </p:attrNameLst>
                                      </p:cBhvr>
                                      <p:rCtr x="0" y="-6420"/>
                                    </p:animMotion>
                                  </p:childTnLst>
                                </p:cTn>
                              </p:par>
                            </p:childTnLst>
                          </p:cTn>
                        </p:par>
                        <p:par>
                          <p:cTn id="21" fill="hold">
                            <p:stCondLst>
                              <p:cond delay="750"/>
                            </p:stCondLst>
                            <p:childTnLst>
                              <p:par>
                                <p:cTn id="22" presetID="22" presetClass="entr" presetSubtype="1" fill="hold" grpId="0" nodeType="after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750"/>
                                        <p:tgtEl>
                                          <p:spTgt spid="19"/>
                                        </p:tgtEl>
                                      </p:cBhvr>
                                    </p:animEffect>
                                  </p:childTnLst>
                                </p:cTn>
                              </p:par>
                              <p:par>
                                <p:cTn id="25" presetID="42" presetClass="path" presetSubtype="0" accel="50000" decel="50000" fill="hold" grpId="2" nodeType="withEffect">
                                  <p:stCondLst>
                                    <p:cond delay="250"/>
                                  </p:stCondLst>
                                  <p:childTnLst>
                                    <p:animMotion origin="layout" path="M 4.72222E-6 -3.95062E-6 L 4.72222E-6 0.16173 " pathEditMode="relative" rAng="0" ptsTypes="AA">
                                      <p:cBhvr>
                                        <p:cTn id="26" dur="750" fill="hold"/>
                                        <p:tgtEl>
                                          <p:spTgt spid="17"/>
                                        </p:tgtEl>
                                        <p:attrNameLst>
                                          <p:attrName>ppt_x</p:attrName>
                                          <p:attrName>ppt_y</p:attrName>
                                        </p:attrNameLst>
                                      </p:cBhvr>
                                      <p:rCtr x="0" y="8086"/>
                                    </p:animMotion>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1" nodeType="clickEffect">
                                  <p:stCondLst>
                                    <p:cond delay="0"/>
                                  </p:stCondLst>
                                  <p:childTnLst>
                                    <p:animEffect transition="out" filter="wipe(down)">
                                      <p:cBhvr>
                                        <p:cTn id="30" dur="750"/>
                                        <p:tgtEl>
                                          <p:spTgt spid="19"/>
                                        </p:tgtEl>
                                      </p:cBhvr>
                                    </p:animEffect>
                                    <p:set>
                                      <p:cBhvr>
                                        <p:cTn id="31" dur="1" fill="hold">
                                          <p:stCondLst>
                                            <p:cond delay="749"/>
                                          </p:stCondLst>
                                        </p:cTn>
                                        <p:tgtEl>
                                          <p:spTgt spid="19"/>
                                        </p:tgtEl>
                                        <p:attrNameLst>
                                          <p:attrName>style.visibility</p:attrName>
                                        </p:attrNameLst>
                                      </p:cBhvr>
                                      <p:to>
                                        <p:strVal val="hidden"/>
                                      </p:to>
                                    </p:set>
                                  </p:childTnLst>
                                </p:cTn>
                              </p:par>
                              <p:par>
                                <p:cTn id="32" presetID="64" presetClass="path" presetSubtype="0" accel="50000" decel="50000" fill="hold" grpId="3" nodeType="withEffect">
                                  <p:stCondLst>
                                    <p:cond delay="0"/>
                                  </p:stCondLst>
                                  <p:childTnLst>
                                    <p:animMotion origin="layout" path="M 4.72222E-6 0.16173 L 4.72222E-6 -2.59259E-6 " pathEditMode="relative" rAng="0" ptsTypes="AA">
                                      <p:cBhvr>
                                        <p:cTn id="33" dur="750" fill="hold"/>
                                        <p:tgtEl>
                                          <p:spTgt spid="17"/>
                                        </p:tgtEl>
                                        <p:attrNameLst>
                                          <p:attrName>ppt_x</p:attrName>
                                          <p:attrName>ppt_y</p:attrName>
                                        </p:attrNameLst>
                                      </p:cBhvr>
                                      <p:rCtr x="0" y="-8086"/>
                                    </p:animMotion>
                                  </p:childTnLst>
                                </p:cTn>
                              </p:par>
                            </p:childTnLst>
                          </p:cTn>
                        </p:par>
                        <p:par>
                          <p:cTn id="34" fill="hold">
                            <p:stCondLst>
                              <p:cond delay="750"/>
                            </p:stCondLst>
                            <p:childTnLst>
                              <p:par>
                                <p:cTn id="35" presetID="22" presetClass="entr" presetSubtype="1" fill="hold" grpId="0" nodeType="after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7" grpId="2"/>
      <p:bldP spid="17" grpId="3"/>
      <p:bldP spid="18" grpId="0"/>
      <p:bldP spid="18" grpId="1"/>
      <p:bldP spid="19" grpId="0"/>
      <p:bldP spid="19" grpId="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7"/>
          <p:cNvSpPr txBox="1">
            <a:spLocks noGrp="1"/>
          </p:cNvSpPr>
          <p:nvPr>
            <p:ph type="ctrTitle"/>
          </p:nvPr>
        </p:nvSpPr>
        <p:spPr>
          <a:xfrm>
            <a:off x="463525" y="2871148"/>
            <a:ext cx="40944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pt-BR"/>
              <a:t>ESTUDOS TÉCNICOS</a:t>
            </a:r>
            <a:endParaRPr/>
          </a:p>
        </p:txBody>
      </p:sp>
      <p:sp>
        <p:nvSpPr>
          <p:cNvPr id="273" name="Google Shape;273;p7"/>
          <p:cNvSpPr txBox="1">
            <a:spLocks noGrp="1"/>
          </p:cNvSpPr>
          <p:nvPr>
            <p:ph type="subTitle" idx="1"/>
          </p:nvPr>
        </p:nvSpPr>
        <p:spPr>
          <a:xfrm>
            <a:off x="463525" y="3975449"/>
            <a:ext cx="4094400" cy="7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SzPts val="2000"/>
              <a:buNone/>
            </a:pPr>
            <a:r>
              <a:rPr lang="pt-BR"/>
              <a:t>Análise dos dados e situação atual.</a:t>
            </a:r>
            <a:endParaRPr/>
          </a:p>
        </p:txBody>
      </p:sp>
      <p:sp>
        <p:nvSpPr>
          <p:cNvPr id="274" name="Google Shape;274;p7"/>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8</a:t>
            </a:fld>
            <a:endParaRPr/>
          </a:p>
        </p:txBody>
      </p:sp>
      <p:sp>
        <p:nvSpPr>
          <p:cNvPr id="275" name="Google Shape;275;p7"/>
          <p:cNvSpPr txBox="1"/>
          <p:nvPr/>
        </p:nvSpPr>
        <p:spPr>
          <a:xfrm>
            <a:off x="463525" y="0"/>
            <a:ext cx="2181600" cy="3136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2000"/>
              <a:buFont typeface="Arial"/>
              <a:buNone/>
            </a:pPr>
            <a:r>
              <a:rPr lang="pt-BR" sz="12000" b="1" i="0" u="none" strike="noStrike" cap="none">
                <a:solidFill>
                  <a:srgbClr val="3F5378"/>
                </a:solidFill>
                <a:latin typeface="Roboto Condensed"/>
                <a:ea typeface="Roboto Condensed"/>
                <a:cs typeface="Roboto Condensed"/>
                <a:sym typeface="Roboto Condensed"/>
              </a:rPr>
              <a:t>1</a:t>
            </a:r>
            <a:endParaRPr sz="3000" b="1" i="0" u="none" strike="noStrike" cap="none">
              <a:solidFill>
                <a:srgbClr val="3F5378"/>
              </a:solidFill>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7"/>
          <p:cNvSpPr txBox="1">
            <a:spLocks noGrp="1"/>
          </p:cNvSpPr>
          <p:nvPr>
            <p:ph type="ctrTitle" idx="4294967295"/>
          </p:nvPr>
        </p:nvSpPr>
        <p:spPr>
          <a:xfrm>
            <a:off x="1275150" y="825380"/>
            <a:ext cx="6593700" cy="115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Roboto Condensed"/>
              <a:buNone/>
            </a:pPr>
            <a:r>
              <a:rPr lang="pt-BR" sz="4400" b="1" i="0" u="none" strike="noStrike" cap="none">
                <a:solidFill>
                  <a:schemeClr val="accent5"/>
                </a:solidFill>
                <a:latin typeface="Roboto Condensed"/>
                <a:ea typeface="Roboto Condensed"/>
                <a:cs typeface="Roboto Condensed"/>
                <a:sym typeface="Roboto Condensed"/>
              </a:rPr>
              <a:t>OBJETIVO:</a:t>
            </a:r>
            <a:endParaRPr sz="4400" b="1" i="0" u="none" strike="noStrike" cap="none">
              <a:solidFill>
                <a:schemeClr val="accent5"/>
              </a:solidFill>
              <a:latin typeface="Roboto Condensed"/>
              <a:ea typeface="Roboto Condensed"/>
              <a:cs typeface="Roboto Condensed"/>
              <a:sym typeface="Roboto Condensed"/>
            </a:endParaRPr>
          </a:p>
        </p:txBody>
      </p:sp>
      <p:sp>
        <p:nvSpPr>
          <p:cNvPr id="281" name="Google Shape;281;p27"/>
          <p:cNvSpPr txBox="1">
            <a:spLocks noGrp="1"/>
          </p:cNvSpPr>
          <p:nvPr>
            <p:ph type="subTitle" idx="4294967295"/>
          </p:nvPr>
        </p:nvSpPr>
        <p:spPr>
          <a:xfrm>
            <a:off x="1275150" y="2262260"/>
            <a:ext cx="6593700" cy="1517260"/>
          </a:xfrm>
          <a:prstGeom prst="rect">
            <a:avLst/>
          </a:prstGeom>
          <a:noFill/>
          <a:ln>
            <a:noFill/>
          </a:ln>
        </p:spPr>
        <p:txBody>
          <a:bodyPr spcFirstLastPara="1" wrap="square" lIns="91425" tIns="91425" rIns="91425" bIns="91425" anchor="ctr" anchorCtr="0">
            <a:noAutofit/>
          </a:bodyPr>
          <a:lstStyle/>
          <a:p>
            <a:pPr marL="0" marR="0" lvl="0" indent="0" algn="ctr" rtl="0">
              <a:lnSpc>
                <a:spcPct val="120000"/>
              </a:lnSpc>
              <a:spcBef>
                <a:spcPts val="0"/>
              </a:spcBef>
              <a:spcAft>
                <a:spcPts val="0"/>
              </a:spcAft>
              <a:buClr>
                <a:schemeClr val="accent5"/>
              </a:buClr>
              <a:buSzPts val="1800"/>
              <a:buNone/>
            </a:pPr>
            <a:r>
              <a:rPr lang="pt-BR" sz="2000" b="0" i="0" u="none" strike="noStrike" cap="none" dirty="0">
                <a:solidFill>
                  <a:srgbClr val="000000"/>
                </a:solidFill>
                <a:latin typeface="Roboto Condensed Light"/>
                <a:ea typeface="Roboto Condensed Light"/>
                <a:cs typeface="Roboto Condensed Light"/>
                <a:sym typeface="Roboto Condensed Light"/>
              </a:rPr>
              <a:t>Realizar uma análise de conformidade dos equipamentos da Unidade de Processamento de Roupas de acordo à norma de segurança NR 12.</a:t>
            </a:r>
            <a:endParaRPr lang="pt-BR" sz="2800" b="0" i="0" u="none" strike="noStrike" cap="none" dirty="0">
              <a:solidFill>
                <a:srgbClr val="000000"/>
              </a:solidFill>
              <a:latin typeface="Roboto Condensed Light"/>
              <a:ea typeface="Roboto Condensed Light"/>
              <a:cs typeface="Roboto Condensed Light"/>
              <a:sym typeface="Roboto Condensed Light"/>
            </a:endParaRPr>
          </a:p>
        </p:txBody>
      </p:sp>
      <p:sp>
        <p:nvSpPr>
          <p:cNvPr id="282" name="Google Shape;282;p27"/>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pt-BR"/>
              <a:t>9</a:t>
            </a:fld>
            <a:endParaRPr/>
          </a:p>
        </p:txBody>
      </p:sp>
      <p:grpSp>
        <p:nvGrpSpPr>
          <p:cNvPr id="283" name="Google Shape;283;p27"/>
          <p:cNvGrpSpPr/>
          <p:nvPr/>
        </p:nvGrpSpPr>
        <p:grpSpPr>
          <a:xfrm>
            <a:off x="228600" y="1985180"/>
            <a:ext cx="8686800" cy="0"/>
            <a:chOff x="228600" y="1836420"/>
            <a:chExt cx="8686800" cy="0"/>
          </a:xfrm>
        </p:grpSpPr>
        <p:cxnSp>
          <p:nvCxnSpPr>
            <p:cNvPr id="284" name="Google Shape;284;p27"/>
            <p:cNvCxnSpPr/>
            <p:nvPr/>
          </p:nvCxnSpPr>
          <p:spPr>
            <a:xfrm>
              <a:off x="763000" y="1836420"/>
              <a:ext cx="7618000" cy="0"/>
            </a:xfrm>
            <a:prstGeom prst="straightConnector1">
              <a:avLst/>
            </a:prstGeom>
            <a:noFill/>
            <a:ln w="19050" cap="flat" cmpd="sng">
              <a:solidFill>
                <a:srgbClr val="FF9800"/>
              </a:solidFill>
              <a:prstDash val="solid"/>
              <a:round/>
              <a:headEnd type="none" w="sm" len="sm"/>
              <a:tailEnd type="none" w="sm" len="sm"/>
            </a:ln>
          </p:spPr>
        </p:cxnSp>
        <p:cxnSp>
          <p:nvCxnSpPr>
            <p:cNvPr id="285" name="Google Shape;285;p27"/>
            <p:cNvCxnSpPr/>
            <p:nvPr/>
          </p:nvCxnSpPr>
          <p:spPr>
            <a:xfrm>
              <a:off x="8465820" y="1836420"/>
              <a:ext cx="242840" cy="0"/>
            </a:xfrm>
            <a:prstGeom prst="straightConnector1">
              <a:avLst/>
            </a:prstGeom>
            <a:noFill/>
            <a:ln w="19050" cap="flat" cmpd="sng">
              <a:solidFill>
                <a:srgbClr val="FF9800"/>
              </a:solidFill>
              <a:prstDash val="solid"/>
              <a:round/>
              <a:headEnd type="none" w="sm" len="sm"/>
              <a:tailEnd type="none" w="sm" len="sm"/>
            </a:ln>
          </p:spPr>
        </p:cxnSp>
        <p:cxnSp>
          <p:nvCxnSpPr>
            <p:cNvPr id="286" name="Google Shape;286;p27"/>
            <p:cNvCxnSpPr/>
            <p:nvPr/>
          </p:nvCxnSpPr>
          <p:spPr>
            <a:xfrm>
              <a:off x="8801100" y="1836420"/>
              <a:ext cx="114300" cy="0"/>
            </a:xfrm>
            <a:prstGeom prst="straightConnector1">
              <a:avLst/>
            </a:prstGeom>
            <a:noFill/>
            <a:ln w="19050" cap="flat" cmpd="sng">
              <a:solidFill>
                <a:srgbClr val="FF9800"/>
              </a:solidFill>
              <a:prstDash val="solid"/>
              <a:round/>
              <a:headEnd type="none" w="sm" len="sm"/>
              <a:tailEnd type="none" w="sm" len="sm"/>
            </a:ln>
          </p:spPr>
        </p:cxnSp>
        <p:cxnSp>
          <p:nvCxnSpPr>
            <p:cNvPr id="287" name="Google Shape;287;p27"/>
            <p:cNvCxnSpPr/>
            <p:nvPr/>
          </p:nvCxnSpPr>
          <p:spPr>
            <a:xfrm rot="10800000">
              <a:off x="435340" y="1836420"/>
              <a:ext cx="242840" cy="0"/>
            </a:xfrm>
            <a:prstGeom prst="straightConnector1">
              <a:avLst/>
            </a:prstGeom>
            <a:noFill/>
            <a:ln w="19050" cap="flat" cmpd="sng">
              <a:solidFill>
                <a:srgbClr val="FF9800"/>
              </a:solidFill>
              <a:prstDash val="solid"/>
              <a:round/>
              <a:headEnd type="none" w="sm" len="sm"/>
              <a:tailEnd type="none" w="sm" len="sm"/>
            </a:ln>
          </p:spPr>
        </p:cxnSp>
        <p:cxnSp>
          <p:nvCxnSpPr>
            <p:cNvPr id="288" name="Google Shape;288;p27"/>
            <p:cNvCxnSpPr/>
            <p:nvPr/>
          </p:nvCxnSpPr>
          <p:spPr>
            <a:xfrm rot="10800000">
              <a:off x="228600" y="1836420"/>
              <a:ext cx="114300" cy="0"/>
            </a:xfrm>
            <a:prstGeom prst="straightConnector1">
              <a:avLst/>
            </a:prstGeom>
            <a:noFill/>
            <a:ln w="19050" cap="flat" cmpd="sng">
              <a:solidFill>
                <a:srgbClr val="FF9800"/>
              </a:solidFill>
              <a:prstDash val="solid"/>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barn(outVertical)">
                                      <p:cBhvr>
                                        <p:cTn id="7"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4685</Words>
  <Application>Microsoft Office PowerPoint</Application>
  <PresentationFormat>On-screen Show (16:9)</PresentationFormat>
  <Paragraphs>769</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Roboto Condensed Light</vt:lpstr>
      <vt:lpstr>Arvo</vt:lpstr>
      <vt:lpstr>Times New Roman</vt:lpstr>
      <vt:lpstr>Arial</vt:lpstr>
      <vt:lpstr>Roboto Condensed</vt:lpstr>
      <vt:lpstr>Noto Sans Symbols</vt:lpstr>
      <vt:lpstr>Salerio template</vt:lpstr>
      <vt:lpstr>Plano de Otimização de Procedimentos do Ambiente de Processamento de Roupas do Hospital Santa Izabel</vt:lpstr>
      <vt:lpstr>A EQUIPE:</vt:lpstr>
      <vt:lpstr>O HOSPITAL SANTA IZABEL</vt:lpstr>
      <vt:lpstr>NECESSIDADE DO HOSPITAL SANTA IZABEL</vt:lpstr>
      <vt:lpstr>INTRODUÇÃO</vt:lpstr>
      <vt:lpstr>NECESSIDADE DO HOSPITAL SANTA IZABEL</vt:lpstr>
      <vt:lpstr>DIVISÃO DO TRABALHO</vt:lpstr>
      <vt:lpstr>ESTUDOS TÉCNICOS</vt:lpstr>
      <vt:lpstr>OBJETIVO:</vt:lpstr>
      <vt:lpstr>METODOLOGIA:</vt:lpstr>
      <vt:lpstr>LAVADORAS</vt:lpstr>
      <vt:lpstr>SECADORAS</vt:lpstr>
      <vt:lpstr>CALANDRAS</vt:lpstr>
      <vt:lpstr>CENTRÍFUGAS</vt:lpstr>
      <vt:lpstr>PowerPoint Presentation</vt:lpstr>
      <vt:lpstr>PowerPoint Presentation</vt:lpstr>
      <vt:lpstr>PLANO DE ADEQUAÇÃO</vt:lpstr>
      <vt:lpstr>OBJETIVO:</vt:lpstr>
      <vt:lpstr>METODOLOGIA:</vt:lpstr>
      <vt:lpstr>PLANO DE ADEQUAÇÃO</vt:lpstr>
      <vt:lpstr>PowerPoint Presentation</vt:lpstr>
      <vt:lpstr>PowerPoint Presentation</vt:lpstr>
      <vt:lpstr>PowerPoint Presentation</vt:lpstr>
      <vt:lpstr>PowerPoint Presentation</vt:lpstr>
      <vt:lpstr>PLANO DE OTIMIZAÇÃO</vt:lpstr>
      <vt:lpstr>OBJETIVO:</vt:lpstr>
      <vt:lpstr>METODOLOGIA:</vt:lpstr>
      <vt:lpstr>METODOLOGIA:</vt:lpstr>
      <vt:lpstr>METODOLOGIA:</vt:lpstr>
      <vt:lpstr>METODOLOGIA:</vt:lpstr>
      <vt:lpstr>METODOLOGIA:</vt:lpstr>
      <vt:lpstr>PowerPoint Presentation</vt:lpstr>
      <vt:lpstr>DIAGRAMA DE ISHIKAWA</vt:lpstr>
      <vt:lpstr>MATRIZ DE CAUSA E EFEITO</vt:lpstr>
      <vt:lpstr>MATRIZ DE ESFORÇO E IMPACTO</vt:lpstr>
      <vt:lpstr>GARGALO DO PROCESSO</vt:lpstr>
      <vt:lpstr>CINCO PORQUES – CALANDRA</vt:lpstr>
      <vt:lpstr>DIAGRAMA DE ISHIKAWA – CALANDRA</vt:lpstr>
      <vt:lpstr>MATRIZ DE CAUSA E EFEITO – CALANDRA</vt:lpstr>
      <vt:lpstr>MATRIZ DE ESFORÇO E IMPACTO – CALANDRA</vt:lpstr>
      <vt:lpstr>PROPOSTAS DE OTIMIZAÇÃO</vt:lpstr>
      <vt:lpstr>PROPOSTAS DE OTIMIZAÇÃO</vt:lpstr>
      <vt:lpstr>CONSIDERAÇÕES FINAIS</vt:lpstr>
      <vt:lpstr>PowerPoint Presentation</vt:lpstr>
      <vt:lpstr>REFERÊNCIAS</vt:lpstr>
      <vt:lpstr>REFERÊNCIAS</vt:lpstr>
      <vt:lpstr>REFERÊNCIAS</vt:lpstr>
      <vt:lpstr>ENCERRAMENTO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Plano de Otimização de Procedimentos do Ambiente de Processamento de Roupas do Hospital Santa Izabel</dc:title>
  <dc:creator>julil</dc:creator>
  <cp:lastModifiedBy>Daniel Imperial</cp:lastModifiedBy>
  <cp:revision>31</cp:revision>
  <dcterms:modified xsi:type="dcterms:W3CDTF">2020-08-17T23:24:24Z</dcterms:modified>
</cp:coreProperties>
</file>