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hGS4oDivTaxfxxoZPSfCBZG7Az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2f060091ea_0_10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12f060091ea_0_10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2.png"/><Relationship Id="rId13" Type="http://schemas.openxmlformats.org/officeDocument/2006/relationships/image" Target="../media/image15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9.png"/><Relationship Id="rId15" Type="http://schemas.openxmlformats.org/officeDocument/2006/relationships/image" Target="../media/image5.png"/><Relationship Id="rId14" Type="http://schemas.openxmlformats.org/officeDocument/2006/relationships/image" Target="../media/image14.png"/><Relationship Id="rId17" Type="http://schemas.openxmlformats.org/officeDocument/2006/relationships/image" Target="../media/image7.png"/><Relationship Id="rId16" Type="http://schemas.openxmlformats.org/officeDocument/2006/relationships/image" Target="../media/image10.png"/><Relationship Id="rId5" Type="http://schemas.openxmlformats.org/officeDocument/2006/relationships/image" Target="../media/image3.png"/><Relationship Id="rId19" Type="http://schemas.openxmlformats.org/officeDocument/2006/relationships/image" Target="../media/image4.png"/><Relationship Id="rId6" Type="http://schemas.openxmlformats.org/officeDocument/2006/relationships/image" Target="../media/image17.png"/><Relationship Id="rId18" Type="http://schemas.openxmlformats.org/officeDocument/2006/relationships/image" Target="../media/image13.png"/><Relationship Id="rId7" Type="http://schemas.openxmlformats.org/officeDocument/2006/relationships/image" Target="../media/image1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8D8D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94857" y="200633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"/>
              <p:cNvGrpSpPr/>
              <p:nvPr/>
            </p:nvGrpSpPr>
            <p:grpSpPr>
              <a:xfrm>
                <a:off x="400810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87" name="Google Shape;8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"/>
                <p:cNvSpPr txBox="1"/>
                <p:nvPr/>
              </p:nvSpPr>
              <p:spPr>
                <a:xfrm>
                  <a:off x="683570" y="457508"/>
                  <a:ext cx="12241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"/>
              <p:cNvPicPr preferRelativeResize="0"/>
              <p:nvPr/>
            </p:nvPicPr>
            <p:blipFill rotWithShape="1">
              <a:blip r:embed="rId3">
                <a:alphaModFix/>
              </a:blip>
              <a:srcRect b="0" l="7764" r="0" t="0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5039" r="0" t="0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"/>
              <p:cNvSpPr txBox="1"/>
              <p:nvPr/>
            </p:nvSpPr>
            <p:spPr>
              <a:xfrm>
                <a:off x="730554" y="2202132"/>
                <a:ext cx="12851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 txBox="1"/>
              <p:nvPr/>
            </p:nvSpPr>
            <p:spPr>
              <a:xfrm>
                <a:off x="842163" y="3498275"/>
                <a:ext cx="117882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"/>
              <p:cNvGrpSpPr/>
              <p:nvPr/>
            </p:nvGrpSpPr>
            <p:grpSpPr>
              <a:xfrm>
                <a:off x="2087068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97" name="Google Shape;9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"/>
                <p:cNvSpPr txBox="1"/>
                <p:nvPr/>
              </p:nvSpPr>
              <p:spPr>
                <a:xfrm>
                  <a:off x="683569" y="457508"/>
                  <a:ext cx="1224136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pic>
            <p:nvPicPr>
              <p:cNvPr id="99" name="Google Shape;99;p1"/>
              <p:cNvPicPr preferRelativeResize="0"/>
              <p:nvPr/>
            </p:nvPicPr>
            <p:blipFill rotWithShape="1">
              <a:blip r:embed="rId6">
                <a:alphaModFix/>
              </a:blip>
              <a:srcRect b="15925" l="10581" r="10449" t="25222"/>
              <a:stretch/>
            </p:blipFill>
            <p:spPr>
              <a:xfrm>
                <a:off x="2156352" y="504219"/>
                <a:ext cx="352425" cy="325882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"/>
              <p:cNvSpPr txBox="1"/>
              <p:nvPr/>
            </p:nvSpPr>
            <p:spPr>
              <a:xfrm>
                <a:off x="2674914" y="2202131"/>
                <a:ext cx="103233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REQUISITOS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"/>
              <p:cNvPicPr preferRelativeResize="0"/>
              <p:nvPr/>
            </p:nvPicPr>
            <p:blipFill rotWithShape="1">
              <a:blip r:embed="rId7">
                <a:alphaModFix/>
              </a:blip>
              <a:srcRect b="22415" l="25611" r="6896" t="21548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"/>
              <p:cNvGrpSpPr/>
              <p:nvPr/>
            </p:nvGrpSpPr>
            <p:grpSpPr>
              <a:xfrm>
                <a:off x="3785186" y="448962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4" name="Google Shape;10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"/>
                <p:cNvSpPr txBox="1"/>
                <p:nvPr/>
              </p:nvSpPr>
              <p:spPr>
                <a:xfrm>
                  <a:off x="587557" y="457508"/>
                  <a:ext cx="1320148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26076" t="69295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"/>
              <p:cNvGrpSpPr/>
              <p:nvPr/>
            </p:nvGrpSpPr>
            <p:grpSpPr>
              <a:xfrm>
                <a:off x="378518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8" name="Google Shape;10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"/>
                <p:cNvSpPr txBox="1"/>
                <p:nvPr/>
              </p:nvSpPr>
              <p:spPr>
                <a:xfrm>
                  <a:off x="467544" y="457508"/>
                  <a:ext cx="144016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"/>
              <p:cNvGrpSpPr/>
              <p:nvPr/>
            </p:nvGrpSpPr>
            <p:grpSpPr>
              <a:xfrm>
                <a:off x="5480416" y="468125"/>
                <a:ext cx="1620181" cy="2285093"/>
                <a:chOff x="107504" y="468375"/>
                <a:chExt cx="1800201" cy="2285093"/>
              </a:xfrm>
            </p:grpSpPr>
            <p:sp>
              <p:nvSpPr>
                <p:cNvPr id="112" name="Google Shape;112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"/>
                <p:cNvSpPr txBox="1"/>
                <p:nvPr/>
              </p:nvSpPr>
              <p:spPr>
                <a:xfrm>
                  <a:off x="67518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4" name="Google Shape;114;p1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5" name="Google Shape;115;p1"/>
              <p:cNvGrpSpPr/>
              <p:nvPr/>
            </p:nvGrpSpPr>
            <p:grpSpPr>
              <a:xfrm>
                <a:off x="548041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16" name="Google Shape;116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"/>
                <p:cNvSpPr txBox="1"/>
                <p:nvPr/>
              </p:nvSpPr>
              <p:spPr>
                <a:xfrm>
                  <a:off x="675188" y="457508"/>
                  <a:ext cx="1232517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8" name="Google Shape;118;p1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9" name="Google Shape;119;p1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20" name="Google Shape;120;p1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"/>
                <p:cNvSpPr txBox="1"/>
                <p:nvPr/>
              </p:nvSpPr>
              <p:spPr>
                <a:xfrm>
                  <a:off x="22642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2" name="Google Shape;122;p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3" name="Google Shape;123;p1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4" name="Google Shape;12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"/>
                <p:cNvSpPr txBox="1"/>
                <p:nvPr/>
              </p:nvSpPr>
              <p:spPr>
                <a:xfrm>
                  <a:off x="49979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6" name="Google Shape;126;p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7" name="Google Shape;127;p1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8" name="Google Shape;12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"/>
                <p:cNvSpPr txBox="1"/>
                <p:nvPr/>
              </p:nvSpPr>
              <p:spPr>
                <a:xfrm>
                  <a:off x="107374" y="639596"/>
                  <a:ext cx="1520299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0" name="Google Shape;130;p1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1" name="Google Shape;131;p1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2" name="Google Shape;132;p1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"/>
                <p:cNvSpPr txBox="1"/>
                <p:nvPr/>
              </p:nvSpPr>
              <p:spPr>
                <a:xfrm>
                  <a:off x="209465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4" name="Google Shape;134;p1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p1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7" name="Google Shape;137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p1"/>
          <p:cNvSpPr txBox="1"/>
          <p:nvPr/>
        </p:nvSpPr>
        <p:spPr>
          <a:xfrm>
            <a:off x="698146" y="188640"/>
            <a:ext cx="27937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Suzy Miranda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4442547" y="188650"/>
            <a:ext cx="3502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Dashboard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Eficiência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Energética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5515150" y="3253775"/>
            <a:ext cx="15471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Captação de dados;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Tratamento de dados;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Planejamento Estrutural do dashboard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Elaboração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dashboard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7224834" y="3311868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7377234" y="3529298"/>
            <a:ext cx="6288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pt-BR" sz="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Trantamento</a:t>
            </a:r>
            <a:endParaRPr b="0" i="0" sz="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7529634" y="3773032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/>
          <p:nvPr/>
        </p:nvSpPr>
        <p:spPr>
          <a:xfrm>
            <a:off x="7682034" y="3991209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"/>
          <p:cNvSpPr/>
          <p:nvPr/>
        </p:nvSpPr>
        <p:spPr>
          <a:xfrm>
            <a:off x="7834434" y="4190645"/>
            <a:ext cx="628745" cy="146169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1"/>
          <p:cNvGrpSpPr/>
          <p:nvPr/>
        </p:nvGrpSpPr>
        <p:grpSpPr>
          <a:xfrm>
            <a:off x="7248524" y="3217272"/>
            <a:ext cx="443082" cy="1529358"/>
            <a:chOff x="7248524" y="3217272"/>
            <a:chExt cx="443082" cy="1529358"/>
          </a:xfrm>
        </p:grpSpPr>
        <p:cxnSp>
          <p:nvCxnSpPr>
            <p:cNvPr id="148" name="Google Shape;148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9" name="Google Shape;149;p1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pt-BR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Sem 1</a:t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"/>
          <p:cNvGrpSpPr/>
          <p:nvPr/>
        </p:nvGrpSpPr>
        <p:grpSpPr>
          <a:xfrm>
            <a:off x="7596336" y="3212976"/>
            <a:ext cx="443082" cy="1529358"/>
            <a:chOff x="7248524" y="3217272"/>
            <a:chExt cx="443082" cy="1529358"/>
          </a:xfrm>
        </p:grpSpPr>
        <p:cxnSp>
          <p:nvCxnSpPr>
            <p:cNvPr id="151" name="Google Shape;151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2" name="Google Shape;152;p1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pt-BR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Sem 2</a:t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"/>
          <p:cNvGrpSpPr/>
          <p:nvPr/>
        </p:nvGrpSpPr>
        <p:grpSpPr>
          <a:xfrm>
            <a:off x="7945342" y="3212976"/>
            <a:ext cx="443082" cy="1529358"/>
            <a:chOff x="7248524" y="3217272"/>
            <a:chExt cx="443082" cy="1529358"/>
          </a:xfrm>
        </p:grpSpPr>
        <p:cxnSp>
          <p:nvCxnSpPr>
            <p:cNvPr id="154" name="Google Shape;154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5" name="Google Shape;155;p1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pt-BR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Sem 3</a:t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"/>
          <p:cNvGrpSpPr/>
          <p:nvPr/>
        </p:nvGrpSpPr>
        <p:grpSpPr>
          <a:xfrm>
            <a:off x="8272118" y="3212976"/>
            <a:ext cx="443082" cy="1529358"/>
            <a:chOff x="7248524" y="3217272"/>
            <a:chExt cx="443082" cy="1529358"/>
          </a:xfrm>
        </p:grpSpPr>
        <p:cxnSp>
          <p:nvCxnSpPr>
            <p:cNvPr id="157" name="Google Shape;157;p1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8" name="Google Shape;158;p1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pt-BR" sz="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Sem 4</a:t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9" name="Google Shape;159;p1"/>
          <p:cNvSpPr txBox="1"/>
          <p:nvPr/>
        </p:nvSpPr>
        <p:spPr>
          <a:xfrm>
            <a:off x="7270598" y="4746630"/>
            <a:ext cx="100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Página seguinte</a:t>
            </a:r>
            <a:endParaRPr b="1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392550" y="2576073"/>
            <a:ext cx="16011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Elaborar uma análise visual com dados do consumo energético da unidade por área mensal, para o setor de GTD do centro de desenvolvimento do Senai Cimatec, no período de 6  meses.</a:t>
            </a:r>
            <a:endParaRPr sz="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410698" y="4007764"/>
            <a:ext cx="16011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Facilitar o trabalho da equipe 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do setor de geração, 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transmissão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e distribuição do Senai Cimatec.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Mitigar prejuízos relacionados às perdas, através da observação de padrões gráficos e do tratamento dos dados.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87080" y="2691496"/>
            <a:ext cx="16011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Disponibilidade de informações por parte do cliente;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Banco de dados com ao menos 1 trimestre de consumo da unidade;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Disponibilidade das pessoas responsáveis pela área de GTD, da manutenção e gerência do cliente;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Comparação de consumo real com o valor cobrado pela concessionária.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3776211" y="1325432"/>
            <a:ext cx="1601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Setor GTD do senai cimatec</a:t>
            </a: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Grupo de manutenção</a:t>
            </a: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3781541" y="3306675"/>
            <a:ext cx="1601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Lucca Muniz Coelho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Suzy Daniella Miranda Oliveira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Leonardo Jaime Machado Simões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5461050" y="802875"/>
            <a:ext cx="16011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87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Disponibilidade de informações por parte do cliente;</a:t>
            </a:r>
            <a:endParaRPr b="0" i="0" sz="9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Banco de dados com ao menos 1 trimestre de consumo da unidade;</a:t>
            </a:r>
            <a:endParaRPr b="0" i="0" sz="9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Disponibilidade das pessoas responsáveis pela área de GTD, da manutenção e gerência do cliente;</a:t>
            </a:r>
            <a:endParaRPr b="0" i="0" sz="9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Comparação de consumo real com o valor cobrado pela concessionária.</a:t>
            </a:r>
            <a:endParaRPr b="0" i="0" sz="9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401890" y="898075"/>
            <a:ext cx="16011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 Senai Cimatec é um consumidor que pode gerar grandes perdas, visando a análise desses dados será feito um dashboard que possibilitará uma análise prévia dos pontos onde são feitas as medições da unidade  e garantindo melhor qualidade de serviço para a empresa.</a:t>
            </a:r>
            <a:endParaRPr sz="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sz="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7144825" y="965250"/>
            <a:ext cx="15705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Não obter dados de um mês;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Dificuldade de liberação de dados sensíveis (contas de energia)</a:t>
            </a: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Dificuldade de tratar grande quantidade de dados;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3830675" y="5448225"/>
            <a:ext cx="32856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Histórico existente limitado a um período de 1 trimestre;</a:t>
            </a:r>
            <a:endParaRPr sz="1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Uso de dados da unidade capturados pela equipe de manutenção;</a:t>
            </a:r>
            <a:endParaRPr b="0" i="0" sz="1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Calibri"/>
              <a:buChar char="-"/>
            </a:pPr>
            <a:r>
              <a:rPr b="0" i="0" lang="pt-BR" sz="1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“Fisiologia” do Dash - quantidade </a:t>
            </a:r>
            <a:r>
              <a:rPr lang="pt-BR" sz="1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gráficos</a:t>
            </a:r>
            <a:r>
              <a:rPr b="0" i="0" lang="pt-BR" sz="1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e uso do espaço</a:t>
            </a:r>
            <a:r>
              <a:rPr lang="pt-BR" sz="1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7164709" y="5442609"/>
            <a:ext cx="1601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Licença Office 365 Family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Licença Power BI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b="0" i="0" lang="pt-BR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Dados d</a:t>
            </a: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 Senai cimatec.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2091368" y="990470"/>
            <a:ext cx="1601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Dashboard de identificação e controle da gestão energética do Senai Cimatec.</a:t>
            </a:r>
            <a:endParaRPr b="0" i="0" sz="11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oogle Shape;175;g12f060091ea_0_1020"/>
          <p:cNvGrpSpPr/>
          <p:nvPr/>
        </p:nvGrpSpPr>
        <p:grpSpPr>
          <a:xfrm>
            <a:off x="7290525" y="1943113"/>
            <a:ext cx="1362426" cy="2927725"/>
            <a:chOff x="7298372" y="1431525"/>
            <a:chExt cx="1362426" cy="2927725"/>
          </a:xfrm>
        </p:grpSpPr>
        <p:sp>
          <p:nvSpPr>
            <p:cNvPr id="176" name="Google Shape;176;g12f060091ea_0_1020"/>
            <p:cNvSpPr/>
            <p:nvPr/>
          </p:nvSpPr>
          <p:spPr>
            <a:xfrm>
              <a:off x="7298392" y="1431550"/>
              <a:ext cx="1362300" cy="2927700"/>
            </a:xfrm>
            <a:prstGeom prst="rect">
              <a:avLst/>
            </a:prstGeom>
            <a:noFill/>
            <a:ln cap="flat" cmpd="sng" w="9525">
              <a:solidFill>
                <a:srgbClr val="307B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g12f060091ea_0_1020"/>
            <p:cNvSpPr/>
            <p:nvPr/>
          </p:nvSpPr>
          <p:spPr>
            <a:xfrm flipH="1" rot="10800000">
              <a:off x="7298392" y="1431525"/>
              <a:ext cx="1362300" cy="126900"/>
            </a:xfrm>
            <a:prstGeom prst="rect">
              <a:avLst/>
            </a:prstGeom>
            <a:solidFill>
              <a:srgbClr val="307B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g12f060091ea_0_1020"/>
            <p:cNvSpPr txBox="1"/>
            <p:nvPr/>
          </p:nvSpPr>
          <p:spPr>
            <a:xfrm>
              <a:off x="7298372" y="1558438"/>
              <a:ext cx="7989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Arial"/>
                <a:buNone/>
              </a:pPr>
              <a:r>
                <a:rPr b="1" i="0" lang="pt-BR" sz="42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12</a:t>
              </a:r>
              <a:endParaRPr b="1" i="0" sz="42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9" name="Google Shape;179;g12f060091ea_0_1020"/>
            <p:cNvSpPr txBox="1"/>
            <p:nvPr/>
          </p:nvSpPr>
          <p:spPr>
            <a:xfrm>
              <a:off x="7298400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80" name="Google Shape;180;g12f060091ea_0_1020"/>
            <p:cNvCxnSpPr/>
            <p:nvPr/>
          </p:nvCxnSpPr>
          <p:spPr>
            <a:xfrm rot="10800000">
              <a:off x="764065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307BF3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81" name="Google Shape;181;g12f060091ea_0_1020"/>
            <p:cNvCxnSpPr/>
            <p:nvPr/>
          </p:nvCxnSpPr>
          <p:spPr>
            <a:xfrm rot="10800000">
              <a:off x="798105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307BF3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82" name="Google Shape;182;g12f060091ea_0_1020"/>
            <p:cNvCxnSpPr/>
            <p:nvPr/>
          </p:nvCxnSpPr>
          <p:spPr>
            <a:xfrm rot="10800000">
              <a:off x="832145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307BF3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183" name="Google Shape;183;g12f060091ea_0_1020"/>
            <p:cNvSpPr txBox="1"/>
            <p:nvPr/>
          </p:nvSpPr>
          <p:spPr>
            <a:xfrm>
              <a:off x="764293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4" name="Google Shape;184;g12f060091ea_0_1020"/>
            <p:cNvSpPr txBox="1"/>
            <p:nvPr/>
          </p:nvSpPr>
          <p:spPr>
            <a:xfrm>
              <a:off x="7987465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5" name="Google Shape;185;g12f060091ea_0_1020"/>
            <p:cNvSpPr txBox="1"/>
            <p:nvPr/>
          </p:nvSpPr>
          <p:spPr>
            <a:xfrm>
              <a:off x="833199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86" name="Google Shape;186;g12f060091ea_0_1020"/>
          <p:cNvGrpSpPr/>
          <p:nvPr/>
        </p:nvGrpSpPr>
        <p:grpSpPr>
          <a:xfrm>
            <a:off x="5922353" y="1943113"/>
            <a:ext cx="1367039" cy="2927725"/>
            <a:chOff x="5930200" y="1431525"/>
            <a:chExt cx="1367039" cy="2927725"/>
          </a:xfrm>
        </p:grpSpPr>
        <p:sp>
          <p:nvSpPr>
            <p:cNvPr id="187" name="Google Shape;187;g12f060091ea_0_1020"/>
            <p:cNvSpPr/>
            <p:nvPr/>
          </p:nvSpPr>
          <p:spPr>
            <a:xfrm>
              <a:off x="5934939" y="1431550"/>
              <a:ext cx="1362300" cy="2927700"/>
            </a:xfrm>
            <a:prstGeom prst="rect">
              <a:avLst/>
            </a:prstGeom>
            <a:noFill/>
            <a:ln cap="flat" cmpd="sng" w="9525">
              <a:solidFill>
                <a:srgbClr val="307B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g12f060091ea_0_1020"/>
            <p:cNvSpPr/>
            <p:nvPr/>
          </p:nvSpPr>
          <p:spPr>
            <a:xfrm flipH="1" rot="10800000">
              <a:off x="5934939" y="1431525"/>
              <a:ext cx="1362300" cy="126900"/>
            </a:xfrm>
            <a:prstGeom prst="rect">
              <a:avLst/>
            </a:prstGeom>
            <a:solidFill>
              <a:srgbClr val="307B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g12f060091ea_0_1020"/>
            <p:cNvSpPr txBox="1"/>
            <p:nvPr/>
          </p:nvSpPr>
          <p:spPr>
            <a:xfrm>
              <a:off x="5934922" y="1558438"/>
              <a:ext cx="8046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Arial"/>
                <a:buNone/>
              </a:pPr>
              <a:r>
                <a:rPr b="1" i="0" lang="pt-BR" sz="42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11</a:t>
              </a:r>
              <a:endParaRPr b="1" i="0" sz="42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90" name="Google Shape;190;g12f060091ea_0_1020"/>
            <p:cNvCxnSpPr/>
            <p:nvPr/>
          </p:nvCxnSpPr>
          <p:spPr>
            <a:xfrm rot="10800000">
              <a:off x="62772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307BF3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91" name="Google Shape;191;g12f060091ea_0_1020"/>
            <p:cNvCxnSpPr/>
            <p:nvPr/>
          </p:nvCxnSpPr>
          <p:spPr>
            <a:xfrm rot="10800000">
              <a:off x="66176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307BF3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192" name="Google Shape;192;g12f060091ea_0_1020"/>
            <p:cNvCxnSpPr/>
            <p:nvPr/>
          </p:nvCxnSpPr>
          <p:spPr>
            <a:xfrm rot="10800000">
              <a:off x="69580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307BF3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193" name="Google Shape;193;g12f060091ea_0_1020"/>
            <p:cNvSpPr txBox="1"/>
            <p:nvPr/>
          </p:nvSpPr>
          <p:spPr>
            <a:xfrm>
              <a:off x="5930200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4" name="Google Shape;194;g12f060091ea_0_1020"/>
            <p:cNvSpPr txBox="1"/>
            <p:nvPr/>
          </p:nvSpPr>
          <p:spPr>
            <a:xfrm>
              <a:off x="627473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5" name="Google Shape;195;g12f060091ea_0_1020"/>
            <p:cNvSpPr txBox="1"/>
            <p:nvPr/>
          </p:nvSpPr>
          <p:spPr>
            <a:xfrm>
              <a:off x="6619265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6" name="Google Shape;196;g12f060091ea_0_1020"/>
            <p:cNvSpPr txBox="1"/>
            <p:nvPr/>
          </p:nvSpPr>
          <p:spPr>
            <a:xfrm>
              <a:off x="696379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b="0" i="0" sz="7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97" name="Google Shape;197;g12f060091ea_0_1020"/>
          <p:cNvGrpSpPr/>
          <p:nvPr/>
        </p:nvGrpSpPr>
        <p:grpSpPr>
          <a:xfrm>
            <a:off x="4562519" y="1943113"/>
            <a:ext cx="1365165" cy="2927725"/>
            <a:chOff x="4563606" y="1431525"/>
            <a:chExt cx="1365165" cy="2927725"/>
          </a:xfrm>
        </p:grpSpPr>
        <p:sp>
          <p:nvSpPr>
            <p:cNvPr id="198" name="Google Shape;198;g12f060091ea_0_1020"/>
            <p:cNvSpPr/>
            <p:nvPr/>
          </p:nvSpPr>
          <p:spPr>
            <a:xfrm>
              <a:off x="4566471" y="1431550"/>
              <a:ext cx="1362300" cy="2927700"/>
            </a:xfrm>
            <a:prstGeom prst="rect">
              <a:avLst/>
            </a:prstGeom>
            <a:noFill/>
            <a:ln cap="flat" cmpd="sng" w="9525">
              <a:solidFill>
                <a:srgbClr val="0E65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g12f060091ea_0_1020"/>
            <p:cNvSpPr/>
            <p:nvPr/>
          </p:nvSpPr>
          <p:spPr>
            <a:xfrm flipH="1" rot="10800000">
              <a:off x="4566471" y="1431525"/>
              <a:ext cx="1362300" cy="126900"/>
            </a:xfrm>
            <a:prstGeom prst="rect">
              <a:avLst/>
            </a:prstGeom>
            <a:solidFill>
              <a:srgbClr val="0E65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g12f060091ea_0_1020"/>
            <p:cNvSpPr txBox="1"/>
            <p:nvPr/>
          </p:nvSpPr>
          <p:spPr>
            <a:xfrm>
              <a:off x="4566459" y="1558438"/>
              <a:ext cx="8154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Arial"/>
                <a:buNone/>
              </a:pPr>
              <a:r>
                <a:rPr b="1" i="0" lang="pt-BR" sz="4200" u="none" cap="none" strike="noStrike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09</a:t>
              </a:r>
              <a:endParaRPr b="1" i="0" sz="4200" u="none" cap="none" strike="noStrike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01" name="Google Shape;201;g12f060091ea_0_1020"/>
            <p:cNvCxnSpPr/>
            <p:nvPr/>
          </p:nvCxnSpPr>
          <p:spPr>
            <a:xfrm rot="10800000">
              <a:off x="49087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E65F0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02" name="Google Shape;202;g12f060091ea_0_1020"/>
            <p:cNvCxnSpPr/>
            <p:nvPr/>
          </p:nvCxnSpPr>
          <p:spPr>
            <a:xfrm rot="10800000">
              <a:off x="5249087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E65F0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03" name="Google Shape;203;g12f060091ea_0_1020"/>
            <p:cNvCxnSpPr/>
            <p:nvPr/>
          </p:nvCxnSpPr>
          <p:spPr>
            <a:xfrm rot="10800000">
              <a:off x="5589475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E65F0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204" name="Google Shape;204;g12f060091ea_0_1020"/>
            <p:cNvSpPr txBox="1"/>
            <p:nvPr/>
          </p:nvSpPr>
          <p:spPr>
            <a:xfrm>
              <a:off x="456360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b="0" i="0" sz="700" u="none" cap="none" strike="noStrike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5" name="Google Shape;205;g12f060091ea_0_1020"/>
            <p:cNvSpPr txBox="1"/>
            <p:nvPr/>
          </p:nvSpPr>
          <p:spPr>
            <a:xfrm>
              <a:off x="490813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b="0" i="0" sz="700" u="none" cap="none" strike="noStrike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6" name="Google Shape;206;g12f060091ea_0_1020"/>
            <p:cNvSpPr txBox="1"/>
            <p:nvPr/>
          </p:nvSpPr>
          <p:spPr>
            <a:xfrm>
              <a:off x="525267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b="0" i="0" sz="700" u="none" cap="none" strike="noStrike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7" name="Google Shape;207;g12f060091ea_0_1020"/>
            <p:cNvSpPr txBox="1"/>
            <p:nvPr/>
          </p:nvSpPr>
          <p:spPr>
            <a:xfrm>
              <a:off x="559720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E65F0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b="0" i="0" sz="700" u="none" cap="none" strike="noStrike">
                <a:solidFill>
                  <a:srgbClr val="0E65F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08" name="Google Shape;208;g12f060091ea_0_1020"/>
          <p:cNvGrpSpPr/>
          <p:nvPr/>
        </p:nvGrpSpPr>
        <p:grpSpPr>
          <a:xfrm>
            <a:off x="3203975" y="1943101"/>
            <a:ext cx="1363828" cy="2927725"/>
            <a:chOff x="3203975" y="1431525"/>
            <a:chExt cx="1363828" cy="2927725"/>
          </a:xfrm>
        </p:grpSpPr>
        <p:sp>
          <p:nvSpPr>
            <p:cNvPr id="209" name="Google Shape;209;g12f060091ea_0_1020"/>
            <p:cNvSpPr/>
            <p:nvPr/>
          </p:nvSpPr>
          <p:spPr>
            <a:xfrm>
              <a:off x="3203978" y="1431550"/>
              <a:ext cx="1362300" cy="2927700"/>
            </a:xfrm>
            <a:prstGeom prst="rect">
              <a:avLst/>
            </a:prstGeom>
            <a:noFill/>
            <a:ln cap="flat" cmpd="sng" w="9525">
              <a:solidFill>
                <a:srgbClr val="0D5DD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g12f060091ea_0_1020"/>
            <p:cNvSpPr/>
            <p:nvPr/>
          </p:nvSpPr>
          <p:spPr>
            <a:xfrm flipH="1" rot="10800000">
              <a:off x="3203978" y="1431525"/>
              <a:ext cx="1362300" cy="126900"/>
            </a:xfrm>
            <a:prstGeom prst="rect">
              <a:avLst/>
            </a:prstGeom>
            <a:solidFill>
              <a:srgbClr val="0D5D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g12f060091ea_0_1020"/>
            <p:cNvSpPr txBox="1"/>
            <p:nvPr/>
          </p:nvSpPr>
          <p:spPr>
            <a:xfrm>
              <a:off x="3203975" y="1558425"/>
              <a:ext cx="8046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Arial"/>
                <a:buNone/>
              </a:pPr>
              <a:r>
                <a:rPr b="1" i="0" lang="pt-BR" sz="4200" u="none" cap="none" strike="noStrike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08</a:t>
              </a:r>
              <a:endParaRPr b="1" i="0" sz="4200" u="none" cap="none" strike="noStrike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12" name="Google Shape;212;g12f060091ea_0_1020"/>
            <p:cNvCxnSpPr/>
            <p:nvPr/>
          </p:nvCxnSpPr>
          <p:spPr>
            <a:xfrm rot="10800000">
              <a:off x="3546225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D5DDF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13" name="Google Shape;213;g12f060091ea_0_1020"/>
            <p:cNvCxnSpPr/>
            <p:nvPr/>
          </p:nvCxnSpPr>
          <p:spPr>
            <a:xfrm rot="10800000">
              <a:off x="38866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D5DDF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14" name="Google Shape;214;g12f060091ea_0_1020"/>
            <p:cNvCxnSpPr/>
            <p:nvPr/>
          </p:nvCxnSpPr>
          <p:spPr>
            <a:xfrm rot="10800000">
              <a:off x="4226975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D5DDF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215" name="Google Shape;215;g12f060091ea_0_1020"/>
            <p:cNvSpPr txBox="1"/>
            <p:nvPr/>
          </p:nvSpPr>
          <p:spPr>
            <a:xfrm>
              <a:off x="320540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b="0" i="0" sz="700" u="none" cap="none" strike="noStrike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6" name="Google Shape;216;g12f060091ea_0_1020"/>
            <p:cNvSpPr txBox="1"/>
            <p:nvPr/>
          </p:nvSpPr>
          <p:spPr>
            <a:xfrm>
              <a:off x="354993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b="0" i="0" sz="700" u="none" cap="none" strike="noStrike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7" name="Google Shape;217;g12f060091ea_0_1020"/>
            <p:cNvSpPr txBox="1"/>
            <p:nvPr/>
          </p:nvSpPr>
          <p:spPr>
            <a:xfrm>
              <a:off x="389447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b="0" i="0" sz="700" u="none" cap="none" strike="noStrike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8" name="Google Shape;218;g12f060091ea_0_1020"/>
            <p:cNvSpPr txBox="1"/>
            <p:nvPr/>
          </p:nvSpPr>
          <p:spPr>
            <a:xfrm>
              <a:off x="423900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D5DDF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b="0" i="0" sz="700" u="none" cap="none" strike="noStrike">
                <a:solidFill>
                  <a:srgbClr val="0D5DD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19" name="Google Shape;219;g12f060091ea_0_1020"/>
          <p:cNvGrpSpPr/>
          <p:nvPr/>
        </p:nvGrpSpPr>
        <p:grpSpPr>
          <a:xfrm>
            <a:off x="1841486" y="1943101"/>
            <a:ext cx="1363855" cy="2927725"/>
            <a:chOff x="1841486" y="1431525"/>
            <a:chExt cx="1363855" cy="2927725"/>
          </a:xfrm>
        </p:grpSpPr>
        <p:sp>
          <p:nvSpPr>
            <p:cNvPr id="220" name="Google Shape;220;g12f060091ea_0_1020"/>
            <p:cNvSpPr/>
            <p:nvPr/>
          </p:nvSpPr>
          <p:spPr>
            <a:xfrm>
              <a:off x="1841486" y="1431550"/>
              <a:ext cx="1362300" cy="2927700"/>
            </a:xfrm>
            <a:prstGeom prst="rect">
              <a:avLst/>
            </a:prstGeom>
            <a:noFill/>
            <a:ln cap="flat" cmpd="sng" w="9525">
              <a:solidFill>
                <a:srgbClr val="0C58D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12f060091ea_0_1020"/>
            <p:cNvSpPr/>
            <p:nvPr/>
          </p:nvSpPr>
          <p:spPr>
            <a:xfrm flipH="1" rot="10800000">
              <a:off x="1841486" y="1431525"/>
              <a:ext cx="1362300" cy="126900"/>
            </a:xfrm>
            <a:prstGeom prst="rect">
              <a:avLst/>
            </a:prstGeom>
            <a:solidFill>
              <a:srgbClr val="0C58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g12f060091ea_0_1020"/>
            <p:cNvSpPr txBox="1"/>
            <p:nvPr/>
          </p:nvSpPr>
          <p:spPr>
            <a:xfrm>
              <a:off x="1841500" y="1558425"/>
              <a:ext cx="8046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Arial"/>
                <a:buNone/>
              </a:pPr>
              <a:r>
                <a:rPr b="1" i="0" lang="pt-BR" sz="4200" u="none" cap="none" strike="noStrike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07</a:t>
              </a:r>
              <a:endParaRPr b="1" i="0" sz="4200" u="none" cap="none" strike="noStrike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223" name="Google Shape;223;g12f060091ea_0_1020"/>
            <p:cNvCxnSpPr/>
            <p:nvPr/>
          </p:nvCxnSpPr>
          <p:spPr>
            <a:xfrm rot="10800000">
              <a:off x="2183725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C58D3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24" name="Google Shape;224;g12f060091ea_0_1020"/>
            <p:cNvCxnSpPr/>
            <p:nvPr/>
          </p:nvCxnSpPr>
          <p:spPr>
            <a:xfrm rot="10800000">
              <a:off x="2524112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C58D3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25" name="Google Shape;225;g12f060091ea_0_1020"/>
            <p:cNvCxnSpPr/>
            <p:nvPr/>
          </p:nvCxnSpPr>
          <p:spPr>
            <a:xfrm rot="10800000">
              <a:off x="28645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C58D3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226" name="Google Shape;226;g12f060091ea_0_1020"/>
            <p:cNvSpPr txBox="1"/>
            <p:nvPr/>
          </p:nvSpPr>
          <p:spPr>
            <a:xfrm>
              <a:off x="184479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b="0" i="0" sz="700" u="none" cap="none" strike="noStrike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7" name="Google Shape;227;g12f060091ea_0_1020"/>
            <p:cNvSpPr txBox="1"/>
            <p:nvPr/>
          </p:nvSpPr>
          <p:spPr>
            <a:xfrm>
              <a:off x="218932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b="0" i="0" sz="700" u="none" cap="none" strike="noStrike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8" name="Google Shape;228;g12f060091ea_0_1020"/>
            <p:cNvSpPr txBox="1"/>
            <p:nvPr/>
          </p:nvSpPr>
          <p:spPr>
            <a:xfrm>
              <a:off x="253385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b="0" i="0" sz="700" u="none" cap="none" strike="noStrike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9" name="Google Shape;229;g12f060091ea_0_1020"/>
            <p:cNvSpPr txBox="1"/>
            <p:nvPr/>
          </p:nvSpPr>
          <p:spPr>
            <a:xfrm>
              <a:off x="287654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C58D3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b="0" i="0" sz="700" u="none" cap="none" strike="noStrike">
                <a:solidFill>
                  <a:srgbClr val="0C58D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30" name="Google Shape;230;g12f060091ea_0_1020"/>
          <p:cNvGrpSpPr/>
          <p:nvPr/>
        </p:nvGrpSpPr>
        <p:grpSpPr>
          <a:xfrm>
            <a:off x="479055" y="1943101"/>
            <a:ext cx="1362300" cy="2927725"/>
            <a:chOff x="479055" y="1431525"/>
            <a:chExt cx="1362300" cy="2927725"/>
          </a:xfrm>
        </p:grpSpPr>
        <p:sp>
          <p:nvSpPr>
            <p:cNvPr id="231" name="Google Shape;231;g12f060091ea_0_1020"/>
            <p:cNvSpPr/>
            <p:nvPr/>
          </p:nvSpPr>
          <p:spPr>
            <a:xfrm>
              <a:off x="484200" y="1431550"/>
              <a:ext cx="1356900" cy="2927700"/>
            </a:xfrm>
            <a:prstGeom prst="rect">
              <a:avLst/>
            </a:prstGeom>
            <a:noFill/>
            <a:ln cap="flat" cmpd="sng" w="9525">
              <a:solidFill>
                <a:srgbClr val="0944A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g12f060091ea_0_1020"/>
            <p:cNvSpPr/>
            <p:nvPr/>
          </p:nvSpPr>
          <p:spPr>
            <a:xfrm flipH="1" rot="10800000">
              <a:off x="479055" y="1431525"/>
              <a:ext cx="1362300" cy="126900"/>
            </a:xfrm>
            <a:prstGeom prst="rect">
              <a:avLst/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3" name="Google Shape;233;g12f060091ea_0_1020"/>
            <p:cNvCxnSpPr/>
            <p:nvPr/>
          </p:nvCxnSpPr>
          <p:spPr>
            <a:xfrm rot="10800000">
              <a:off x="82130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944A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34" name="Google Shape;234;g12f060091ea_0_1020"/>
            <p:cNvCxnSpPr/>
            <p:nvPr/>
          </p:nvCxnSpPr>
          <p:spPr>
            <a:xfrm rot="10800000">
              <a:off x="1161675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944A1"/>
              </a:solidFill>
              <a:prstDash val="dot"/>
              <a:round/>
              <a:headEnd len="sm" w="sm" type="none"/>
              <a:tailEnd len="sm" w="sm" type="none"/>
            </a:ln>
          </p:spPr>
        </p:cxnSp>
        <p:cxnSp>
          <p:nvCxnSpPr>
            <p:cNvPr id="235" name="Google Shape;235;g12f060091ea_0_1020"/>
            <p:cNvCxnSpPr/>
            <p:nvPr/>
          </p:nvCxnSpPr>
          <p:spPr>
            <a:xfrm rot="10800000">
              <a:off x="1502050" y="2507000"/>
              <a:ext cx="0" cy="1848300"/>
            </a:xfrm>
            <a:prstGeom prst="straightConnector1">
              <a:avLst/>
            </a:prstGeom>
            <a:noFill/>
            <a:ln cap="flat" cmpd="sng" w="9525">
              <a:solidFill>
                <a:srgbClr val="0944A1"/>
              </a:solidFill>
              <a:prstDash val="dot"/>
              <a:round/>
              <a:headEnd len="sm" w="sm" type="none"/>
              <a:tailEnd len="sm" w="sm" type="none"/>
            </a:ln>
          </p:spPr>
        </p:cxnSp>
        <p:sp>
          <p:nvSpPr>
            <p:cNvPr id="236" name="Google Shape;236;g12f060091ea_0_1020"/>
            <p:cNvSpPr txBox="1"/>
            <p:nvPr/>
          </p:nvSpPr>
          <p:spPr>
            <a:xfrm>
              <a:off x="480693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W1</a:t>
              </a:r>
              <a:endParaRPr b="0" i="0" sz="700" u="none" cap="none" strike="noStrike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7" name="Google Shape;237;g12f060091ea_0_1020"/>
            <p:cNvSpPr txBox="1"/>
            <p:nvPr/>
          </p:nvSpPr>
          <p:spPr>
            <a:xfrm>
              <a:off x="825226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W2</a:t>
              </a:r>
              <a:endParaRPr b="0" i="0" sz="700" u="none" cap="none" strike="noStrike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8" name="Google Shape;238;g12f060091ea_0_1020"/>
            <p:cNvSpPr txBox="1"/>
            <p:nvPr/>
          </p:nvSpPr>
          <p:spPr>
            <a:xfrm>
              <a:off x="1169758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W3</a:t>
              </a:r>
              <a:endParaRPr b="0" i="0" sz="700" u="none" cap="none" strike="noStrike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9" name="Google Shape;239;g12f060091ea_0_1020"/>
            <p:cNvSpPr txBox="1"/>
            <p:nvPr/>
          </p:nvSpPr>
          <p:spPr>
            <a:xfrm>
              <a:off x="1512441" y="2506850"/>
              <a:ext cx="328800" cy="1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pt-BR" sz="700" u="none" cap="none" strike="noStrike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W4</a:t>
              </a:r>
              <a:endParaRPr b="0" i="0" sz="700" u="none" cap="none" strike="noStrike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0" name="Google Shape;240;g12f060091ea_0_1020"/>
            <p:cNvSpPr txBox="1"/>
            <p:nvPr/>
          </p:nvSpPr>
          <p:spPr>
            <a:xfrm>
              <a:off x="484200" y="1558425"/>
              <a:ext cx="804600" cy="79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Arial"/>
                <a:buNone/>
              </a:pPr>
              <a:r>
                <a:rPr b="1" i="0" lang="pt-BR" sz="4200" u="none" cap="none" strike="noStrike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06</a:t>
              </a:r>
              <a:endParaRPr b="1" i="0" sz="4200" u="none" cap="none" strike="noStrike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41" name="Google Shape;241;g12f060091ea_0_1020"/>
          <p:cNvSpPr/>
          <p:nvPr/>
        </p:nvSpPr>
        <p:spPr>
          <a:xfrm>
            <a:off x="2188750" y="3577900"/>
            <a:ext cx="2731200" cy="2073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pt-BR" sz="7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Tratamento de dados</a:t>
            </a:r>
            <a:endParaRPr b="0" i="0" sz="7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2" name="Google Shape;242;g12f060091ea_0_1020"/>
          <p:cNvSpPr/>
          <p:nvPr/>
        </p:nvSpPr>
        <p:spPr>
          <a:xfrm>
            <a:off x="3881775" y="4224350"/>
            <a:ext cx="2380500" cy="207300"/>
          </a:xfrm>
          <a:prstGeom prst="rect">
            <a:avLst/>
          </a:prstGeom>
          <a:solidFill>
            <a:srgbClr val="0D5DD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pt-BR" sz="7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Elaboração do dashboard</a:t>
            </a:r>
            <a:endParaRPr b="0" i="0" sz="7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3" name="Google Shape;243;g12f060091ea_0_1020"/>
          <p:cNvSpPr/>
          <p:nvPr/>
        </p:nvSpPr>
        <p:spPr>
          <a:xfrm>
            <a:off x="4904175" y="4547575"/>
            <a:ext cx="2731200" cy="207300"/>
          </a:xfrm>
          <a:prstGeom prst="rect">
            <a:avLst/>
          </a:prstGeom>
          <a:solidFill>
            <a:srgbClr val="0E65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pt-BR" sz="7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Finalização do projeto</a:t>
            </a:r>
            <a:endParaRPr b="0" i="0" sz="7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4" name="Google Shape;244;g12f060091ea_0_1020"/>
          <p:cNvSpPr/>
          <p:nvPr/>
        </p:nvSpPr>
        <p:spPr>
          <a:xfrm>
            <a:off x="2172075" y="3901125"/>
            <a:ext cx="1709700" cy="207300"/>
          </a:xfrm>
          <a:prstGeom prst="rect">
            <a:avLst/>
          </a:prstGeom>
          <a:solidFill>
            <a:srgbClr val="0C58D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pt-BR" sz="7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Planejamento estrutural do dashboard</a:t>
            </a:r>
            <a:endParaRPr b="0" i="0" sz="700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5" name="Google Shape;245;g12f060091ea_0_1020"/>
          <p:cNvSpPr txBox="1"/>
          <p:nvPr/>
        </p:nvSpPr>
        <p:spPr>
          <a:xfrm>
            <a:off x="8132763" y="4898797"/>
            <a:ext cx="526800" cy="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pt-BR" sz="600" u="none" cap="none" strike="noStrike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rPr>
              <a:t>LOREM</a:t>
            </a:r>
            <a:endParaRPr b="0" i="0" sz="1400" u="none" cap="none" strike="noStrike">
              <a:solidFill>
                <a:srgbClr val="307B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12f060091ea_0_1020"/>
          <p:cNvSpPr/>
          <p:nvPr/>
        </p:nvSpPr>
        <p:spPr>
          <a:xfrm>
            <a:off x="8130229" y="4914899"/>
            <a:ext cx="66300" cy="57600"/>
          </a:xfrm>
          <a:prstGeom prst="triangle">
            <a:avLst>
              <a:gd fmla="val 50000" name="adj"/>
            </a:avLst>
          </a:prstGeom>
          <a:solidFill>
            <a:srgbClr val="307B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12f060091ea_0_1020"/>
          <p:cNvSpPr/>
          <p:nvPr/>
        </p:nvSpPr>
        <p:spPr>
          <a:xfrm>
            <a:off x="1295454" y="3320815"/>
            <a:ext cx="66300" cy="576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12f060091ea_0_1020"/>
          <p:cNvSpPr/>
          <p:nvPr/>
        </p:nvSpPr>
        <p:spPr>
          <a:xfrm>
            <a:off x="1979579" y="3320815"/>
            <a:ext cx="66300" cy="576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g12f060091ea_0_1020"/>
          <p:cNvSpPr/>
          <p:nvPr/>
        </p:nvSpPr>
        <p:spPr>
          <a:xfrm>
            <a:off x="479051" y="3245975"/>
            <a:ext cx="1709700" cy="207300"/>
          </a:xfrm>
          <a:prstGeom prst="rect">
            <a:avLst/>
          </a:prstGeom>
          <a:solidFill>
            <a:srgbClr val="0944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0" i="0" lang="pt-BR" sz="7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Captação d</a:t>
            </a:r>
            <a:r>
              <a:rPr lang="pt-BR" sz="7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 recursos</a:t>
            </a:r>
            <a:endParaRPr sz="7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2016-12-09T14:21:21Z</dcterms:created>
  <dc:creator>AUGUSTO CESAR Almeida Araujo</dc:creator>
</cp:coreProperties>
</file>