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bSVQJi8jWX2bt4Mwv11h85UW5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8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95209" y="200633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400810" y="457508"/>
                <a:ext cx="1620180" cy="1603340"/>
                <a:chOff x="107504" y="457508"/>
                <a:chExt cx="1800200" cy="1603340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 txBox="1"/>
                <p:nvPr/>
              </p:nvSpPr>
              <p:spPr>
                <a:xfrm>
                  <a:off x="683570" y="457508"/>
                  <a:ext cx="1224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l="7764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4">
                <a:alphaModFix/>
              </a:blip>
              <a:srcRect l="5039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"/>
              <p:cNvSpPr txBox="1"/>
              <p:nvPr/>
            </p:nvSpPr>
            <p:spPr>
              <a:xfrm>
                <a:off x="730554" y="2202132"/>
                <a:ext cx="12852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842163" y="3498275"/>
                <a:ext cx="11787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"/>
              <p:cNvPicPr preferRelativeResize="0"/>
              <p:nvPr/>
            </p:nvPicPr>
            <p:blipFill rotWithShape="1">
              <a:blip r:embed="rId5">
                <a:alphaModFix/>
              </a:blip>
              <a:srcRect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"/>
              <p:cNvGrpSpPr/>
              <p:nvPr/>
            </p:nvGrpSpPr>
            <p:grpSpPr>
              <a:xfrm>
                <a:off x="2087068" y="457508"/>
                <a:ext cx="1620180" cy="1603340"/>
                <a:chOff x="107504" y="457508"/>
                <a:chExt cx="1800200" cy="1603340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"/>
                <p:cNvSpPr txBox="1"/>
                <p:nvPr/>
              </p:nvSpPr>
              <p:spPr>
                <a:xfrm>
                  <a:off x="683569" y="457508"/>
                  <a:ext cx="12240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pic>
            <p:nvPicPr>
              <p:cNvPr id="99" name="Google Shape;99;p1"/>
              <p:cNvPicPr preferRelativeResize="0"/>
              <p:nvPr/>
            </p:nvPicPr>
            <p:blipFill rotWithShape="1">
              <a:blip r:embed="rId6">
                <a:alphaModFix/>
              </a:blip>
              <a:srcRect l="10581" t="25222" r="10449" b="15925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w="25400" cap="flat" cmpd="sng">
                <a:solidFill>
                  <a:srgbClr val="395E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 txBox="1"/>
              <p:nvPr/>
            </p:nvSpPr>
            <p:spPr>
              <a:xfrm>
                <a:off x="2674914" y="2202131"/>
                <a:ext cx="10323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pt-BR"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REQUISÍTOS</a:t>
                </a:r>
                <a:endParaRPr sz="12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"/>
              <p:cNvPicPr preferRelativeResize="0"/>
              <p:nvPr/>
            </p:nvPicPr>
            <p:blipFill rotWithShape="1">
              <a:blip r:embed="rId7">
                <a:alphaModFix/>
              </a:blip>
              <a:srcRect l="25611" t="21548" r="6896" b="22415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"/>
              <p:cNvGrpSpPr/>
              <p:nvPr/>
            </p:nvGrpSpPr>
            <p:grpSpPr>
              <a:xfrm>
                <a:off x="3785186" y="448962"/>
                <a:ext cx="1620180" cy="2295960"/>
                <a:chOff x="107504" y="457508"/>
                <a:chExt cx="1800200" cy="2295960"/>
              </a:xfrm>
            </p:grpSpPr>
            <p:sp>
              <p:nvSpPr>
                <p:cNvPr id="104" name="Google Shape;10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"/>
                <p:cNvSpPr txBox="1"/>
                <p:nvPr/>
              </p:nvSpPr>
              <p:spPr>
                <a:xfrm>
                  <a:off x="587557" y="457508"/>
                  <a:ext cx="1320000" cy="83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"/>
              <p:cNvPicPr preferRelativeResize="0"/>
              <p:nvPr/>
            </p:nvPicPr>
            <p:blipFill rotWithShape="1">
              <a:blip r:embed="rId8">
                <a:alphaModFix/>
              </a:blip>
              <a:srcRect t="69295" r="26076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"/>
              <p:cNvGrpSpPr/>
              <p:nvPr/>
            </p:nvGrpSpPr>
            <p:grpSpPr>
              <a:xfrm>
                <a:off x="3785186" y="2780928"/>
                <a:ext cx="1620306" cy="2295960"/>
                <a:chOff x="107504" y="457508"/>
                <a:chExt cx="1800340" cy="2295960"/>
              </a:xfrm>
            </p:grpSpPr>
            <p:sp>
              <p:nvSpPr>
                <p:cNvPr id="108" name="Google Shape;10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"/>
                <p:cNvSpPr txBox="1"/>
                <p:nvPr/>
              </p:nvSpPr>
              <p:spPr>
                <a:xfrm>
                  <a:off x="467544" y="457508"/>
                  <a:ext cx="14403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"/>
              <p:cNvPicPr preferRelativeResize="0"/>
              <p:nvPr/>
            </p:nvPicPr>
            <p:blipFill rotWithShape="1">
              <a:blip r:embed="rId9">
                <a:alphaModFix/>
              </a:blip>
              <a:srcRect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"/>
              <p:cNvGrpSpPr/>
              <p:nvPr/>
            </p:nvGrpSpPr>
            <p:grpSpPr>
              <a:xfrm>
                <a:off x="5480416" y="468125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12" name="Google Shape;112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67518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"/>
              <p:cNvPicPr preferRelativeResize="0"/>
              <p:nvPr/>
            </p:nvPicPr>
            <p:blipFill rotWithShape="1">
              <a:blip r:embed="rId10">
                <a:alphaModFix/>
              </a:blip>
              <a:srcRect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"/>
              <p:cNvGrpSpPr/>
              <p:nvPr/>
            </p:nvGrpSpPr>
            <p:grpSpPr>
              <a:xfrm>
                <a:off x="5480416" y="2780928"/>
                <a:ext cx="1620180" cy="2295960"/>
                <a:chOff x="107504" y="457508"/>
                <a:chExt cx="1800200" cy="2295960"/>
              </a:xfrm>
            </p:grpSpPr>
            <p:sp>
              <p:nvSpPr>
                <p:cNvPr id="116" name="Google Shape;116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"/>
                <p:cNvSpPr txBox="1"/>
                <p:nvPr/>
              </p:nvSpPr>
              <p:spPr>
                <a:xfrm>
                  <a:off x="675188" y="457508"/>
                  <a:ext cx="12324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"/>
              <p:cNvPicPr preferRelativeResize="0"/>
              <p:nvPr/>
            </p:nvPicPr>
            <p:blipFill rotWithShape="1">
              <a:blip r:embed="rId11">
                <a:alphaModFix/>
              </a:blip>
              <a:srcRect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"/>
                <p:cNvSpPr txBox="1"/>
                <p:nvPr/>
              </p:nvSpPr>
              <p:spPr>
                <a:xfrm>
                  <a:off x="22642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"/>
              <p:cNvPicPr preferRelativeResize="0"/>
              <p:nvPr/>
            </p:nvPicPr>
            <p:blipFill rotWithShape="1">
              <a:blip r:embed="rId12">
                <a:alphaModFix/>
              </a:blip>
              <a:srcRect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"/>
                <p:cNvSpPr txBox="1"/>
                <p:nvPr/>
              </p:nvSpPr>
              <p:spPr>
                <a:xfrm>
                  <a:off x="49979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"/>
              <p:cNvPicPr preferRelativeResize="0"/>
              <p:nvPr/>
            </p:nvPicPr>
            <p:blipFill rotWithShape="1">
              <a:blip r:embed="rId13">
                <a:alphaModFix/>
              </a:blip>
              <a:srcRect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"/>
                <p:cNvSpPr txBox="1"/>
                <p:nvPr/>
              </p:nvSpPr>
              <p:spPr>
                <a:xfrm>
                  <a:off x="107374" y="639596"/>
                  <a:ext cx="1520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"/>
              <p:cNvPicPr preferRelativeResize="0"/>
              <p:nvPr/>
            </p:nvPicPr>
            <p:blipFill rotWithShape="1">
              <a:blip r:embed="rId14">
                <a:alphaModFix/>
              </a:blip>
              <a:srcRect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w="25400" cap="flat" cmpd="sng">
                  <a:solidFill>
                    <a:srgbClr val="395E8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"/>
                <p:cNvSpPr txBox="1"/>
                <p:nvPr/>
              </p:nvSpPr>
              <p:spPr>
                <a:xfrm>
                  <a:off x="209465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200"/>
                    <a:buFont typeface="Arial"/>
                    <a:buNone/>
                  </a:pPr>
                  <a:r>
                    <a:rPr lang="pt-BR" sz="1200" b="1" i="0" u="none" strike="noStrike" cap="non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sz="1200" b="1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"/>
              <p:cNvPicPr preferRelativeResize="0"/>
              <p:nvPr/>
            </p:nvPicPr>
            <p:blipFill rotWithShape="1">
              <a:blip r:embed="rId15">
                <a:alphaModFix/>
              </a:blip>
              <a:srcRect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"/>
              <p:cNvPicPr preferRelativeResize="0"/>
              <p:nvPr/>
            </p:nvPicPr>
            <p:blipFill rotWithShape="1">
              <a:blip r:embed="rId16">
                <a:alphaModFix/>
              </a:blip>
              <a:srcRect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"/>
              <p:cNvPicPr preferRelativeResize="0"/>
              <p:nvPr/>
            </p:nvPicPr>
            <p:blipFill rotWithShape="1">
              <a:blip r:embed="rId17">
                <a:alphaModFix/>
              </a:blip>
              <a:srcRect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RODRIGO MIRANDA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4431237" y="185265"/>
            <a:ext cx="2793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SUBESTAÇÃO DIDÁTICA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5503193" y="3217276"/>
            <a:ext cx="16011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descritivos de Manutenção da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subestação.</a:t>
            </a: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/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Roteiros de prática de manutenção da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subestação</a:t>
            </a: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 de alteração de instalação dos equipamentos da subestação(Comparativo com norma)</a:t>
            </a:r>
            <a:endParaRPr/>
          </a:p>
          <a:p>
            <a:pPr marL="171450" marR="0" lvl="0" indent="-101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7224834" y="3311868"/>
            <a:ext cx="628745" cy="146169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7377234" y="3529298"/>
            <a:ext cx="628745" cy="146169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7529634" y="3773032"/>
            <a:ext cx="628745" cy="146169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7682034" y="3991209"/>
            <a:ext cx="628745" cy="146169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7834434" y="4190645"/>
            <a:ext cx="628745" cy="146169"/>
          </a:xfrm>
          <a:prstGeom prst="rect">
            <a:avLst/>
          </a:prstGeom>
          <a:solidFill>
            <a:srgbClr val="FF0000"/>
          </a:solidFill>
          <a:ln w="25400" cap="flat" cmpd="sng">
            <a:solidFill>
              <a:srgbClr val="8C3A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7248525" y="3217272"/>
            <a:ext cx="529800" cy="1529303"/>
            <a:chOff x="7248525" y="3217272"/>
            <a:chExt cx="529800" cy="1529303"/>
          </a:xfrm>
        </p:grpSpPr>
        <p:cxnSp>
          <p:nvCxnSpPr>
            <p:cNvPr id="148" name="Google Shape;148;p1"/>
            <p:cNvCxnSpPr/>
            <p:nvPr/>
          </p:nvCxnSpPr>
          <p:spPr>
            <a:xfrm rot="10800000" flipH="1">
              <a:off x="7446860" y="3217272"/>
              <a:ext cx="10734" cy="131391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49" name="Google Shape;149;p1"/>
            <p:cNvSpPr txBox="1"/>
            <p:nvPr/>
          </p:nvSpPr>
          <p:spPr>
            <a:xfrm>
              <a:off x="7248525" y="4531175"/>
              <a:ext cx="529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pt-BR" sz="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AGO</a:t>
              </a:r>
              <a:endParaRPr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1"/>
          <p:cNvGrpSpPr/>
          <p:nvPr/>
        </p:nvGrpSpPr>
        <p:grpSpPr>
          <a:xfrm>
            <a:off x="7622461" y="3212976"/>
            <a:ext cx="443100" cy="1529314"/>
            <a:chOff x="7274649" y="3217272"/>
            <a:chExt cx="443100" cy="1529314"/>
          </a:xfrm>
        </p:grpSpPr>
        <p:cxnSp>
          <p:nvCxnSpPr>
            <p:cNvPr id="151" name="Google Shape;151;p1"/>
            <p:cNvCxnSpPr/>
            <p:nvPr/>
          </p:nvCxnSpPr>
          <p:spPr>
            <a:xfrm rot="10800000" flipH="1">
              <a:off x="7446860" y="3217272"/>
              <a:ext cx="10734" cy="131391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2" name="Google Shape;152;p1"/>
            <p:cNvSpPr txBox="1"/>
            <p:nvPr/>
          </p:nvSpPr>
          <p:spPr>
            <a:xfrm>
              <a:off x="7274649" y="4531186"/>
              <a:ext cx="443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pt-BR" sz="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SET</a:t>
              </a:r>
              <a:endParaRPr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3" name="Google Shape;153;p1"/>
          <p:cNvGrpSpPr/>
          <p:nvPr/>
        </p:nvGrpSpPr>
        <p:grpSpPr>
          <a:xfrm>
            <a:off x="7945342" y="3212976"/>
            <a:ext cx="443082" cy="1529358"/>
            <a:chOff x="7248524" y="3217272"/>
            <a:chExt cx="443082" cy="1529358"/>
          </a:xfrm>
        </p:grpSpPr>
        <p:cxnSp>
          <p:nvCxnSpPr>
            <p:cNvPr id="154" name="Google Shape;154;p1"/>
            <p:cNvCxnSpPr/>
            <p:nvPr/>
          </p:nvCxnSpPr>
          <p:spPr>
            <a:xfrm rot="10800000" flipH="1">
              <a:off x="7446860" y="3217272"/>
              <a:ext cx="10734" cy="131391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5" name="Google Shape;155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pt-BR" sz="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OUT</a:t>
              </a:r>
              <a:endParaRPr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" name="Google Shape;156;p1"/>
          <p:cNvGrpSpPr/>
          <p:nvPr/>
        </p:nvGrpSpPr>
        <p:grpSpPr>
          <a:xfrm>
            <a:off x="8272118" y="3212976"/>
            <a:ext cx="443082" cy="1529358"/>
            <a:chOff x="7248524" y="3217272"/>
            <a:chExt cx="443082" cy="1529358"/>
          </a:xfrm>
        </p:grpSpPr>
        <p:cxnSp>
          <p:nvCxnSpPr>
            <p:cNvPr id="157" name="Google Shape;157;p1"/>
            <p:cNvCxnSpPr/>
            <p:nvPr/>
          </p:nvCxnSpPr>
          <p:spPr>
            <a:xfrm rot="10800000" flipH="1">
              <a:off x="7446860" y="3217272"/>
              <a:ext cx="10734" cy="1313914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58" name="Google Shape;158;p1"/>
            <p:cNvSpPr txBox="1"/>
            <p:nvPr/>
          </p:nvSpPr>
          <p:spPr>
            <a:xfrm>
              <a:off x="7248524" y="4531186"/>
              <a:ext cx="443082" cy="2154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pt-BR" sz="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NOV</a:t>
              </a:r>
              <a:endParaRPr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1"/>
          <p:cNvSpPr txBox="1"/>
          <p:nvPr/>
        </p:nvSpPr>
        <p:spPr>
          <a:xfrm>
            <a:off x="7270598" y="4746630"/>
            <a:ext cx="100152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t-B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Ano: 2022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392550" y="2576075"/>
            <a:ext cx="16011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pt-BR" sz="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Desenvolvimento de relatórios de manutenção e roteiros de prática para as subestações didáticas de 13,8 kV, em um período de 4 meses, apoiado em métodos de ensaio estabelecidos por norma e viabilizando a realização de aulas práticas.</a:t>
            </a:r>
            <a:endParaRPr sz="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410698" y="4007764"/>
            <a:ext cx="16011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Aumento da carga hor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</a:t>
            </a: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ria prática  aos alunos de bacharelado e dos cursos técnicos do Centro Universitário Senai CIMATEC ;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Definição de uma finalidade para as subestações.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Evitar grandes falhas e acidentes elétricos.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104959" y="980998"/>
            <a:ext cx="1601100" cy="7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de manutenção e prática para subestações didáticas de 13,8 kV, apoiado em métodos de ensaio estabelecidos por norma.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2100580" y="2734858"/>
            <a:ext cx="1601100" cy="34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Requisitos Técnicos: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relatórios vão conter uma descrição detalhada de manutenção preventiva , aliado a um mapa de riscos;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roteiros de prática vão conter e enumerar os passos necessários para a realização da manutenção e parametrização do relé, disjuntor e manipulação das chaves seccionadoras;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relatórios e roteiros devem tratar dos equipamentos necessários à correta execução de cada procedimento (termovisor,megôhmetro, EPIs).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Requisitos Gerenciais: 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reunião por mês com o cliente;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Aprovação do orientador técnico e gerencial para a conclusão das etapas;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9999" marR="0" lvl="0" indent="-899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Seguir as normas regulamentadora NR 10-Segurança em Instalações e serviços de eletricidade e NR 3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-Trabalho em altura.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3801447" y="1199791"/>
            <a:ext cx="1601100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Centro universitário Senai CIMATEC, cursos técnicos e de bacharelado .</a:t>
            </a:r>
            <a:endParaRPr/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área de Geração, Transmissão e Distribuição, GTD (Frederico Cesário Representante dos interesses da área).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3781541" y="3306675"/>
            <a:ext cx="1601100" cy="19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Rodrigo Miranda (Gerente do Projeto);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Tiago Menezes, Davi Sampaio, Eduarda Almeida, Erick Matos e Lucas Sena (Equipe de Projeto);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Paulo Andrade (Orientador Técnico).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 Lucas (Orientador Gerencial).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5472412" y="791106"/>
            <a:ext cx="160110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Término da construção das Subestações até agosto/2022;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Viabilizar visitas e fornecer transporte às Subestações;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 aos manuais dos equipamentos das Subestações;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Fornecimento de EPIs para visitas às Subestações.</a:t>
            </a:r>
            <a:endParaRPr/>
          </a:p>
          <a:p>
            <a:pPr marL="63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Obs: Todos os pontos são de responsabilidade do Senai CIMATEC.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410700" y="865650"/>
            <a:ext cx="16011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Promover uma utilidade educativa para as subestações em construção;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Viabilizar aulas  práticas relacionados as subestações</a:t>
            </a:r>
            <a:endParaRPr sz="1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7144816" y="965254"/>
            <a:ext cx="1601100" cy="199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Entrega que não atenda todos os requisitos previstos, por imprevistos na construção das subestações;</a:t>
            </a:r>
            <a:endParaRPr sz="11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Char char="-"/>
            </a:pPr>
            <a:r>
              <a:rPr lang="pt-BR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Atraso nas entregas por indisponibilidade de transporte às Subestações.</a:t>
            </a:r>
            <a:endParaRPr sz="11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3830667" y="5524425"/>
            <a:ext cx="31395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prazo limite do projeto é novembro de 2022 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Visitas às subestações apenas com o técnico responsável;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será realizada nenhuma intervenção física nas Subestações;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Char char="-"/>
            </a:pPr>
            <a:r>
              <a:rPr lang="pt-BR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serão realizadas atividades fora do escopo normativo.</a:t>
            </a:r>
            <a:endParaRPr sz="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7164709" y="5442609"/>
            <a:ext cx="160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Deslocamento SENAI CIMATEC - CIMATEC Park (</a:t>
            </a:r>
            <a:r>
              <a:rPr lang="pt-BR" sz="1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R$0,00</a:t>
            </a:r>
            <a:r>
              <a:rPr lang="pt-BR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65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Alimentação (R$ </a:t>
            </a:r>
            <a:r>
              <a:rPr lang="pt-BR" sz="1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0,00</a:t>
            </a:r>
            <a:r>
              <a:rPr lang="pt-BR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  <a:endParaRPr sz="1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1" name="Google Shape;171;p1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7366335" y="43564"/>
            <a:ext cx="1601100" cy="432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Apresentação na tela (4:3)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AUGUSTO CESAR Almeida Araujo</dc:creator>
  <cp:lastModifiedBy>Rodrigo Lemos Miranda</cp:lastModifiedBy>
  <cp:revision>1</cp:revision>
  <dcterms:created xsi:type="dcterms:W3CDTF">2016-12-09T14:21:21Z</dcterms:created>
  <dcterms:modified xsi:type="dcterms:W3CDTF">2022-06-09T22:11:29Z</dcterms:modified>
</cp:coreProperties>
</file>