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g8uNp6btQuTl3kbEZg5+BiBfEc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243d209aaa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1243d209aaa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2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3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6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1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12.png"/><Relationship Id="rId10" Type="http://schemas.openxmlformats.org/officeDocument/2006/relationships/image" Target="../media/image7.png"/><Relationship Id="rId13" Type="http://schemas.openxmlformats.org/officeDocument/2006/relationships/image" Target="../media/image2.png"/><Relationship Id="rId1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3.png"/><Relationship Id="rId9" Type="http://schemas.openxmlformats.org/officeDocument/2006/relationships/image" Target="../media/image1.png"/><Relationship Id="rId15" Type="http://schemas.openxmlformats.org/officeDocument/2006/relationships/image" Target="../media/image11.png"/><Relationship Id="rId14" Type="http://schemas.openxmlformats.org/officeDocument/2006/relationships/image" Target="../media/image17.png"/><Relationship Id="rId17" Type="http://schemas.openxmlformats.org/officeDocument/2006/relationships/image" Target="../media/image6.png"/><Relationship Id="rId16" Type="http://schemas.openxmlformats.org/officeDocument/2006/relationships/image" Target="../media/image15.png"/><Relationship Id="rId5" Type="http://schemas.openxmlformats.org/officeDocument/2006/relationships/image" Target="../media/image14.png"/><Relationship Id="rId19" Type="http://schemas.openxmlformats.org/officeDocument/2006/relationships/image" Target="../media/image16.png"/><Relationship Id="rId6" Type="http://schemas.openxmlformats.org/officeDocument/2006/relationships/image" Target="../media/image13.png"/><Relationship Id="rId18" Type="http://schemas.openxmlformats.org/officeDocument/2006/relationships/image" Target="../media/image10.png"/><Relationship Id="rId7" Type="http://schemas.openxmlformats.org/officeDocument/2006/relationships/image" Target="../media/image8.pn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8D8D8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243d209aaa_1_0"/>
          <p:cNvSpPr txBox="1"/>
          <p:nvPr/>
        </p:nvSpPr>
        <p:spPr>
          <a:xfrm>
            <a:off x="4442500" y="157750"/>
            <a:ext cx="432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Dashboard para Gestão de Recursos Humanos e Financeira no setor da Eletrônica Embarcada do SENAI CIMATEC.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5" name="Google Shape;85;g1243d209aaa_1_0"/>
          <p:cNvGrpSpPr/>
          <p:nvPr/>
        </p:nvGrpSpPr>
        <p:grpSpPr>
          <a:xfrm>
            <a:off x="391928" y="200633"/>
            <a:ext cx="8412660" cy="6514808"/>
            <a:chOff x="392607" y="223827"/>
            <a:chExt cx="8412660" cy="6514808"/>
          </a:xfrm>
        </p:grpSpPr>
        <p:grpSp>
          <p:nvGrpSpPr>
            <p:cNvPr id="86" name="Google Shape;86;g1243d209aaa_1_0"/>
            <p:cNvGrpSpPr/>
            <p:nvPr/>
          </p:nvGrpSpPr>
          <p:grpSpPr>
            <a:xfrm>
              <a:off x="392607" y="444996"/>
              <a:ext cx="8412660" cy="6293640"/>
              <a:chOff x="392607" y="375721"/>
              <a:chExt cx="8412660" cy="6293640"/>
            </a:xfrm>
          </p:grpSpPr>
          <p:grpSp>
            <p:nvGrpSpPr>
              <p:cNvPr id="87" name="Google Shape;87;g1243d209aaa_1_0"/>
              <p:cNvGrpSpPr/>
              <p:nvPr/>
            </p:nvGrpSpPr>
            <p:grpSpPr>
              <a:xfrm>
                <a:off x="400810" y="375721"/>
                <a:ext cx="1620270" cy="1685252"/>
                <a:chOff x="107504" y="375721"/>
                <a:chExt cx="1800300" cy="1685252"/>
              </a:xfrm>
            </p:grpSpPr>
            <p:sp>
              <p:nvSpPr>
                <p:cNvPr id="88" name="Google Shape;88;g1243d209aaa_1_0"/>
                <p:cNvSpPr/>
                <p:nvPr/>
              </p:nvSpPr>
              <p:spPr>
                <a:xfrm>
                  <a:off x="107504" y="476672"/>
                  <a:ext cx="1800300" cy="15843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9" name="Google Shape;89;g1243d209aaa_1_0"/>
                <p:cNvSpPr txBox="1"/>
                <p:nvPr/>
              </p:nvSpPr>
              <p:spPr>
                <a:xfrm>
                  <a:off x="629403" y="375721"/>
                  <a:ext cx="12240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JUSTIFICATIVA&amp; Passado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90" name="Google Shape;90;g1243d209aaa_1_0"/>
              <p:cNvPicPr preferRelativeResize="0"/>
              <p:nvPr/>
            </p:nvPicPr>
            <p:blipFill rotWithShape="1">
              <a:blip r:embed="rId3">
                <a:alphaModFix/>
              </a:blip>
              <a:srcRect b="0" l="7766" r="0" t="0"/>
              <a:stretch/>
            </p:blipFill>
            <p:spPr>
              <a:xfrm>
                <a:off x="392607" y="466954"/>
                <a:ext cx="528395" cy="296323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1" name="Google Shape;91;g1243d209aaa_1_0"/>
              <p:cNvSpPr/>
              <p:nvPr/>
            </p:nvSpPr>
            <p:spPr>
              <a:xfrm>
                <a:off x="395536" y="2132856"/>
                <a:ext cx="1620300" cy="1224000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2" name="Google Shape;92;g1243d209aaa_1_0"/>
              <p:cNvPicPr preferRelativeResize="0"/>
              <p:nvPr/>
            </p:nvPicPr>
            <p:blipFill rotWithShape="1">
              <a:blip r:embed="rId4">
                <a:alphaModFix/>
              </a:blip>
              <a:srcRect b="0" l="5042" r="0" t="0"/>
              <a:stretch/>
            </p:blipFill>
            <p:spPr>
              <a:xfrm>
                <a:off x="445751" y="2149444"/>
                <a:ext cx="432049" cy="374686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93" name="Google Shape;93;g1243d209aaa_1_0"/>
              <p:cNvSpPr txBox="1"/>
              <p:nvPr/>
            </p:nvSpPr>
            <p:spPr>
              <a:xfrm>
                <a:off x="730554" y="2202132"/>
                <a:ext cx="1285200" cy="27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OBJ SMART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" name="Google Shape;94;g1243d209aaa_1_0"/>
              <p:cNvSpPr/>
              <p:nvPr/>
            </p:nvSpPr>
            <p:spPr>
              <a:xfrm>
                <a:off x="414665" y="3429000"/>
                <a:ext cx="1620300" cy="2880300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g1243d209aaa_1_0"/>
              <p:cNvSpPr txBox="1"/>
              <p:nvPr/>
            </p:nvSpPr>
            <p:spPr>
              <a:xfrm>
                <a:off x="842163" y="3498275"/>
                <a:ext cx="1178700" cy="461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BENEFÍCIOS</a:t>
                </a:r>
                <a:endParaRPr/>
              </a:p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Futuros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96" name="Google Shape;96;g1243d209aaa_1_0"/>
              <p:cNvPicPr preferRelativeResize="0"/>
              <p:nvPr/>
            </p:nvPicPr>
            <p:blipFill rotWithShape="1">
              <a:blip r:embed="rId5">
                <a:alphaModFix/>
              </a:blip>
              <a:srcRect b="0" l="0" r="0" t="0"/>
              <a:stretch/>
            </p:blipFill>
            <p:spPr>
              <a:xfrm>
                <a:off x="480212" y="3498275"/>
                <a:ext cx="361950" cy="38100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97" name="Google Shape;97;g1243d209aaa_1_0"/>
              <p:cNvGrpSpPr/>
              <p:nvPr/>
            </p:nvGrpSpPr>
            <p:grpSpPr>
              <a:xfrm>
                <a:off x="2087068" y="457508"/>
                <a:ext cx="1620270" cy="1603464"/>
                <a:chOff x="107504" y="457508"/>
                <a:chExt cx="1800300" cy="1603464"/>
              </a:xfrm>
            </p:grpSpPr>
            <p:sp>
              <p:nvSpPr>
                <p:cNvPr id="98" name="Google Shape;98;g1243d209aaa_1_0"/>
                <p:cNvSpPr/>
                <p:nvPr/>
              </p:nvSpPr>
              <p:spPr>
                <a:xfrm>
                  <a:off x="107504" y="476672"/>
                  <a:ext cx="1800300" cy="15843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99" name="Google Shape;99;g1243d209aaa_1_0"/>
                <p:cNvSpPr txBox="1"/>
                <p:nvPr/>
              </p:nvSpPr>
              <p:spPr>
                <a:xfrm>
                  <a:off x="683569" y="457508"/>
                  <a:ext cx="12240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PRODUTO</a:t>
                  </a:r>
                  <a:endParaRPr/>
                </a:p>
              </p:txBody>
            </p:sp>
          </p:grpSp>
          <p:pic>
            <p:nvPicPr>
              <p:cNvPr id="100" name="Google Shape;100;g1243d209aaa_1_0"/>
              <p:cNvPicPr preferRelativeResize="0"/>
              <p:nvPr/>
            </p:nvPicPr>
            <p:blipFill rotWithShape="1">
              <a:blip r:embed="rId6">
                <a:alphaModFix/>
              </a:blip>
              <a:srcRect b="15920" l="10582" r="10447" t="25225"/>
              <a:stretch/>
            </p:blipFill>
            <p:spPr>
              <a:xfrm>
                <a:off x="2156344" y="504221"/>
                <a:ext cx="452442" cy="41835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101" name="Google Shape;101;g1243d209aaa_1_0"/>
              <p:cNvSpPr/>
              <p:nvPr/>
            </p:nvSpPr>
            <p:spPr>
              <a:xfrm>
                <a:off x="2098850" y="2132856"/>
                <a:ext cx="1620300" cy="4176600"/>
              </a:xfrm>
              <a:prstGeom prst="rect">
                <a:avLst/>
              </a:prstGeom>
              <a:solidFill>
                <a:schemeClr val="lt1"/>
              </a:solidFill>
              <a:ln cap="flat" cmpd="sng" w="25400">
                <a:solidFill>
                  <a:srgbClr val="395E8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g1243d209aaa_1_0"/>
              <p:cNvSpPr txBox="1"/>
              <p:nvPr/>
            </p:nvSpPr>
            <p:spPr>
              <a:xfrm>
                <a:off x="2674914" y="2202131"/>
                <a:ext cx="1032300" cy="2769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REQUIS</a:t>
                </a:r>
                <a:r>
                  <a:rPr b="1" lang="pt-BR" sz="1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</a:t>
                </a:r>
                <a:r>
                  <a:rPr b="1" i="0" lang="pt-BR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TOS</a:t>
                </a:r>
                <a:endParaRPr b="1" i="0" sz="1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pic>
            <p:nvPicPr>
              <p:cNvPr id="103" name="Google Shape;103;g1243d209aaa_1_0"/>
              <p:cNvPicPr preferRelativeResize="0"/>
              <p:nvPr/>
            </p:nvPicPr>
            <p:blipFill rotWithShape="1">
              <a:blip r:embed="rId7">
                <a:alphaModFix/>
              </a:blip>
              <a:srcRect b="22415" l="25614" r="6891" t="21546"/>
              <a:stretch/>
            </p:blipFill>
            <p:spPr>
              <a:xfrm>
                <a:off x="2208140" y="2202131"/>
                <a:ext cx="377877" cy="385044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4" name="Google Shape;104;g1243d209aaa_1_0"/>
              <p:cNvGrpSpPr/>
              <p:nvPr/>
            </p:nvGrpSpPr>
            <p:grpSpPr>
              <a:xfrm>
                <a:off x="3785186" y="448962"/>
                <a:ext cx="1620270" cy="2295863"/>
                <a:chOff x="107504" y="457508"/>
                <a:chExt cx="1800300" cy="2295863"/>
              </a:xfrm>
            </p:grpSpPr>
            <p:sp>
              <p:nvSpPr>
                <p:cNvPr id="105" name="Google Shape;105;g1243d209aaa_1_0"/>
                <p:cNvSpPr/>
                <p:nvPr/>
              </p:nvSpPr>
              <p:spPr>
                <a:xfrm>
                  <a:off x="107504" y="476671"/>
                  <a:ext cx="1800300" cy="22767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06" name="Google Shape;106;g1243d209aaa_1_0"/>
                <p:cNvSpPr txBox="1"/>
                <p:nvPr/>
              </p:nvSpPr>
              <p:spPr>
                <a:xfrm>
                  <a:off x="587557" y="457508"/>
                  <a:ext cx="1320000" cy="554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0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STAKEHOLDERS EXTERNOS</a:t>
                  </a:r>
                  <a:endParaRPr sz="1000"/>
                </a:p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0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&amp; Fatores Externos</a:t>
                  </a:r>
                  <a:endParaRPr b="1" i="0" sz="10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07" name="Google Shape;107;g1243d209aaa_1_0"/>
              <p:cNvPicPr preferRelativeResize="0"/>
              <p:nvPr/>
            </p:nvPicPr>
            <p:blipFill rotWithShape="1">
              <a:blip r:embed="rId8">
                <a:alphaModFix/>
              </a:blip>
              <a:srcRect b="0" l="0" r="26073" t="69295"/>
              <a:stretch/>
            </p:blipFill>
            <p:spPr>
              <a:xfrm>
                <a:off x="3804993" y="550450"/>
                <a:ext cx="487539" cy="31401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08" name="Google Shape;108;g1243d209aaa_1_0"/>
              <p:cNvGrpSpPr/>
              <p:nvPr/>
            </p:nvGrpSpPr>
            <p:grpSpPr>
              <a:xfrm>
                <a:off x="3785186" y="2780928"/>
                <a:ext cx="1620306" cy="2295863"/>
                <a:chOff x="107504" y="457508"/>
                <a:chExt cx="1800340" cy="2295863"/>
              </a:xfrm>
            </p:grpSpPr>
            <p:sp>
              <p:nvSpPr>
                <p:cNvPr id="109" name="Google Shape;109;g1243d209aaa_1_0"/>
                <p:cNvSpPr/>
                <p:nvPr/>
              </p:nvSpPr>
              <p:spPr>
                <a:xfrm>
                  <a:off x="107504" y="476671"/>
                  <a:ext cx="1800300" cy="22767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0" name="Google Shape;110;g1243d209aaa_1_0"/>
                <p:cNvSpPr txBox="1"/>
                <p:nvPr/>
              </p:nvSpPr>
              <p:spPr>
                <a:xfrm>
                  <a:off x="467544" y="457508"/>
                  <a:ext cx="14403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EQUIPE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1" name="Google Shape;111;g1243d209aaa_1_0"/>
              <p:cNvPicPr preferRelativeResize="0"/>
              <p:nvPr/>
            </p:nvPicPr>
            <p:blipFill rotWithShape="1">
              <a:blip r:embed="rId9">
                <a:alphaModFix/>
              </a:blip>
              <a:srcRect b="0" l="0" r="0" t="0"/>
              <a:stretch/>
            </p:blipFill>
            <p:spPr>
              <a:xfrm>
                <a:off x="3824043" y="2852936"/>
                <a:ext cx="537207" cy="365301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2" name="Google Shape;112;g1243d209aaa_1_0"/>
              <p:cNvGrpSpPr/>
              <p:nvPr/>
            </p:nvGrpSpPr>
            <p:grpSpPr>
              <a:xfrm>
                <a:off x="5480416" y="468125"/>
                <a:ext cx="1620270" cy="2284996"/>
                <a:chOff x="107504" y="468375"/>
                <a:chExt cx="1800300" cy="2284996"/>
              </a:xfrm>
            </p:grpSpPr>
            <p:sp>
              <p:nvSpPr>
                <p:cNvPr id="113" name="Google Shape;113;g1243d209aaa_1_0"/>
                <p:cNvSpPr/>
                <p:nvPr/>
              </p:nvSpPr>
              <p:spPr>
                <a:xfrm>
                  <a:off x="107504" y="476671"/>
                  <a:ext cx="1800300" cy="22767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4" name="Google Shape;114;g1243d209aaa_1_0"/>
                <p:cNvSpPr txBox="1"/>
                <p:nvPr/>
              </p:nvSpPr>
              <p:spPr>
                <a:xfrm>
                  <a:off x="675188" y="468375"/>
                  <a:ext cx="12324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PREMISSAS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5" name="Google Shape;115;g1243d209aaa_1_0"/>
              <p:cNvPicPr preferRelativeResize="0"/>
              <p:nvPr/>
            </p:nvPicPr>
            <p:blipFill rotWithShape="1">
              <a:blip r:embed="rId10">
                <a:alphaModFix/>
              </a:blip>
              <a:srcRect b="0" l="0" r="0" t="0"/>
              <a:stretch/>
            </p:blipFill>
            <p:spPr>
              <a:xfrm>
                <a:off x="5559946" y="497953"/>
                <a:ext cx="561020" cy="33661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16" name="Google Shape;116;g1243d209aaa_1_0"/>
              <p:cNvGrpSpPr/>
              <p:nvPr/>
            </p:nvGrpSpPr>
            <p:grpSpPr>
              <a:xfrm>
                <a:off x="5480416" y="2780928"/>
                <a:ext cx="1620270" cy="2295863"/>
                <a:chOff x="107504" y="457508"/>
                <a:chExt cx="1800300" cy="2295863"/>
              </a:xfrm>
            </p:grpSpPr>
            <p:sp>
              <p:nvSpPr>
                <p:cNvPr id="117" name="Google Shape;117;g1243d209aaa_1_0"/>
                <p:cNvSpPr/>
                <p:nvPr/>
              </p:nvSpPr>
              <p:spPr>
                <a:xfrm>
                  <a:off x="107504" y="476671"/>
                  <a:ext cx="1800300" cy="22767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18" name="Google Shape;118;g1243d209aaa_1_0"/>
                <p:cNvSpPr txBox="1"/>
                <p:nvPr/>
              </p:nvSpPr>
              <p:spPr>
                <a:xfrm>
                  <a:off x="675188" y="457508"/>
                  <a:ext cx="1232400" cy="4617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GRUPO DE ENTREGAS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19" name="Google Shape;119;g1243d209aaa_1_0"/>
              <p:cNvPicPr preferRelativeResize="0"/>
              <p:nvPr/>
            </p:nvPicPr>
            <p:blipFill rotWithShape="1">
              <a:blip r:embed="rId11">
                <a:alphaModFix/>
              </a:blip>
              <a:srcRect b="0" l="0" r="0" t="0"/>
              <a:stretch/>
            </p:blipFill>
            <p:spPr>
              <a:xfrm>
                <a:off x="5537508" y="2886025"/>
                <a:ext cx="621423" cy="261972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0" name="Google Shape;120;g1243d209aaa_1_0"/>
              <p:cNvGrpSpPr/>
              <p:nvPr/>
            </p:nvGrpSpPr>
            <p:grpSpPr>
              <a:xfrm>
                <a:off x="3788842" y="5165327"/>
                <a:ext cx="3311700" cy="1143900"/>
                <a:chOff x="107504" y="476672"/>
                <a:chExt cx="3311700" cy="1143900"/>
              </a:xfrm>
            </p:grpSpPr>
            <p:sp>
              <p:nvSpPr>
                <p:cNvPr id="121" name="Google Shape;121;g1243d209aaa_1_0"/>
                <p:cNvSpPr/>
                <p:nvPr/>
              </p:nvSpPr>
              <p:spPr>
                <a:xfrm>
                  <a:off x="107504" y="476672"/>
                  <a:ext cx="3311700" cy="11439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2" name="Google Shape;122;g1243d209aaa_1_0"/>
                <p:cNvSpPr txBox="1"/>
                <p:nvPr/>
              </p:nvSpPr>
              <p:spPr>
                <a:xfrm>
                  <a:off x="226420" y="496247"/>
                  <a:ext cx="12438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RESTRIÇÕES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3" name="Google Shape;123;g1243d209aaa_1_0"/>
              <p:cNvPicPr preferRelativeResize="0"/>
              <p:nvPr/>
            </p:nvPicPr>
            <p:blipFill rotWithShape="1">
              <a:blip r:embed="rId12">
                <a:alphaModFix/>
              </a:blip>
              <a:srcRect b="0" l="0" r="0" t="0"/>
              <a:stretch/>
            </p:blipFill>
            <p:spPr>
              <a:xfrm>
                <a:off x="3839024" y="5184902"/>
                <a:ext cx="277174" cy="291033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4" name="Google Shape;124;g1243d209aaa_1_0"/>
              <p:cNvGrpSpPr/>
              <p:nvPr/>
            </p:nvGrpSpPr>
            <p:grpSpPr>
              <a:xfrm>
                <a:off x="7176537" y="476672"/>
                <a:ext cx="1620270" cy="2284996"/>
                <a:chOff x="107504" y="468375"/>
                <a:chExt cx="1800300" cy="2284996"/>
              </a:xfrm>
            </p:grpSpPr>
            <p:sp>
              <p:nvSpPr>
                <p:cNvPr id="125" name="Google Shape;125;g1243d209aaa_1_0"/>
                <p:cNvSpPr/>
                <p:nvPr/>
              </p:nvSpPr>
              <p:spPr>
                <a:xfrm>
                  <a:off x="107504" y="476671"/>
                  <a:ext cx="1800300" cy="22767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26" name="Google Shape;126;g1243d209aaa_1_0"/>
                <p:cNvSpPr txBox="1"/>
                <p:nvPr/>
              </p:nvSpPr>
              <p:spPr>
                <a:xfrm>
                  <a:off x="499798" y="468375"/>
                  <a:ext cx="12324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RISCOS</a:t>
                  </a:r>
                  <a:endParaRPr b="1" i="0" sz="1200" u="none" cap="none" strike="noStrike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27" name="Google Shape;127;g1243d209aaa_1_0"/>
              <p:cNvPicPr preferRelativeResize="0"/>
              <p:nvPr/>
            </p:nvPicPr>
            <p:blipFill rotWithShape="1">
              <a:blip r:embed="rId13">
                <a:alphaModFix/>
              </a:blip>
              <a:srcRect b="0" l="0" r="0" t="0"/>
              <a:stretch/>
            </p:blipFill>
            <p:spPr>
              <a:xfrm>
                <a:off x="7270598" y="512679"/>
                <a:ext cx="374075" cy="374075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28" name="Google Shape;128;g1243d209aaa_1_0"/>
              <p:cNvGrpSpPr/>
              <p:nvPr/>
            </p:nvGrpSpPr>
            <p:grpSpPr>
              <a:xfrm>
                <a:off x="7169445" y="2800091"/>
                <a:ext cx="1620387" cy="2276700"/>
                <a:chOff x="107374" y="476671"/>
                <a:chExt cx="1800430" cy="2276700"/>
              </a:xfrm>
            </p:grpSpPr>
            <p:sp>
              <p:nvSpPr>
                <p:cNvPr id="129" name="Google Shape;129;g1243d209aaa_1_0"/>
                <p:cNvSpPr/>
                <p:nvPr/>
              </p:nvSpPr>
              <p:spPr>
                <a:xfrm>
                  <a:off x="107504" y="476671"/>
                  <a:ext cx="1800300" cy="22767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0" name="Google Shape;130;g1243d209aaa_1_0"/>
                <p:cNvSpPr txBox="1"/>
                <p:nvPr/>
              </p:nvSpPr>
              <p:spPr>
                <a:xfrm>
                  <a:off x="107374" y="639596"/>
                  <a:ext cx="15204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i="0" lang="pt-BR" sz="1200" u="none" cap="none" strike="noStrike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LINHA DO TEMPO</a:t>
                  </a:r>
                  <a:endParaRPr b="1" sz="1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1" name="Google Shape;131;g1243d209aaa_1_0"/>
              <p:cNvPicPr preferRelativeResize="0"/>
              <p:nvPr/>
            </p:nvPicPr>
            <p:blipFill rotWithShape="1">
              <a:blip r:embed="rId14">
                <a:alphaModFix/>
              </a:blip>
              <a:srcRect b="0" l="0" r="0" t="0"/>
              <a:stretch/>
            </p:blipFill>
            <p:spPr>
              <a:xfrm>
                <a:off x="7253541" y="2861536"/>
                <a:ext cx="830693" cy="174050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132" name="Google Shape;132;g1243d209aaa_1_0"/>
              <p:cNvGrpSpPr/>
              <p:nvPr/>
            </p:nvGrpSpPr>
            <p:grpSpPr>
              <a:xfrm>
                <a:off x="7169444" y="5157192"/>
                <a:ext cx="1612800" cy="1143900"/>
                <a:chOff x="1806500" y="476672"/>
                <a:chExt cx="1612800" cy="1143900"/>
              </a:xfrm>
            </p:grpSpPr>
            <p:sp>
              <p:nvSpPr>
                <p:cNvPr id="133" name="Google Shape;133;g1243d209aaa_1_0"/>
                <p:cNvSpPr/>
                <p:nvPr/>
              </p:nvSpPr>
              <p:spPr>
                <a:xfrm>
                  <a:off x="1806500" y="476672"/>
                  <a:ext cx="1612800" cy="1143900"/>
                </a:xfrm>
                <a:prstGeom prst="rect">
                  <a:avLst/>
                </a:prstGeom>
                <a:solidFill>
                  <a:schemeClr val="lt1"/>
                </a:solidFill>
                <a:ln cap="flat" cmpd="sng" w="25400">
                  <a:solidFill>
                    <a:srgbClr val="395E89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134" name="Google Shape;134;g1243d209aaa_1_0"/>
                <p:cNvSpPr txBox="1"/>
                <p:nvPr/>
              </p:nvSpPr>
              <p:spPr>
                <a:xfrm>
                  <a:off x="2094650" y="496247"/>
                  <a:ext cx="1243800" cy="2769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pt-BR" sz="12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CUSTOS</a:t>
                  </a:r>
                  <a:endParaRPr b="1" sz="12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pic>
            <p:nvPicPr>
              <p:cNvPr id="135" name="Google Shape;135;g1243d209aaa_1_0"/>
              <p:cNvPicPr preferRelativeResize="0"/>
              <p:nvPr/>
            </p:nvPicPr>
            <p:blipFill rotWithShape="1">
              <a:blip r:embed="rId15">
                <a:alphaModFix/>
              </a:blip>
              <a:srcRect b="0" l="0" r="0" t="0"/>
              <a:stretch/>
            </p:blipFill>
            <p:spPr>
              <a:xfrm>
                <a:off x="7224835" y="5184902"/>
                <a:ext cx="371502" cy="300739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6" name="Google Shape;136;g1243d209aaa_1_0"/>
              <p:cNvPicPr preferRelativeResize="0"/>
              <p:nvPr/>
            </p:nvPicPr>
            <p:blipFill rotWithShape="1">
              <a:blip r:embed="rId16">
                <a:alphaModFix/>
              </a:blip>
              <a:srcRect b="0" l="0" r="0" t="0"/>
              <a:stretch/>
            </p:blipFill>
            <p:spPr>
              <a:xfrm>
                <a:off x="6300192" y="6374085"/>
                <a:ext cx="2505075" cy="295275"/>
              </a:xfrm>
              <a:prstGeom prst="rect">
                <a:avLst/>
              </a:prstGeom>
              <a:noFill/>
              <a:ln>
                <a:noFill/>
              </a:ln>
            </p:spPr>
          </p:pic>
          <p:pic>
            <p:nvPicPr>
              <p:cNvPr id="137" name="Google Shape;137;g1243d209aaa_1_0"/>
              <p:cNvPicPr preferRelativeResize="0"/>
              <p:nvPr/>
            </p:nvPicPr>
            <p:blipFill rotWithShape="1">
              <a:blip r:embed="rId17">
                <a:alphaModFix/>
              </a:blip>
              <a:srcRect b="0" l="0" r="0" t="0"/>
              <a:stretch/>
            </p:blipFill>
            <p:spPr>
              <a:xfrm>
                <a:off x="400810" y="6450284"/>
                <a:ext cx="1000125" cy="142875"/>
              </a:xfrm>
              <a:prstGeom prst="rect">
                <a:avLst/>
              </a:prstGeom>
              <a:noFill/>
              <a:ln>
                <a:noFill/>
              </a:ln>
            </p:spPr>
          </p:pic>
        </p:grpSp>
        <p:pic>
          <p:nvPicPr>
            <p:cNvPr id="138" name="Google Shape;138;g1243d209aaa_1_0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403151" y="237682"/>
              <a:ext cx="352425" cy="266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39" name="Google Shape;139;g1243d209aaa_1_0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3739960" y="223827"/>
              <a:ext cx="752475" cy="25717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40" name="Google Shape;140;g1243d209aaa_1_0"/>
          <p:cNvSpPr txBox="1"/>
          <p:nvPr/>
        </p:nvSpPr>
        <p:spPr>
          <a:xfrm>
            <a:off x="698100" y="188500"/>
            <a:ext cx="29865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 sz="1600">
                <a:solidFill>
                  <a:schemeClr val="dk1"/>
                </a:solidFill>
              </a:rPr>
              <a:t>Felipe dos Santos Cerqueira</a:t>
            </a:r>
            <a:endParaRPr sz="16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g1243d209aaa_1_0"/>
          <p:cNvSpPr txBox="1"/>
          <p:nvPr/>
        </p:nvSpPr>
        <p:spPr>
          <a:xfrm>
            <a:off x="5495230" y="3237451"/>
            <a:ext cx="1601100" cy="16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93899" lvl="0" marL="269999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Detalhamento do cenário atual e as necessidades do cliente;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3899" lvl="0" marL="269999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Construção das premissas para construção do Dashboard;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93899" lvl="0" marL="269999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Execução do projeto e testes de validação.</a:t>
            </a:r>
            <a:endParaRPr sz="1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g1243d209aaa_1_0"/>
          <p:cNvSpPr txBox="1"/>
          <p:nvPr/>
        </p:nvSpPr>
        <p:spPr>
          <a:xfrm>
            <a:off x="345300" y="2455550"/>
            <a:ext cx="1731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Elaborar um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</a:t>
            </a:r>
            <a:r>
              <a:rPr i="1"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ashboard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para gestão de recursos humanos e financeira no setor de eletrônica embarcada do SENAI CIMATEC, em  8 meses.</a:t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g1243d209aaa_1_0"/>
          <p:cNvSpPr txBox="1"/>
          <p:nvPr/>
        </p:nvSpPr>
        <p:spPr>
          <a:xfrm>
            <a:off x="410698" y="4007764"/>
            <a:ext cx="1601100" cy="19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28600" lvl="0" marL="2286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Maior controle de equipe;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Agilidade na atualização dos dados;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28600" lvl="0" marL="2286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Aumento na precisão dos dados;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Controle sobre o tempo real de trabalho por pessoa em cada projeto.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1243d209aaa_1_0"/>
          <p:cNvSpPr txBox="1"/>
          <p:nvPr/>
        </p:nvSpPr>
        <p:spPr>
          <a:xfrm>
            <a:off x="2083509" y="988448"/>
            <a:ext cx="16011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i="1"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Dashboard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para gestão de recursos humanos e financeira no setor de eletrônica embarcada do SENAI CIMATEC.</a:t>
            </a:r>
            <a:endParaRPr sz="11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1243d209aaa_1_0"/>
          <p:cNvSpPr txBox="1"/>
          <p:nvPr/>
        </p:nvSpPr>
        <p:spPr>
          <a:xfrm>
            <a:off x="2128825" y="2776912"/>
            <a:ext cx="1601100" cy="301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4699" lvl="0" marL="190799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Suporte às necessidades da equipe pelo gestor da área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;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14699" lvl="0" marL="190799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Acesso premium do </a:t>
            </a:r>
            <a:r>
              <a:rPr i="1"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Power BI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;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14699" lvl="0" marL="190799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Disponibilidade do gestor da área para reuniões quinzenais com equipe;</a:t>
            </a:r>
            <a:endParaRPr sz="1000">
              <a:solidFill>
                <a:schemeClr val="dk1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-214699" lvl="0" marL="190799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Apresentação de 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gráficos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 e tabelas, das alocações dos colaboradores, dos projetos e serviços realizados e da gestão financeira do setor da eletrônica embarcada no dashboard  do Power BI.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g1243d209aaa_1_0"/>
          <p:cNvSpPr txBox="1"/>
          <p:nvPr/>
        </p:nvSpPr>
        <p:spPr>
          <a:xfrm>
            <a:off x="3777750" y="988449"/>
            <a:ext cx="16011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09550" lvl="0" marL="2286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Yan Pedreira de Medeiros (cliente);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2286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João Lucas da Hora de Jesus (orientador da m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etodologia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i="1"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Theoprax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);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2286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Rodolfo Bello Exler (orientador técnico);</a:t>
            </a:r>
            <a:endParaRPr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09550" lvl="0" marL="2286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AutoNum type="arabicPeriod"/>
            </a:pP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Vivian Manuela Conceição (c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oordenadora</a:t>
            </a:r>
            <a:r>
              <a:rPr lang="pt-BR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curso).</a:t>
            </a:r>
            <a:endParaRPr sz="9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g1243d209aaa_1_0"/>
          <p:cNvSpPr txBox="1"/>
          <p:nvPr/>
        </p:nvSpPr>
        <p:spPr>
          <a:xfrm>
            <a:off x="389240" y="695950"/>
            <a:ext cx="1601100" cy="144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Ausência de informações atualizadas para acompanhamento dos projetos; registros descentralizados e sem padrão específico ocasionando gargalo no setor.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1243d209aaa_1_0"/>
          <p:cNvSpPr txBox="1"/>
          <p:nvPr/>
        </p:nvSpPr>
        <p:spPr>
          <a:xfrm>
            <a:off x="3806125" y="5475300"/>
            <a:ext cx="33663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5900" lvl="0" marL="2286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acontecerão operações assistidas/acompanhamento após a finalização do projeto;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Periodicidade das visitas à área: quinzenalmente;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Limitação restrita a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área de eletrônica embarcada;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projeto precisa ser entregue em até 8 meses.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g1243d209aaa_1_0"/>
          <p:cNvSpPr txBox="1"/>
          <p:nvPr/>
        </p:nvSpPr>
        <p:spPr>
          <a:xfrm>
            <a:off x="7186909" y="5602259"/>
            <a:ext cx="1601100" cy="4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R$ 100,00 - custo mínimo do projeto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g1243d209aaa_1_0"/>
          <p:cNvSpPr txBox="1"/>
          <p:nvPr/>
        </p:nvSpPr>
        <p:spPr>
          <a:xfrm>
            <a:off x="5461276" y="734404"/>
            <a:ext cx="16011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590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Colaboração do setor de TI para com a equipe;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Utilização pelos funcionários das ferramentas implementadas;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Acesso aos bancos de dados solicitado pela a equipe do projeto;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Acesso a planilhas e relatórios gerada pelo setor.     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g1243d209aaa_1_0"/>
          <p:cNvSpPr txBox="1"/>
          <p:nvPr/>
        </p:nvSpPr>
        <p:spPr>
          <a:xfrm>
            <a:off x="7144816" y="965254"/>
            <a:ext cx="1601100" cy="163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590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Limitação dos acessos fornecidos;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Limitação do tipo da conta do </a:t>
            </a:r>
            <a:r>
              <a:rPr i="1"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 BI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Falta de suporte nas solicitações;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adesão das ferramentas implementadas no setor.</a:t>
            </a: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g1243d209aaa_1_0"/>
          <p:cNvSpPr txBox="1"/>
          <p:nvPr/>
        </p:nvSpPr>
        <p:spPr>
          <a:xfrm>
            <a:off x="7152405" y="3206801"/>
            <a:ext cx="1601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215900" lvl="0" marL="2286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Abr-Jun/22 (2 meses)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Jun-Set/22 (3 meses);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15900" lvl="0" marL="22860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Set-Dez/22 (3 meses)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g1243d209aaa_1_0"/>
          <p:cNvSpPr txBox="1"/>
          <p:nvPr/>
        </p:nvSpPr>
        <p:spPr>
          <a:xfrm>
            <a:off x="3812016" y="3316700"/>
            <a:ext cx="1601100" cy="19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63500" lvl="0" marL="395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Felipe dos Santos Cerqueira (GP);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00" lvl="0" marL="395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Diego Werneck Mota;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00" lvl="0" marL="395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Gustavo Ribeiro de Oliveira;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00" lvl="0" marL="395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João Pedro Alban Moscozo;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00" lvl="0" marL="395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José Ambrozi Neto;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00" lvl="0" marL="395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Marina Peixoto Santos;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63500" lvl="0" marL="39599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AutoNum type="arabicPeriod"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Rodrigo Eliotério Moura dos Santos.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45720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2016-12-09T14:21:21Z</dcterms:created>
  <dc:creator>AUGUSTO CESAR Almeida Araujo</dc:creator>
</cp:coreProperties>
</file>