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FjnyPU+P2ZLn1ttkY9BFS3+Qo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9.png"/><Relationship Id="rId13" Type="http://schemas.openxmlformats.org/officeDocument/2006/relationships/image" Target="../media/image16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5" Type="http://schemas.openxmlformats.org/officeDocument/2006/relationships/image" Target="../media/image14.png"/><Relationship Id="rId14" Type="http://schemas.openxmlformats.org/officeDocument/2006/relationships/image" Target="../media/image13.png"/><Relationship Id="rId17" Type="http://schemas.openxmlformats.org/officeDocument/2006/relationships/image" Target="../media/image17.png"/><Relationship Id="rId16" Type="http://schemas.openxmlformats.org/officeDocument/2006/relationships/image" Target="../media/image12.png"/><Relationship Id="rId5" Type="http://schemas.openxmlformats.org/officeDocument/2006/relationships/image" Target="../media/image15.png"/><Relationship Id="rId19" Type="http://schemas.openxmlformats.org/officeDocument/2006/relationships/image" Target="../media/image3.png"/><Relationship Id="rId6" Type="http://schemas.openxmlformats.org/officeDocument/2006/relationships/image" Target="../media/image11.png"/><Relationship Id="rId18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8D8D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94857" y="200633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400810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b="0" l="7765" r="0" t="0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5039" r="0" t="0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"/>
              <p:cNvSpPr txBox="1"/>
              <p:nvPr/>
            </p:nvSpPr>
            <p:spPr>
              <a:xfrm>
                <a:off x="730554" y="2202132"/>
                <a:ext cx="12851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777054" y="3498269"/>
                <a:ext cx="12441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</a:t>
                </a:r>
                <a:r>
                  <a:rPr b="1" lang="pt-BR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UTUROS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"/>
              <p:cNvGrpSpPr/>
              <p:nvPr/>
            </p:nvGrpSpPr>
            <p:grpSpPr>
              <a:xfrm>
                <a:off x="2087068" y="457508"/>
                <a:ext cx="1620180" cy="1603340"/>
                <a:chOff x="107504" y="457508"/>
                <a:chExt cx="1800200" cy="1603340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"/>
                <p:cNvSpPr txBox="1"/>
                <p:nvPr/>
              </p:nvSpPr>
              <p:spPr>
                <a:xfrm>
                  <a:off x="683569" y="457508"/>
                  <a:ext cx="12240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pt-BR"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SERVIÇO</a:t>
                  </a:r>
                  <a:endParaRPr/>
                </a:p>
              </p:txBody>
            </p:sp>
          </p:grpSp>
          <p:pic>
            <p:nvPicPr>
              <p:cNvPr id="99" name="Google Shape;99;p1"/>
              <p:cNvPicPr preferRelativeResize="0"/>
              <p:nvPr/>
            </p:nvPicPr>
            <p:blipFill rotWithShape="1">
              <a:blip r:embed="rId6">
                <a:alphaModFix/>
              </a:blip>
              <a:srcRect b="15925" l="10581" r="10449" t="25222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 txBox="1"/>
              <p:nvPr/>
            </p:nvSpPr>
            <p:spPr>
              <a:xfrm>
                <a:off x="2674914" y="2202131"/>
                <a:ext cx="103233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</a:t>
                </a:r>
                <a:r>
                  <a:rPr b="1" lang="pt-BR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</a:t>
                </a: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"/>
              <p:cNvPicPr preferRelativeResize="0"/>
              <p:nvPr/>
            </p:nvPicPr>
            <p:blipFill rotWithShape="1">
              <a:blip r:embed="rId7">
                <a:alphaModFix/>
              </a:blip>
              <a:srcRect b="22415" l="25611" r="6896" t="21548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4" name="Google Shape;10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26076" t="69295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8" name="Google Shape;10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"/>
              <p:cNvGrpSpPr/>
              <p:nvPr/>
            </p:nvGrpSpPr>
            <p:grpSpPr>
              <a:xfrm>
                <a:off x="5480416" y="468125"/>
                <a:ext cx="1620181" cy="2285093"/>
                <a:chOff x="107504" y="468375"/>
                <a:chExt cx="1800201" cy="2285093"/>
              </a:xfrm>
            </p:grpSpPr>
            <p:sp>
              <p:nvSpPr>
                <p:cNvPr id="112" name="Google Shape;112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"/>
              <p:cNvGrpSpPr/>
              <p:nvPr/>
            </p:nvGrpSpPr>
            <p:grpSpPr>
              <a:xfrm>
                <a:off x="548041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16" name="Google Shape;116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"/>
                <p:cNvSpPr txBox="1"/>
                <p:nvPr/>
              </p:nvSpPr>
              <p:spPr>
                <a:xfrm>
                  <a:off x="675188" y="457508"/>
                  <a:ext cx="1232517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pt-BR"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Paulo Roberto Reis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4429393" y="41425"/>
            <a:ext cx="437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Mapeamento do Fluxo de Informações do Setor Comercial da Empresa DON LUIZ</a:t>
            </a:r>
            <a:endParaRPr sz="1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5495230" y="3237451"/>
            <a:ext cx="1601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8275" lvl="0" marL="8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Avaliação e fluxograma do cenário atual do departamento;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168275" lvl="0" marL="8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Definição e construção dos indicadores relevantes e das premissas;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168275" lvl="0" marL="8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Dashboard e orientação de utilização.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7224834" y="3311868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7377234" y="3529298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7529634" y="3773032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7682034" y="3991209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7834434" y="4190645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7248524" y="3217272"/>
            <a:ext cx="443100" cy="1529314"/>
            <a:chOff x="7248524" y="3217272"/>
            <a:chExt cx="443100" cy="1529314"/>
          </a:xfrm>
        </p:grpSpPr>
        <p:cxnSp>
          <p:nvCxnSpPr>
            <p:cNvPr id="148" name="Google Shape;148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9" name="Google Shape;149;p1"/>
            <p:cNvSpPr txBox="1"/>
            <p:nvPr/>
          </p:nvSpPr>
          <p:spPr>
            <a:xfrm>
              <a:off x="7248524" y="4531186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1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7596336" y="3212976"/>
            <a:ext cx="443100" cy="1652614"/>
            <a:chOff x="7248524" y="3217272"/>
            <a:chExt cx="443100" cy="1652614"/>
          </a:xfrm>
        </p:grpSpPr>
        <p:cxnSp>
          <p:nvCxnSpPr>
            <p:cNvPr id="151" name="Google Shape;151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2" name="Google Shape;152;p1"/>
            <p:cNvSpPr txBox="1"/>
            <p:nvPr/>
          </p:nvSpPr>
          <p:spPr>
            <a:xfrm>
              <a:off x="7248524" y="4531186"/>
              <a:ext cx="4431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</a:t>
              </a: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2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"/>
          <p:cNvGrpSpPr/>
          <p:nvPr/>
        </p:nvGrpSpPr>
        <p:grpSpPr>
          <a:xfrm>
            <a:off x="7945342" y="3212976"/>
            <a:ext cx="443100" cy="1529314"/>
            <a:chOff x="7248524" y="3217272"/>
            <a:chExt cx="443100" cy="1529314"/>
          </a:xfrm>
        </p:grpSpPr>
        <p:cxnSp>
          <p:nvCxnSpPr>
            <p:cNvPr id="154" name="Google Shape;154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5" name="Google Shape;155;p1"/>
            <p:cNvSpPr txBox="1"/>
            <p:nvPr/>
          </p:nvSpPr>
          <p:spPr>
            <a:xfrm>
              <a:off x="7248524" y="4531186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</a:t>
              </a: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"/>
          <p:cNvGrpSpPr/>
          <p:nvPr/>
        </p:nvGrpSpPr>
        <p:grpSpPr>
          <a:xfrm>
            <a:off x="8272118" y="3212976"/>
            <a:ext cx="443100" cy="1652614"/>
            <a:chOff x="7248524" y="3217272"/>
            <a:chExt cx="443100" cy="1652614"/>
          </a:xfrm>
        </p:grpSpPr>
        <p:cxnSp>
          <p:nvCxnSpPr>
            <p:cNvPr id="157" name="Google Shape;157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8" name="Google Shape;158;p1"/>
            <p:cNvSpPr txBox="1"/>
            <p:nvPr/>
          </p:nvSpPr>
          <p:spPr>
            <a:xfrm>
              <a:off x="7248524" y="4531186"/>
              <a:ext cx="4431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</a:t>
              </a: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4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1"/>
          <p:cNvSpPr txBox="1"/>
          <p:nvPr/>
        </p:nvSpPr>
        <p:spPr>
          <a:xfrm>
            <a:off x="7270598" y="4746630"/>
            <a:ext cx="100152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409575" y="2544575"/>
            <a:ext cx="1601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dashboard com indicadores relevantes para o setor comercial da Don Luiz no prazo de 4 meses.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410700" y="4007775"/>
            <a:ext cx="1672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Gerenciamento eficaz e transparente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Melhoria na comunicação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Agilidade no fluxo de informações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Redução do Lead Time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Redução de falhas no fluxo de informação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Redução de custos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Assertividade na tomada de decisão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83509" y="988448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Mapeamento do Fluxo de Informações do Setor Comercial da Empresa DON LUIZ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2144075" y="2629575"/>
            <a:ext cx="16011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Levantamento da base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dados;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Indicadores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relevantes;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Avaliação dos fluxos de informações da área comercial.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3799198" y="1291932"/>
            <a:ext cx="1601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CIMATEC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Clientes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Fornecedores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Rodolfo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6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Vivian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3781541" y="3306675"/>
            <a:ext cx="1601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Carolina Moura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Guilherme Meirelles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Lucas Fragoso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Luisa Matos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Mariana Passos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Paulo Roberto Reis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5511700" y="816200"/>
            <a:ext cx="1601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19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 à informações específicas do setor comercial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19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recursos tecnológicos utilizados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vai falhar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19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Disponibilidade das partes interessadas no auxílio da realização do projeto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1925" lvl="0" marL="89999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Executar o projeto dentro do prazo e custo pré-determinado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1925" lvl="0" marL="8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Compreensão dos procedimentos e processos do Setor Comercial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342900" y="892400"/>
            <a:ext cx="17406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padronização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como a informação é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disseminada.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aproveitamento das informações.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Possível perda de informações nos processos.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7144875" y="965250"/>
            <a:ext cx="16728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acesso à informações e dados relevantes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tecnologia necessária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interesse/apoio das partes interessadas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Vazamento de dados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Atraso na entrega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Falha da compreensão da equipe</a:t>
            </a:r>
            <a:r>
              <a:rPr lang="pt-BR" sz="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3830667" y="5524425"/>
            <a:ext cx="3265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Prazo de execução de 4 meses.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equipe do projeto não realizará treinamentos.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Propor o cenário melhorado, sem aplicação prática.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2016-12-09T14:21:21Z</dcterms:created>
  <dc:creator>AUGUSTO CESAR Almeida Araujo</dc:creator>
</cp:coreProperties>
</file>