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343" autoAdjust="0"/>
  </p:normalViewPr>
  <p:slideViewPr>
    <p:cSldViewPr snapToGrid="0">
      <p:cViewPr varScale="1">
        <p:scale>
          <a:sx n="97" d="100"/>
          <a:sy n="97" d="100"/>
        </p:scale>
        <p:origin x="60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846337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fc37106627_0_80:notes"/>
          <p:cNvSpPr txBox="1">
            <a:spLocks noGrp="1"/>
          </p:cNvSpPr>
          <p:nvPr>
            <p:ph type="body" idx="1"/>
          </p:nvPr>
        </p:nvSpPr>
        <p:spPr>
          <a:xfrm>
            <a:off x="685801" y="4400555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 dirty="0" smtClean="0"/>
              <a:t>Justificativa:</a:t>
            </a:r>
            <a:r>
              <a:rPr lang="pt-BR" b="1" baseline="0" dirty="0" smtClean="0"/>
              <a:t> </a:t>
            </a:r>
            <a:r>
              <a:rPr lang="pt-BR" baseline="0" dirty="0" smtClean="0"/>
              <a:t>ajustei o texto com base no que vocês escreveram. Por favor, poderiam  validar? </a:t>
            </a:r>
            <a:r>
              <a:rPr lang="pt-BR" baseline="0" dirty="0" smtClean="0">
                <a:sym typeface="Wingdings" panose="05000000000000000000" pitchFamily="2" charset="2"/>
              </a:rPr>
              <a:t>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 baseline="0" dirty="0" smtClean="0">
                <a:sym typeface="Wingdings" panose="05000000000000000000" pitchFamily="2" charset="2"/>
              </a:rPr>
              <a:t>Objetivo </a:t>
            </a:r>
            <a:r>
              <a:rPr lang="pt-BR" b="1" baseline="0" dirty="0" err="1" smtClean="0">
                <a:sym typeface="Wingdings" panose="05000000000000000000" pitchFamily="2" charset="2"/>
              </a:rPr>
              <a:t>Smart</a:t>
            </a:r>
            <a:r>
              <a:rPr lang="pt-BR" b="1" baseline="0" dirty="0" smtClean="0">
                <a:sym typeface="Wingdings" panose="05000000000000000000" pitchFamily="2" charset="2"/>
              </a:rPr>
              <a:t>: </a:t>
            </a:r>
            <a:r>
              <a:rPr lang="pt-BR" baseline="0" dirty="0" smtClean="0">
                <a:sym typeface="Wingdings" panose="05000000000000000000" pitchFamily="2" charset="2"/>
              </a:rPr>
              <a:t>faltam ainda as demais variáveis que devem ser consideradas nesse objetivo (tempo e %). Ajustei o texto que estava, mas ainda assim, não está correto.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 baseline="0" dirty="0" smtClean="0">
                <a:sym typeface="Wingdings" panose="05000000000000000000" pitchFamily="2" charset="2"/>
              </a:rPr>
              <a:t>Benefícios: </a:t>
            </a:r>
            <a:r>
              <a:rPr lang="pt-BR" baseline="0" dirty="0" smtClean="0">
                <a:sym typeface="Wingdings" panose="05000000000000000000" pitchFamily="2" charset="2"/>
              </a:rPr>
              <a:t>falta alguma coisa de gestão, né?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 baseline="0" dirty="0" smtClean="0">
                <a:sym typeface="Wingdings" panose="05000000000000000000" pitchFamily="2" charset="2"/>
              </a:rPr>
              <a:t>Produto: </a:t>
            </a:r>
            <a:r>
              <a:rPr lang="pt-BR" baseline="0" dirty="0" smtClean="0">
                <a:sym typeface="Wingdings" panose="05000000000000000000" pitchFamily="2" charset="2"/>
              </a:rPr>
              <a:t>rever porque vocês não farão só isso.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 baseline="0" dirty="0" smtClean="0">
                <a:sym typeface="Wingdings" panose="05000000000000000000" pitchFamily="2" charset="2"/>
              </a:rPr>
              <a:t>Requisitos: </a:t>
            </a:r>
            <a:r>
              <a:rPr lang="pt-BR" baseline="0" dirty="0" smtClean="0">
                <a:sym typeface="Wingdings" panose="05000000000000000000" pitchFamily="2" charset="2"/>
              </a:rPr>
              <a:t>alterar conforme orientação anterior.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 baseline="0" dirty="0" smtClean="0">
                <a:sym typeface="Wingdings" panose="05000000000000000000" pitchFamily="2" charset="2"/>
              </a:rPr>
              <a:t>Premissas: </a:t>
            </a:r>
            <a:r>
              <a:rPr lang="pt-BR" baseline="0" dirty="0" smtClean="0">
                <a:sym typeface="Wingdings" panose="05000000000000000000" pitchFamily="2" charset="2"/>
              </a:rPr>
              <a:t>alterar conforme orientação anterior.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pt-BR" b="1" baseline="0" dirty="0" smtClean="0">
                <a:sym typeface="Wingdings" panose="05000000000000000000" pitchFamily="2" charset="2"/>
              </a:rPr>
              <a:t>Restrição: </a:t>
            </a:r>
            <a:r>
              <a:rPr lang="pt-BR" baseline="0" dirty="0" smtClean="0">
                <a:sym typeface="Wingdings" panose="05000000000000000000" pitchFamily="2" charset="2"/>
              </a:rPr>
              <a:t>alterar conforme orientação anterior.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pt-BR" b="1" baseline="0" dirty="0" smtClean="0">
                <a:sym typeface="Wingdings" panose="05000000000000000000" pitchFamily="2" charset="2"/>
              </a:rPr>
              <a:t>Riscos: </a:t>
            </a:r>
            <a:r>
              <a:rPr lang="pt-BR" baseline="0" dirty="0" smtClean="0">
                <a:sym typeface="Wingdings" panose="05000000000000000000" pitchFamily="2" charset="2"/>
              </a:rPr>
              <a:t>esses são os riscos do trabalho de vocês? Acho que não.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pt-BR" b="1" baseline="0" dirty="0" smtClean="0">
                <a:sym typeface="Wingdings" panose="05000000000000000000" pitchFamily="2" charset="2"/>
              </a:rPr>
              <a:t>Grupo de entregas: </a:t>
            </a:r>
            <a:r>
              <a:rPr lang="pt-BR" baseline="0" dirty="0" smtClean="0">
                <a:sym typeface="Wingdings" panose="05000000000000000000" pitchFamily="2" charset="2"/>
              </a:rPr>
              <a:t>juntei duas </a:t>
            </a:r>
            <a:r>
              <a:rPr lang="pt-BR" baseline="0" dirty="0" err="1" smtClean="0">
                <a:sym typeface="Wingdings" panose="05000000000000000000" pitchFamily="2" charset="2"/>
              </a:rPr>
              <a:t>pq</a:t>
            </a:r>
            <a:r>
              <a:rPr lang="pt-BR" baseline="0" dirty="0" smtClean="0">
                <a:sym typeface="Wingdings" panose="05000000000000000000" pitchFamily="2" charset="2"/>
              </a:rPr>
              <a:t> só podemos ter 3 entregas.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pt-BR" b="1" baseline="0" dirty="0" smtClean="0">
                <a:sym typeface="Wingdings" panose="05000000000000000000" pitchFamily="2" charset="2"/>
              </a:rPr>
              <a:t>Linha do tempo: </a:t>
            </a:r>
            <a:r>
              <a:rPr lang="pt-BR" baseline="0" dirty="0" smtClean="0">
                <a:sym typeface="Wingdings" panose="05000000000000000000" pitchFamily="2" charset="2"/>
              </a:rPr>
              <a:t>tem que ser considerando as 3 entregas citadas anteriormente + finalização do projeto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baseline="0" dirty="0" smtClean="0">
              <a:sym typeface="Wingdings" panose="05000000000000000000" pitchFamily="2" charset="2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baseline="0" dirty="0" smtClean="0">
              <a:sym typeface="Wingdings" panose="05000000000000000000" pitchFamily="2" charset="2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75;gfc37106627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17251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>
  <p:cSld name="Slide de título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>
            <a:spLocks noGrp="1"/>
          </p:cNvSpPr>
          <p:nvPr>
            <p:ph type="ctrTitle"/>
          </p:nvPr>
        </p:nvSpPr>
        <p:spPr>
          <a:xfrm>
            <a:off x="4217611" y="31636"/>
            <a:ext cx="4829100" cy="2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800" tIns="41900" rIns="83800" bIns="419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subTitle" idx="1"/>
          </p:nvPr>
        </p:nvSpPr>
        <p:spPr>
          <a:xfrm>
            <a:off x="328039" y="20296"/>
            <a:ext cx="3137700" cy="2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800" tIns="41900" rIns="83800" bIns="41900" anchor="t" anchorCtr="0">
            <a:noAutofit/>
          </a:bodyPr>
          <a:lstStyle>
            <a:lvl1pPr lvl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600"/>
              <a:buNone/>
              <a:defRPr>
                <a:solidFill>
                  <a:srgbClr val="888888"/>
                </a:solidFill>
              </a:defRPr>
            </a:lvl2pPr>
            <a:lvl3pPr lvl="2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  <a:defRPr>
                <a:solidFill>
                  <a:srgbClr val="888888"/>
                </a:solidFill>
              </a:defRPr>
            </a:lvl3pPr>
            <a:lvl4pPr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>
                <a:solidFill>
                  <a:srgbClr val="888888"/>
                </a:solidFill>
              </a:defRPr>
            </a:lvl6pPr>
            <a:lvl7pPr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>
                <a:solidFill>
                  <a:srgbClr val="888888"/>
                </a:solidFill>
              </a:defRPr>
            </a:lvl7pPr>
            <a:lvl8pPr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>
                <a:solidFill>
                  <a:srgbClr val="888888"/>
                </a:solidFill>
              </a:defRPr>
            </a:lvl8pPr>
            <a:lvl9pPr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0" name="Google Shape;60;p14" descr="Resultado de imagem para logo fieb 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48531" y="31636"/>
            <a:ext cx="698251" cy="195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9825" tIns="34925" rIns="69825" bIns="34925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Calibri"/>
              <a:buNone/>
              <a:defRPr sz="4600"/>
            </a:lvl1pPr>
            <a:lvl2pPr lvl="1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9825" tIns="34925" rIns="69825" bIns="34925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9825" tIns="34925" rIns="69825" bIns="349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9825" tIns="34925" rIns="69825" bIns="349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9825" tIns="34925" rIns="69825" bIns="3492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800" tIns="41900" rIns="83800" bIns="419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Calibri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2pPr>
            <a:lvl3pPr lvl="2" rtl="0"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3pPr>
            <a:lvl4pPr lvl="3" rtl="0"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4pPr>
            <a:lvl5pPr lvl="4" rtl="0"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5pPr>
            <a:lvl6pPr lvl="5" rtl="0"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6pPr>
            <a:lvl7pPr lvl="6" rtl="0"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7pPr>
            <a:lvl8pPr lvl="7" rtl="0"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8pPr>
            <a:lvl9pPr lvl="8" rtl="0"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800" tIns="41900" rIns="83800" bIns="41900" anchor="t" anchorCtr="0">
            <a:normAutofit/>
          </a:bodyPr>
          <a:lstStyle>
            <a:lvl1pPr marL="457200" marR="0" lvl="0" indent="-412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Char char="•"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37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457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800" tIns="41900" rIns="83800" bIns="419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 sz="1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800" tIns="41900" rIns="83800" bIns="419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900"/>
              <a:buNone/>
              <a:defRPr sz="1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9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553200" y="47672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800" tIns="41900" rIns="83800" bIns="419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29" y="0"/>
            <a:ext cx="9134471" cy="51435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>
            <a:spLocks noGrp="1"/>
          </p:cNvSpPr>
          <p:nvPr>
            <p:ph type="ctrTitle"/>
          </p:nvPr>
        </p:nvSpPr>
        <p:spPr>
          <a:xfrm>
            <a:off x="4217611" y="31636"/>
            <a:ext cx="2823300" cy="20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800" tIns="41900" rIns="83800" bIns="4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pt-BR" dirty="0"/>
              <a:t>FOLK LORE</a:t>
            </a:r>
            <a:endParaRPr dirty="0"/>
          </a:p>
        </p:txBody>
      </p:sp>
      <p:sp>
        <p:nvSpPr>
          <p:cNvPr id="78" name="Google Shape;78;p17"/>
          <p:cNvSpPr txBox="1">
            <a:spLocks noGrp="1"/>
          </p:cNvSpPr>
          <p:nvPr>
            <p:ph type="subTitle" idx="1"/>
          </p:nvPr>
        </p:nvSpPr>
        <p:spPr>
          <a:xfrm>
            <a:off x="314976" y="9068"/>
            <a:ext cx="3137700" cy="2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800" tIns="41900" rIns="83800" bIns="41900" anchor="t" anchorCtr="0">
            <a:noAutofit/>
          </a:bodyPr>
          <a:lstStyle/>
          <a:p>
            <a:pPr marL="0" lvl="0" indent="0">
              <a:spcBef>
                <a:spcPts val="0"/>
              </a:spcBef>
            </a:pPr>
            <a:r>
              <a:rPr lang="pt-BR" b="1" dirty="0"/>
              <a:t>Lucas Costa</a:t>
            </a:r>
          </a:p>
        </p:txBody>
      </p:sp>
      <p:sp>
        <p:nvSpPr>
          <p:cNvPr id="79" name="Google Shape;79;p17"/>
          <p:cNvSpPr txBox="1"/>
          <p:nvPr/>
        </p:nvSpPr>
        <p:spPr>
          <a:xfrm>
            <a:off x="155776" y="534740"/>
            <a:ext cx="1671000" cy="1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9850" tIns="29925" rIns="59850" bIns="29925" anchor="t" anchorCtr="0">
            <a:spAutoFit/>
          </a:bodyPr>
          <a:lstStyle/>
          <a:p>
            <a:pPr marL="152400" marR="0" lvl="0" indent="-1143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endParaRPr sz="6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17"/>
          <p:cNvSpPr/>
          <p:nvPr/>
        </p:nvSpPr>
        <p:spPr>
          <a:xfrm>
            <a:off x="1948536" y="631607"/>
            <a:ext cx="1674600" cy="8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9850" tIns="29925" rIns="59850" bIns="299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dirty="0" smtClean="0"/>
              <a:t>Projeto de implementação de uma gestão de estoque com eficiência e eficácia.</a:t>
            </a:r>
            <a:endParaRPr sz="900" dirty="0"/>
          </a:p>
        </p:txBody>
      </p:sp>
      <p:sp>
        <p:nvSpPr>
          <p:cNvPr id="81" name="Google Shape;81;p17"/>
          <p:cNvSpPr txBox="1"/>
          <p:nvPr/>
        </p:nvSpPr>
        <p:spPr>
          <a:xfrm>
            <a:off x="194026" y="3054511"/>
            <a:ext cx="1594500" cy="1984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9850" tIns="29925" rIns="59850" bIns="29925" anchor="t" anchorCtr="0">
            <a:spAutoFit/>
          </a:bodyPr>
          <a:lstStyle/>
          <a:p>
            <a:pPr marL="152400" marR="0" lvl="0" indent="-1651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Otimização de </a:t>
            </a:r>
            <a:r>
              <a:rPr lang="pt-BR" sz="9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espaço;</a:t>
            </a: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52400" marR="0" lvl="0" indent="-1651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Maior capacidade de </a:t>
            </a:r>
            <a:r>
              <a:rPr lang="pt-BR" sz="9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armazenamento;</a:t>
            </a: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52400" marR="0" lvl="0" indent="-1651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Melhoria na velocidade de carga e </a:t>
            </a:r>
            <a:r>
              <a:rPr lang="pt-BR" sz="9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descarga;</a:t>
            </a: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52400" marR="0" lvl="0" indent="-1651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Comunicação Visual interna da </a:t>
            </a:r>
            <a:r>
              <a:rPr lang="pt-BR" sz="9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empresa;</a:t>
            </a: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52400" marR="0" lvl="0" indent="-1651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Melhoria da qualidade do armazenamento dos </a:t>
            </a:r>
            <a:r>
              <a:rPr lang="pt-BR" sz="9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produtos;</a:t>
            </a:r>
          </a:p>
          <a:p>
            <a:pPr marL="152400" marR="0" lvl="0" indent="-1651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9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Redução  de desperdícios;</a:t>
            </a:r>
          </a:p>
          <a:p>
            <a:pPr marL="152400" marR="0" lvl="0" indent="-1651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9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Maior precisão na gestão de </a:t>
            </a:r>
            <a:r>
              <a:rPr lang="pt-BR" sz="9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ressuprimentos</a:t>
            </a:r>
            <a:r>
              <a:rPr lang="pt-BR" sz="9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048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17"/>
          <p:cNvSpPr txBox="1"/>
          <p:nvPr/>
        </p:nvSpPr>
        <p:spPr>
          <a:xfrm>
            <a:off x="1948525" y="2008850"/>
            <a:ext cx="1674600" cy="26457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9850" tIns="29925" rIns="59850" bIns="29925" anchor="t" anchorCtr="0">
            <a:spAutoFit/>
          </a:bodyPr>
          <a:lstStyle/>
          <a:p>
            <a:pPr marL="152400" lvl="0" indent="-1460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AutoNum type="arabicPeriod"/>
            </a:pPr>
            <a:r>
              <a:rPr lang="pt-BR" sz="1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Análise do inventário do estoque 1;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52400" lvl="0" indent="-1460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AutoNum type="arabicPeriod"/>
            </a:pPr>
            <a:r>
              <a:rPr lang="pt-BR" sz="1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Endereçamento do estoque com base na curva ABC;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52400" lvl="0" indent="-1460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AutoNum type="arabicPeriod"/>
            </a:pPr>
            <a:r>
              <a:rPr lang="pt-BR" sz="1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Automatização de planilha com </a:t>
            </a:r>
            <a:r>
              <a:rPr lang="pt-BR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indicadores de escassez, </a:t>
            </a:r>
            <a:r>
              <a:rPr lang="pt-BR" sz="1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necessidade </a:t>
            </a:r>
            <a:r>
              <a:rPr lang="pt-BR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 ordem de saída</a:t>
            </a:r>
            <a:r>
              <a:rPr lang="pt-BR" sz="1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52400" lvl="0" indent="-1460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AutoNum type="arabicPeriod"/>
            </a:pPr>
            <a:r>
              <a:rPr lang="pt-BR" sz="1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Implementação de quadro para analise de indicadores e melhoria na gestão visual;</a:t>
            </a:r>
          </a:p>
          <a:p>
            <a:pPr marL="152400" lvl="0" indent="-1460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AutoNum type="arabicPeriod"/>
            </a:pPr>
            <a:r>
              <a:rPr lang="pt-BR" sz="1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Capacitação da equipe para controle e utilização das melhorias.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17"/>
          <p:cNvSpPr txBox="1"/>
          <p:nvPr/>
        </p:nvSpPr>
        <p:spPr>
          <a:xfrm>
            <a:off x="3721232" y="631607"/>
            <a:ext cx="1690200" cy="614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9850" tIns="29925" rIns="59850" bIns="29925" anchor="t" anchorCtr="0">
            <a:spAutoFit/>
          </a:bodyPr>
          <a:lstStyle/>
          <a:p>
            <a:pPr marL="241300" marR="0" lvl="0" indent="-196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AutoNum type="arabicPeriod"/>
            </a:pPr>
            <a:r>
              <a:rPr lang="pt-BR" sz="900" dirty="0"/>
              <a:t>A empresa</a:t>
            </a:r>
            <a:endParaRPr sz="900" dirty="0"/>
          </a:p>
          <a:p>
            <a:pPr marL="241300" marR="0" lvl="0" indent="-196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AutoNum type="arabicPeriod"/>
            </a:pPr>
            <a:r>
              <a:rPr lang="pt-BR" sz="900" dirty="0"/>
              <a:t>Hospitais do Norte/Nordeste</a:t>
            </a:r>
            <a:endParaRPr sz="900" dirty="0"/>
          </a:p>
          <a:p>
            <a:pPr marL="241300" marR="0" lvl="0" indent="-196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AutoNum type="arabicPeriod"/>
            </a:pPr>
            <a:r>
              <a:rPr lang="pt-BR" sz="900" dirty="0"/>
              <a:t>Senai </a:t>
            </a:r>
            <a:r>
              <a:rPr lang="pt-BR" sz="900" dirty="0" err="1"/>
              <a:t>Cimatec</a:t>
            </a:r>
            <a:endParaRPr sz="900" dirty="0"/>
          </a:p>
        </p:txBody>
      </p:sp>
      <p:sp>
        <p:nvSpPr>
          <p:cNvPr id="84" name="Google Shape;84;p17"/>
          <p:cNvSpPr txBox="1"/>
          <p:nvPr/>
        </p:nvSpPr>
        <p:spPr>
          <a:xfrm>
            <a:off x="3759332" y="2304115"/>
            <a:ext cx="1652100" cy="1168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9850" tIns="29925" rIns="59850" bIns="29925" anchor="t" anchorCtr="0">
            <a:spAutoFit/>
          </a:bodyPr>
          <a:lstStyle/>
          <a:p>
            <a:pPr marL="457200" marR="0" lvl="0" indent="-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AutoNum type="arabicPeriod"/>
            </a:pPr>
            <a:r>
              <a:rPr lang="pt-BR" sz="9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Lucas Costa;</a:t>
            </a: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AutoNum type="arabicPeriod"/>
            </a:pPr>
            <a:r>
              <a:rPr lang="pt-BR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Angelo </a:t>
            </a:r>
            <a:r>
              <a:rPr lang="pt-BR" sz="9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Andréz;</a:t>
            </a: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AutoNum type="arabicPeriod"/>
            </a:pPr>
            <a:r>
              <a:rPr lang="pt-BR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Gabriel </a:t>
            </a:r>
            <a:r>
              <a:rPr lang="pt-BR" sz="9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Azevedo;</a:t>
            </a: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AutoNum type="arabicPeriod"/>
            </a:pPr>
            <a:r>
              <a:rPr lang="pt-BR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João Pedro </a:t>
            </a:r>
            <a:r>
              <a:rPr lang="pt-BR" sz="9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Sena;</a:t>
            </a: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AutoNum type="arabicPeriod"/>
            </a:pPr>
            <a:r>
              <a:rPr lang="pt-BR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Pedro </a:t>
            </a:r>
            <a:r>
              <a:rPr lang="pt-BR" sz="9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Freire;</a:t>
            </a: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AutoNum type="arabicPeriod"/>
            </a:pPr>
            <a:r>
              <a:rPr lang="pt-BR" sz="9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Renan;</a:t>
            </a: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AutoNum type="arabicPeriod"/>
            </a:pPr>
            <a:r>
              <a:rPr lang="pt-BR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Leonardo </a:t>
            </a:r>
            <a:r>
              <a:rPr lang="pt-BR" sz="9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Oliveira;</a:t>
            </a: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AutoNum type="arabicPeriod"/>
            </a:pPr>
            <a:r>
              <a:rPr lang="pt-BR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José </a:t>
            </a:r>
            <a:r>
              <a:rPr lang="pt-BR" sz="9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Ambrozi</a:t>
            </a:r>
            <a:r>
              <a:rPr lang="pt-BR" sz="9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7"/>
          <p:cNvSpPr txBox="1"/>
          <p:nvPr/>
        </p:nvSpPr>
        <p:spPr>
          <a:xfrm>
            <a:off x="5473775" y="388470"/>
            <a:ext cx="1748700" cy="1137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9850" tIns="29925" rIns="59850" bIns="29925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600" dirty="0">
              <a:solidFill>
                <a:schemeClr val="dk1"/>
              </a:solidFill>
              <a:highlight>
                <a:srgbClr val="FF0000"/>
              </a:highlight>
            </a:endParaRPr>
          </a:p>
          <a:p>
            <a:pPr marL="152400" marR="0" lvl="0" indent="-1524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AutoNum type="arabicPeriod"/>
            </a:pPr>
            <a:r>
              <a:rPr lang="pt-BR" sz="800" dirty="0" smtClean="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Três visitas técnicas para coleta de informação e desenvolvimento do trabalho;</a:t>
            </a:r>
            <a:endParaRPr lang="pt-BR" sz="800" dirty="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152400" marR="0" lvl="0" indent="-1524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AutoNum type="arabicPeriod"/>
            </a:pPr>
            <a:r>
              <a:rPr lang="pt-BR" sz="800" dirty="0" smtClean="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A empresa deve fornecer acesso ao inventário do estoque 1 e relatório de curva ABC</a:t>
            </a:r>
            <a:r>
              <a:rPr lang="pt-BR" sz="800" dirty="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;</a:t>
            </a:r>
            <a:endParaRPr lang="pt-BR" sz="800" dirty="0" smtClean="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152400" indent="-152400" algn="just">
              <a:buClr>
                <a:schemeClr val="dk1"/>
              </a:buClr>
              <a:buSzPts val="800"/>
              <a:buFont typeface="Calibri"/>
              <a:buAutoNum type="arabicPeriod"/>
            </a:pPr>
            <a:r>
              <a:rPr lang="pt-BR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Manter as regulamentações para produto </a:t>
            </a:r>
            <a:r>
              <a:rPr lang="pt-BR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químico classificado</a:t>
            </a:r>
            <a:r>
              <a:rPr lang="pt-BR" sz="800" dirty="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.</a:t>
            </a:r>
            <a:endParaRPr lang="pt-BR" sz="800" dirty="0" smtClean="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7"/>
          <p:cNvSpPr txBox="1"/>
          <p:nvPr/>
        </p:nvSpPr>
        <p:spPr>
          <a:xfrm>
            <a:off x="7300913" y="596920"/>
            <a:ext cx="1674600" cy="1168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9850" tIns="29925" rIns="59850" bIns="29925" anchor="t" anchorCtr="0">
            <a:spAutoFit/>
          </a:bodyPr>
          <a:lstStyle/>
          <a:p>
            <a:pPr marL="152400" marR="0" lvl="0" indent="-152400" algn="just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800"/>
              <a:buAutoNum type="arabicPeriod"/>
            </a:pPr>
            <a:r>
              <a:rPr lang="pt-BR" sz="800" dirty="0" smtClean="0">
                <a:solidFill>
                  <a:srgbClr val="434343"/>
                </a:solidFill>
              </a:rPr>
              <a:t>Não fornecimento dos relatórios solicitados à empresa;</a:t>
            </a:r>
          </a:p>
          <a:p>
            <a:pPr marL="152400" marR="0" lvl="0" indent="-152400" algn="just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800"/>
              <a:buAutoNum type="arabicPeriod"/>
            </a:pPr>
            <a:r>
              <a:rPr lang="pt-BR" sz="800" dirty="0" smtClean="0">
                <a:solidFill>
                  <a:srgbClr val="434343"/>
                </a:solidFill>
              </a:rPr>
              <a:t>Possibilidade de afastamento social em função de algum agravamento da pandemia;</a:t>
            </a:r>
          </a:p>
          <a:p>
            <a:pPr marL="152400" marR="0" lvl="0" indent="-152400" algn="just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800"/>
              <a:buAutoNum type="arabicPeriod"/>
            </a:pPr>
            <a:r>
              <a:rPr lang="pt-BR" sz="800" dirty="0" smtClean="0">
                <a:solidFill>
                  <a:srgbClr val="434343"/>
                </a:solidFill>
              </a:rPr>
              <a:t>Não disponibilidade de dados para avaliação histórica.</a:t>
            </a:r>
          </a:p>
          <a:p>
            <a:pPr marL="152400" marR="0" lvl="0" indent="-152400" algn="just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800"/>
              <a:buAutoNum type="arabicPeriod"/>
            </a:pPr>
            <a:endParaRPr sz="800" dirty="0">
              <a:solidFill>
                <a:srgbClr val="434343"/>
              </a:solidFill>
            </a:endParaRPr>
          </a:p>
        </p:txBody>
      </p:sp>
      <p:sp>
        <p:nvSpPr>
          <p:cNvPr id="87" name="Google Shape;87;p17"/>
          <p:cNvSpPr txBox="1"/>
          <p:nvPr/>
        </p:nvSpPr>
        <p:spPr>
          <a:xfrm>
            <a:off x="3906211" y="4303759"/>
            <a:ext cx="3316264" cy="968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9850" tIns="29925" rIns="59850" bIns="29925" anchor="t" anchorCtr="0">
            <a:spAutoFit/>
          </a:bodyPr>
          <a:lstStyle/>
          <a:p>
            <a:pPr marL="152400" marR="0" lvl="0" indent="-158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AutoNum type="arabicPeriod"/>
            </a:pPr>
            <a:r>
              <a:rPr lang="pt-BR" sz="9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Apenas </a:t>
            </a:r>
            <a:r>
              <a:rPr lang="pt-BR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Estoque 1 será analisado.</a:t>
            </a:r>
          </a:p>
          <a:p>
            <a:pPr marL="152400" lvl="0" indent="-152400" algn="just">
              <a:buClr>
                <a:schemeClr val="dk1"/>
              </a:buClr>
              <a:buSzPts val="800"/>
              <a:buFont typeface="Calibri"/>
              <a:buAutoNum type="arabicPeriod"/>
            </a:pPr>
            <a:r>
              <a:rPr lang="pt-BR" sz="900" dirty="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Escopo do projeto não poderá ser alterado após o prazo de dezembro de 2021.</a:t>
            </a:r>
          </a:p>
          <a:p>
            <a:pPr marL="152400" marR="0" lvl="0" indent="-158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AutoNum type="arabicPeriod"/>
            </a:pPr>
            <a:endParaRPr sz="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52400" marR="0" lvl="0" indent="-101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endParaRPr sz="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7"/>
          <p:cNvSpPr/>
          <p:nvPr/>
        </p:nvSpPr>
        <p:spPr>
          <a:xfrm>
            <a:off x="89850" y="1911202"/>
            <a:ext cx="1752565" cy="703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9850" tIns="29925" rIns="59850" bIns="29925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 smtClean="0">
                <a:latin typeface="Calibri"/>
                <a:ea typeface="Calibri"/>
                <a:cs typeface="Calibri"/>
                <a:sym typeface="Calibri"/>
              </a:rPr>
              <a:t>Implementar procedimentos e ferramentas da gestão </a:t>
            </a:r>
            <a:r>
              <a:rPr lang="pt-BR" sz="800" dirty="0">
                <a:latin typeface="Calibri"/>
                <a:ea typeface="Calibri"/>
                <a:cs typeface="Calibri"/>
                <a:sym typeface="Calibri"/>
              </a:rPr>
              <a:t>do </a:t>
            </a:r>
            <a:r>
              <a:rPr lang="pt-BR" sz="800" dirty="0" smtClean="0">
                <a:latin typeface="Calibri"/>
                <a:ea typeface="Calibri"/>
                <a:cs typeface="Calibri"/>
                <a:sym typeface="Calibri"/>
              </a:rPr>
              <a:t>estoque com foco nos indicadores  </a:t>
            </a:r>
            <a:r>
              <a:rPr lang="pt-BR" sz="800" dirty="0">
                <a:latin typeface="Calibri"/>
                <a:ea typeface="Calibri"/>
                <a:cs typeface="Calibri"/>
                <a:sym typeface="Calibri"/>
              </a:rPr>
              <a:t>de compra, organização, mapa de entrada e saída, </a:t>
            </a:r>
            <a:r>
              <a:rPr lang="pt-BR" sz="800" dirty="0" smtClean="0">
                <a:latin typeface="Calibri"/>
                <a:ea typeface="Calibri"/>
                <a:cs typeface="Calibri"/>
                <a:sym typeface="Calibri"/>
              </a:rPr>
              <a:t>giro, custo e otimização do tempo.</a:t>
            </a:r>
            <a:endParaRPr lang="pt-BR" sz="800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7"/>
          <p:cNvSpPr txBox="1"/>
          <p:nvPr/>
        </p:nvSpPr>
        <p:spPr>
          <a:xfrm>
            <a:off x="89850" y="505954"/>
            <a:ext cx="1760589" cy="891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9850" tIns="29925" rIns="59850" bIns="29925" anchor="t" anchorCtr="0">
            <a:spAutoFit/>
          </a:bodyPr>
          <a:lstStyle/>
          <a:p>
            <a:pPr marL="457200" marR="0" lvl="0" indent="-2730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AutoNum type="arabicPeriod"/>
            </a:pPr>
            <a:r>
              <a:rPr lang="pt-BR" sz="900" dirty="0" smtClean="0">
                <a:solidFill>
                  <a:schemeClr val="dk1"/>
                </a:solidFill>
              </a:rPr>
              <a:t>Gestão de Estoque </a:t>
            </a:r>
            <a:r>
              <a:rPr lang="pt-BR" sz="900" dirty="0">
                <a:solidFill>
                  <a:schemeClr val="dk1"/>
                </a:solidFill>
              </a:rPr>
              <a:t>sem </a:t>
            </a:r>
            <a:r>
              <a:rPr lang="pt-BR" sz="900" dirty="0" smtClean="0">
                <a:solidFill>
                  <a:schemeClr val="dk1"/>
                </a:solidFill>
              </a:rPr>
              <a:t>registros efetivos de entradas, saídas e demais controles;</a:t>
            </a:r>
            <a:endParaRPr lang="pt-BR" sz="900" dirty="0">
              <a:solidFill>
                <a:schemeClr val="dk1"/>
              </a:solidFill>
            </a:endParaRPr>
          </a:p>
          <a:p>
            <a:pPr marL="457200" marR="0" lvl="0" indent="-2730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AutoNum type="arabicPeriod"/>
            </a:pPr>
            <a:r>
              <a:rPr lang="pt-BR" sz="900" dirty="0" smtClean="0">
                <a:solidFill>
                  <a:schemeClr val="dk1"/>
                </a:solidFill>
              </a:rPr>
              <a:t>Alta demanda por logística reversa.</a:t>
            </a:r>
            <a:endParaRPr sz="900" dirty="0">
              <a:solidFill>
                <a:schemeClr val="dk1"/>
              </a:solidFill>
            </a:endParaRPr>
          </a:p>
        </p:txBody>
      </p:sp>
      <p:sp>
        <p:nvSpPr>
          <p:cNvPr id="90" name="Google Shape;90;p17"/>
          <p:cNvSpPr txBox="1"/>
          <p:nvPr/>
        </p:nvSpPr>
        <p:spPr>
          <a:xfrm>
            <a:off x="7399325" y="4162980"/>
            <a:ext cx="1550647" cy="614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9850" tIns="29925" rIns="59850" bIns="299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</a:t>
            </a:r>
            <a:r>
              <a:rPr lang="pt-BR" sz="9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projeto </a:t>
            </a:r>
            <a:r>
              <a:rPr lang="pt-BR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irá ter um custo de R$ </a:t>
            </a:r>
            <a:r>
              <a:rPr lang="pt-BR" sz="9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100,00</a:t>
            </a:r>
            <a:r>
              <a:rPr lang="pt-BR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Sendo esta uma projeção, podendo aumentar ou diminuir.</a:t>
            </a: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1" name="Google Shape;91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42331" y="24260"/>
            <a:ext cx="980511" cy="263126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7"/>
          <p:cNvSpPr txBox="1"/>
          <p:nvPr/>
        </p:nvSpPr>
        <p:spPr>
          <a:xfrm>
            <a:off x="5473775" y="2302325"/>
            <a:ext cx="1748700" cy="10903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9850" tIns="59850" rIns="59850" bIns="59850" anchor="t" anchorCtr="0">
            <a:spAutoFit/>
          </a:bodyPr>
          <a:lstStyle/>
          <a:p>
            <a:pPr marL="304800" lvl="0" indent="-209550" algn="l" rtl="0">
              <a:spcBef>
                <a:spcPts val="0"/>
              </a:spcBef>
              <a:spcAft>
                <a:spcPts val="0"/>
              </a:spcAft>
              <a:buSzPts val="900"/>
              <a:buFont typeface="Calibri"/>
              <a:buAutoNum type="arabicPeriod"/>
            </a:pPr>
            <a:r>
              <a:rPr lang="pt-BR" sz="900" dirty="0">
                <a:latin typeface="Calibri"/>
                <a:ea typeface="Calibri"/>
                <a:cs typeface="Calibri"/>
                <a:sym typeface="Calibri"/>
              </a:rPr>
              <a:t>Diagnóstico do Cenário Atual;</a:t>
            </a:r>
          </a:p>
          <a:p>
            <a:pPr marL="304800" lvl="0" indent="-209550" algn="l" rtl="0">
              <a:spcBef>
                <a:spcPts val="0"/>
              </a:spcBef>
              <a:spcAft>
                <a:spcPts val="0"/>
              </a:spcAft>
              <a:buSzPts val="900"/>
              <a:buFont typeface="Calibri"/>
              <a:buAutoNum type="arabicPeriod"/>
            </a:pPr>
            <a:r>
              <a:rPr lang="pt-BR" sz="900" dirty="0">
                <a:latin typeface="Calibri"/>
                <a:ea typeface="Calibri"/>
                <a:cs typeface="Calibri"/>
                <a:sym typeface="Calibri"/>
              </a:rPr>
              <a:t>Proposta de Melhorias;</a:t>
            </a:r>
          </a:p>
          <a:p>
            <a:pPr marL="304800" lvl="0" indent="-209550" algn="l" rtl="0">
              <a:spcBef>
                <a:spcPts val="0"/>
              </a:spcBef>
              <a:spcAft>
                <a:spcPts val="0"/>
              </a:spcAft>
              <a:buSzPts val="900"/>
              <a:buFont typeface="Calibri"/>
              <a:buAutoNum type="arabicPeriod"/>
            </a:pPr>
            <a:r>
              <a:rPr lang="pt-BR" sz="900" dirty="0">
                <a:latin typeface="Calibri"/>
                <a:ea typeface="Calibri"/>
                <a:cs typeface="Calibri"/>
                <a:sym typeface="Calibri"/>
              </a:rPr>
              <a:t>Plano de ação para </a:t>
            </a:r>
            <a:r>
              <a:rPr lang="pt-BR" sz="900" dirty="0" smtClean="0">
                <a:latin typeface="Calibri"/>
                <a:ea typeface="Calibri"/>
                <a:cs typeface="Calibri"/>
                <a:sym typeface="Calibri"/>
              </a:rPr>
              <a:t>implementação e Instruções </a:t>
            </a:r>
            <a:r>
              <a:rPr lang="pt-BR" sz="900" dirty="0">
                <a:latin typeface="Calibri"/>
                <a:ea typeface="Calibri"/>
                <a:cs typeface="Calibri"/>
                <a:sym typeface="Calibri"/>
              </a:rPr>
              <a:t>de manutenção e boas práticas.</a:t>
            </a:r>
          </a:p>
        </p:txBody>
      </p:sp>
      <p:sp>
        <p:nvSpPr>
          <p:cNvPr id="93" name="Google Shape;93;p17"/>
          <p:cNvSpPr txBox="1"/>
          <p:nvPr/>
        </p:nvSpPr>
        <p:spPr>
          <a:xfrm>
            <a:off x="7263839" y="2244737"/>
            <a:ext cx="1748700" cy="1475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9850" tIns="59850" rIns="59850" bIns="59850" anchor="t" anchorCtr="0">
            <a:spAutoFit/>
          </a:bodyPr>
          <a:lstStyle/>
          <a:p>
            <a:pPr marL="304800" lvl="0" indent="-209550" algn="just" rtl="0">
              <a:spcBef>
                <a:spcPts val="0"/>
              </a:spcBef>
              <a:spcAft>
                <a:spcPts val="0"/>
              </a:spcAft>
              <a:buSzPts val="900"/>
              <a:buFont typeface="Calibri"/>
              <a:buAutoNum type="arabicPeriod"/>
            </a:pPr>
            <a:r>
              <a:rPr lang="pt-BR" sz="900" dirty="0">
                <a:latin typeface="Calibri"/>
                <a:ea typeface="Calibri"/>
                <a:cs typeface="Calibri"/>
                <a:sym typeface="Calibri"/>
              </a:rPr>
              <a:t>Diagnóstico do Cenário atual – Fevereiro/22</a:t>
            </a:r>
          </a:p>
          <a:p>
            <a:pPr marL="304800" lvl="0" indent="-209550" algn="just" rtl="0">
              <a:spcBef>
                <a:spcPts val="0"/>
              </a:spcBef>
              <a:spcAft>
                <a:spcPts val="0"/>
              </a:spcAft>
              <a:buSzPts val="900"/>
              <a:buFont typeface="Calibri"/>
              <a:buAutoNum type="arabicPeriod"/>
            </a:pPr>
            <a:r>
              <a:rPr lang="pt-BR" sz="900" dirty="0">
                <a:latin typeface="Calibri"/>
                <a:ea typeface="Calibri"/>
                <a:cs typeface="Calibri"/>
                <a:sym typeface="Calibri"/>
              </a:rPr>
              <a:t>Proposta de Melhorias – Março/22</a:t>
            </a:r>
          </a:p>
          <a:p>
            <a:pPr marL="304800" lvl="0" indent="-209550" algn="just" rtl="0">
              <a:spcBef>
                <a:spcPts val="0"/>
              </a:spcBef>
              <a:spcAft>
                <a:spcPts val="0"/>
              </a:spcAft>
              <a:buSzPts val="900"/>
              <a:buFont typeface="Calibri"/>
              <a:buAutoNum type="arabicPeriod"/>
            </a:pPr>
            <a:r>
              <a:rPr lang="pt-BR" sz="900" dirty="0" smtClean="0">
                <a:latin typeface="Calibri"/>
                <a:ea typeface="Calibri"/>
                <a:cs typeface="Calibri"/>
                <a:sym typeface="Calibri"/>
              </a:rPr>
              <a:t>Reconfiguração do Layout – Maio/22</a:t>
            </a:r>
          </a:p>
          <a:p>
            <a:pPr marL="304800" lvl="0" indent="-209550" algn="just" rtl="0">
              <a:spcBef>
                <a:spcPts val="0"/>
              </a:spcBef>
              <a:spcAft>
                <a:spcPts val="0"/>
              </a:spcAft>
              <a:buSzPts val="900"/>
              <a:buFont typeface="Calibri"/>
              <a:buAutoNum type="arabicPeriod"/>
            </a:pPr>
            <a:r>
              <a:rPr lang="pt-BR" sz="900" dirty="0" smtClean="0">
                <a:latin typeface="Calibri"/>
                <a:ea typeface="Calibri"/>
                <a:cs typeface="Calibri"/>
                <a:sym typeface="Calibri"/>
              </a:rPr>
              <a:t>Finalização </a:t>
            </a:r>
            <a:r>
              <a:rPr lang="pt-BR" sz="900" dirty="0">
                <a:latin typeface="Calibri"/>
                <a:ea typeface="Calibri"/>
                <a:cs typeface="Calibri"/>
                <a:sym typeface="Calibri"/>
              </a:rPr>
              <a:t>do projeto e termo de aceite – Junho/22</a:t>
            </a:r>
            <a:endParaRPr sz="900" dirty="0">
              <a:latin typeface="Calibri"/>
              <a:ea typeface="Calibri"/>
              <a:cs typeface="Calibri"/>
              <a:sym typeface="Calibri"/>
            </a:endParaRPr>
          </a:p>
          <a:p>
            <a:pPr marL="3048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7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9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485</Words>
  <Application>Microsoft Office PowerPoint</Application>
  <PresentationFormat>Apresentação na tela (16:9)</PresentationFormat>
  <Paragraphs>59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Tema do Office</vt:lpstr>
      <vt:lpstr>FOLK LORE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FOLK LORE</dc:title>
  <dc:creator>Rodolfo Bello Exler</dc:creator>
  <cp:lastModifiedBy>Usuario</cp:lastModifiedBy>
  <cp:revision>23</cp:revision>
  <dcterms:modified xsi:type="dcterms:W3CDTF">2021-12-04T01:34:09Z</dcterms:modified>
</cp:coreProperties>
</file>