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AEA828-E03A-483D-84BB-8F3081DD943C}" v="119" dt="2022-06-10T02:23:05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62" y="-18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d'Alva C�mera Cavalcanti" userId="134f76a3aaed9840" providerId="LiveId" clId="{66AEA828-E03A-483D-84BB-8F3081DD943C}"/>
    <pc:docChg chg="undo redo custSel modSld">
      <pc:chgData name="Victor d'Alva C�mera Cavalcanti" userId="134f76a3aaed9840" providerId="LiveId" clId="{66AEA828-E03A-483D-84BB-8F3081DD943C}" dt="2022-06-10T02:32:44.079" v="790" actId="1076"/>
      <pc:docMkLst>
        <pc:docMk/>
      </pc:docMkLst>
      <pc:sldChg chg="delSp modSp mod">
        <pc:chgData name="Victor d'Alva C�mera Cavalcanti" userId="134f76a3aaed9840" providerId="LiveId" clId="{66AEA828-E03A-483D-84BB-8F3081DD943C}" dt="2022-06-10T02:32:44.079" v="790" actId="1076"/>
        <pc:sldMkLst>
          <pc:docMk/>
          <pc:sldMk cId="4065652920" sldId="257"/>
        </pc:sldMkLst>
        <pc:spChg chg="mod">
          <ac:chgData name="Victor d'Alva C�mera Cavalcanti" userId="134f76a3aaed9840" providerId="LiveId" clId="{66AEA828-E03A-483D-84BB-8F3081DD943C}" dt="2022-06-10T02:23:14.856" v="693" actId="14100"/>
          <ac:spMkLst>
            <pc:docMk/>
            <pc:sldMk cId="4065652920" sldId="257"/>
            <ac:spMk id="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6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18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20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22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23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10.321" v="692" actId="14100"/>
          <ac:spMkLst>
            <pc:docMk/>
            <pc:sldMk cId="4065652920" sldId="257"/>
            <ac:spMk id="26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27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32:44.079" v="790" actId="1076"/>
          <ac:spMkLst>
            <pc:docMk/>
            <pc:sldMk cId="4065652920" sldId="257"/>
            <ac:spMk id="29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30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31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3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36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40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41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4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46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7:02.602" v="750" actId="20577"/>
          <ac:spMkLst>
            <pc:docMk/>
            <pc:sldMk cId="4065652920" sldId="257"/>
            <ac:spMk id="48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50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51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5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56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64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65" creationId="{00000000-0000-0000-0000-000000000000}"/>
          </ac:spMkLst>
        </pc:spChg>
        <pc:spChg chg="del">
          <ac:chgData name="Victor d'Alva C�mera Cavalcanti" userId="134f76a3aaed9840" providerId="LiveId" clId="{66AEA828-E03A-483D-84BB-8F3081DD943C}" dt="2022-06-10T02:27:27.913" v="763" actId="478"/>
          <ac:spMkLst>
            <pc:docMk/>
            <pc:sldMk cId="4065652920" sldId="257"/>
            <ac:spMk id="67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69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70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74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3:05.987" v="691" actId="1036"/>
          <ac:spMkLst>
            <pc:docMk/>
            <pc:sldMk cId="4065652920" sldId="257"/>
            <ac:spMk id="7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19:25.434" v="541" actId="1035"/>
          <ac:spMkLst>
            <pc:docMk/>
            <pc:sldMk cId="4065652920" sldId="257"/>
            <ac:spMk id="94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32:44.079" v="790" actId="1076"/>
          <ac:spMkLst>
            <pc:docMk/>
            <pc:sldMk cId="4065652920" sldId="257"/>
            <ac:spMk id="9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32:44.079" v="790" actId="1076"/>
          <ac:spMkLst>
            <pc:docMk/>
            <pc:sldMk cId="4065652920" sldId="257"/>
            <ac:spMk id="96" creationId="{00000000-0000-0000-0000-000000000000}"/>
          </ac:spMkLst>
        </pc:spChg>
        <pc:spChg chg="del">
          <ac:chgData name="Victor d'Alva C�mera Cavalcanti" userId="134f76a3aaed9840" providerId="LiveId" clId="{66AEA828-E03A-483D-84BB-8F3081DD943C}" dt="2022-06-10T02:28:17.780" v="767" actId="478"/>
          <ac:spMkLst>
            <pc:docMk/>
            <pc:sldMk cId="4065652920" sldId="257"/>
            <ac:spMk id="97" creationId="{00000000-0000-0000-0000-000000000000}"/>
          </ac:spMkLst>
        </pc:spChg>
        <pc:spChg chg="del">
          <ac:chgData name="Victor d'Alva C�mera Cavalcanti" userId="134f76a3aaed9840" providerId="LiveId" clId="{66AEA828-E03A-483D-84BB-8F3081DD943C}" dt="2022-06-10T02:28:16.747" v="766" actId="478"/>
          <ac:spMkLst>
            <pc:docMk/>
            <pc:sldMk cId="4065652920" sldId="257"/>
            <ac:spMk id="98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18:40.839" v="505" actId="1036"/>
          <ac:spMkLst>
            <pc:docMk/>
            <pc:sldMk cId="4065652920" sldId="257"/>
            <ac:spMk id="99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2:58.416" v="651" actId="1076"/>
          <ac:spMkLst>
            <pc:docMk/>
            <pc:sldMk cId="4065652920" sldId="257"/>
            <ac:spMk id="100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2:29.583" v="627" actId="1076"/>
          <ac:spMkLst>
            <pc:docMk/>
            <pc:sldMk cId="4065652920" sldId="257"/>
            <ac:spMk id="101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07T03:18:57.496" v="3" actId="20577"/>
          <ac:spMkLst>
            <pc:docMk/>
            <pc:sldMk cId="4065652920" sldId="257"/>
            <ac:spMk id="104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6:11.204" v="740" actId="1035"/>
          <ac:spMkLst>
            <pc:docMk/>
            <pc:sldMk cId="4065652920" sldId="257"/>
            <ac:spMk id="105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07T04:12:37.940" v="54" actId="20577"/>
          <ac:spMkLst>
            <pc:docMk/>
            <pc:sldMk cId="4065652920" sldId="257"/>
            <ac:spMk id="106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15:19.236" v="391" actId="313"/>
          <ac:spMkLst>
            <pc:docMk/>
            <pc:sldMk cId="4065652920" sldId="257"/>
            <ac:spMk id="107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7:13.550" v="754"/>
          <ac:spMkLst>
            <pc:docMk/>
            <pc:sldMk cId="4065652920" sldId="257"/>
            <ac:spMk id="111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7:23.331" v="762"/>
          <ac:spMkLst>
            <pc:docMk/>
            <pc:sldMk cId="4065652920" sldId="257"/>
            <ac:spMk id="114" creationId="{00000000-0000-0000-0000-000000000000}"/>
          </ac:spMkLst>
        </pc:spChg>
        <pc:spChg chg="mod">
          <ac:chgData name="Victor d'Alva C�mera Cavalcanti" userId="134f76a3aaed9840" providerId="LiveId" clId="{66AEA828-E03A-483D-84BB-8F3081DD943C}" dt="2022-06-10T02:27:18.600" v="758"/>
          <ac:spMkLst>
            <pc:docMk/>
            <pc:sldMk cId="4065652920" sldId="257"/>
            <ac:spMk id="117" creationId="{00000000-0000-0000-0000-000000000000}"/>
          </ac:spMkLst>
        </pc:s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12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14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15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25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34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39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44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49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54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32:44.079" v="790" actId="1076"/>
          <ac:grpSpMkLst>
            <pc:docMk/>
            <pc:sldMk cId="4065652920" sldId="257"/>
            <ac:grpSpMk id="58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63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68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23:05.987" v="691" actId="1036"/>
          <ac:grpSpMkLst>
            <pc:docMk/>
            <pc:sldMk cId="4065652920" sldId="257"/>
            <ac:grpSpMk id="73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32:44.079" v="790" actId="1076"/>
          <ac:grpSpMkLst>
            <pc:docMk/>
            <pc:sldMk cId="4065652920" sldId="257"/>
            <ac:grpSpMk id="109" creationId="{00000000-0000-0000-0000-000000000000}"/>
          </ac:grpSpMkLst>
        </pc:grpChg>
        <pc:grpChg chg="mod">
          <ac:chgData name="Victor d'Alva C�mera Cavalcanti" userId="134f76a3aaed9840" providerId="LiveId" clId="{66AEA828-E03A-483D-84BB-8F3081DD943C}" dt="2022-06-10T02:32:44.079" v="790" actId="1076"/>
          <ac:grpSpMkLst>
            <pc:docMk/>
            <pc:sldMk cId="4065652920" sldId="257"/>
            <ac:grpSpMk id="112" creationId="{00000000-0000-0000-0000-000000000000}"/>
          </ac:grpSpMkLst>
        </pc:grpChg>
        <pc:grpChg chg="del">
          <ac:chgData name="Victor d'Alva C�mera Cavalcanti" userId="134f76a3aaed9840" providerId="LiveId" clId="{66AEA828-E03A-483D-84BB-8F3081DD943C}" dt="2022-06-10T02:28:40.631" v="768" actId="478"/>
          <ac:grpSpMkLst>
            <pc:docMk/>
            <pc:sldMk cId="4065652920" sldId="257"/>
            <ac:grpSpMk id="115" creationId="{00000000-0000-0000-0000-000000000000}"/>
          </ac:grpSpMkLst>
        </pc:grp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19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2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3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4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5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7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8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59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0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1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2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3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4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5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6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7" creationId="{00000000-0000-0000-0000-000000000000}"/>
          </ac:picMkLst>
        </pc:picChg>
        <pc:picChg chg="mod">
          <ac:chgData name="Victor d'Alva C�mera Cavalcanti" userId="134f76a3aaed9840" providerId="LiveId" clId="{66AEA828-E03A-483D-84BB-8F3081DD943C}" dt="2022-06-10T02:23:05.987" v="691" actId="1036"/>
          <ac:picMkLst>
            <pc:docMk/>
            <pc:sldMk cId="4065652920" sldId="257"/>
            <ac:picMk id="206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72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77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43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11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42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98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70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27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19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25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54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19729-6101-4EC4-849B-811807DCED15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9BF7-2A12-43F0-BD7A-99C928034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67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394857" y="200633"/>
            <a:ext cx="8409731" cy="6514808"/>
            <a:chOff x="395536" y="223827"/>
            <a:chExt cx="8409731" cy="6514808"/>
          </a:xfrm>
        </p:grpSpPr>
        <p:grpSp>
          <p:nvGrpSpPr>
            <p:cNvPr id="14" name="Grupo 13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12" name="Grupo 11"/>
              <p:cNvGrpSpPr/>
              <p:nvPr/>
            </p:nvGrpSpPr>
            <p:grpSpPr>
              <a:xfrm>
                <a:off x="400809" y="457508"/>
                <a:ext cx="3290477" cy="2612818"/>
                <a:chOff x="107503" y="457508"/>
                <a:chExt cx="3656086" cy="2612818"/>
              </a:xfrm>
            </p:grpSpPr>
            <p:sp>
              <p:nvSpPr>
                <p:cNvPr id="5" name="Retângulo 4"/>
                <p:cNvSpPr/>
                <p:nvPr/>
              </p:nvSpPr>
              <p:spPr>
                <a:xfrm>
                  <a:off x="107503" y="476672"/>
                  <a:ext cx="3656086" cy="2593654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" name="CaixaDeTexto 5"/>
                <p:cNvSpPr txBox="1"/>
                <p:nvPr/>
              </p:nvSpPr>
              <p:spPr>
                <a:xfrm>
                  <a:off x="683570" y="457508"/>
                  <a:ext cx="1224135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JUSTIFICATIVA&amp; Passado</a:t>
                  </a:r>
                </a:p>
              </p:txBody>
            </p:sp>
          </p:grpSp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66"/>
              <a:stretch/>
            </p:blipFill>
            <p:spPr bwMode="auto"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etângulo 17"/>
              <p:cNvSpPr/>
              <p:nvPr/>
            </p:nvSpPr>
            <p:spPr>
              <a:xfrm>
                <a:off x="395536" y="3215837"/>
                <a:ext cx="1620180" cy="128814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19" name="Picture 3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39"/>
              <a:stretch/>
            </p:blipFill>
            <p:spPr bwMode="auto">
              <a:xfrm>
                <a:off x="445751" y="3238903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CaixaDeTexto 19"/>
              <p:cNvSpPr txBox="1"/>
              <p:nvPr/>
            </p:nvSpPr>
            <p:spPr>
              <a:xfrm>
                <a:off x="730554" y="3291591"/>
                <a:ext cx="12851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/>
                  <a:t>OBJ SMART</a:t>
                </a:r>
              </a:p>
            </p:txBody>
          </p:sp>
          <p:sp>
            <p:nvSpPr>
              <p:cNvPr id="22" name="Retângulo 21"/>
              <p:cNvSpPr/>
              <p:nvPr/>
            </p:nvSpPr>
            <p:spPr>
              <a:xfrm>
                <a:off x="414665" y="4619014"/>
                <a:ext cx="1620180" cy="1690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CaixaDeTexto 22"/>
              <p:cNvSpPr txBox="1"/>
              <p:nvPr/>
            </p:nvSpPr>
            <p:spPr>
              <a:xfrm>
                <a:off x="842163" y="4679063"/>
                <a:ext cx="11788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/>
                  <a:t>BENEFÍCIOS</a:t>
                </a:r>
              </a:p>
              <a:p>
                <a:pPr algn="ctr"/>
                <a:r>
                  <a:rPr lang="pt-BR" sz="1200" b="1" dirty="0"/>
                  <a:t>Futuro</a:t>
                </a:r>
              </a:p>
            </p:txBody>
          </p:sp>
          <p:pic>
            <p:nvPicPr>
              <p:cNvPr id="2053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212" y="4679063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5" name="Grupo 24"/>
              <p:cNvGrpSpPr/>
              <p:nvPr/>
            </p:nvGrpSpPr>
            <p:grpSpPr>
              <a:xfrm>
                <a:off x="2087068" y="3218237"/>
                <a:ext cx="1620181" cy="1270231"/>
                <a:chOff x="107504" y="3218237"/>
                <a:chExt cx="1800201" cy="1270231"/>
              </a:xfrm>
            </p:grpSpPr>
            <p:sp>
              <p:nvSpPr>
                <p:cNvPr id="26" name="Retângulo 25"/>
                <p:cNvSpPr/>
                <p:nvPr/>
              </p:nvSpPr>
              <p:spPr>
                <a:xfrm>
                  <a:off x="107504" y="3218237"/>
                  <a:ext cx="1800200" cy="1270231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7" name="CaixaDeTexto 26"/>
                <p:cNvSpPr txBox="1"/>
                <p:nvPr/>
              </p:nvSpPr>
              <p:spPr>
                <a:xfrm>
                  <a:off x="683570" y="3349900"/>
                  <a:ext cx="122413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PRODUTO</a:t>
                  </a:r>
                </a:p>
              </p:txBody>
            </p:sp>
          </p:grpSp>
          <p:pic>
            <p:nvPicPr>
              <p:cNvPr id="2054" name="Picture 6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581" t="25222" r="10449" b="15925"/>
              <a:stretch/>
            </p:blipFill>
            <p:spPr bwMode="auto">
              <a:xfrm>
                <a:off x="2156344" y="3396613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etângulo 29"/>
              <p:cNvSpPr/>
              <p:nvPr/>
            </p:nvSpPr>
            <p:spPr>
              <a:xfrm>
                <a:off x="2098850" y="4619013"/>
                <a:ext cx="1620180" cy="16903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1" name="CaixaDeTexto 30"/>
              <p:cNvSpPr txBox="1"/>
              <p:nvPr/>
            </p:nvSpPr>
            <p:spPr>
              <a:xfrm>
                <a:off x="2674914" y="4679063"/>
                <a:ext cx="10323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/>
                  <a:t>REQUISÍTOS</a:t>
                </a:r>
              </a:p>
            </p:txBody>
          </p:sp>
          <p:pic>
            <p:nvPicPr>
              <p:cNvPr id="2055" name="Picture 7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611" t="21548" r="6896" b="22415"/>
              <a:stretch/>
            </p:blipFill>
            <p:spPr bwMode="auto">
              <a:xfrm>
                <a:off x="2208140" y="4679063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4" name="Grupo 33"/>
              <p:cNvGrpSpPr/>
              <p:nvPr/>
            </p:nvGrpSpPr>
            <p:grpSpPr>
              <a:xfrm>
                <a:off x="3785186" y="448962"/>
                <a:ext cx="1620181" cy="2295960"/>
                <a:chOff x="107504" y="457508"/>
                <a:chExt cx="1800201" cy="2295960"/>
              </a:xfrm>
            </p:grpSpPr>
            <p:sp>
              <p:nvSpPr>
                <p:cNvPr id="35" name="Retângulo 34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6" name="CaixaDeTexto 35"/>
                <p:cNvSpPr txBox="1"/>
                <p:nvPr/>
              </p:nvSpPr>
              <p:spPr>
                <a:xfrm>
                  <a:off x="587557" y="457508"/>
                  <a:ext cx="1320148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STAKEHOLDERS EXTERNOS</a:t>
                  </a:r>
                </a:p>
                <a:p>
                  <a:pPr algn="ctr"/>
                  <a:r>
                    <a:rPr lang="pt-BR" sz="1200" b="1" dirty="0"/>
                    <a:t>&amp; Fatores Externos</a:t>
                  </a:r>
                </a:p>
              </p:txBody>
            </p:sp>
          </p:grpSp>
          <p:pic>
            <p:nvPicPr>
              <p:cNvPr id="2057" name="Picture 9"/>
              <p:cNvPicPr>
                <a:picLocks noChangeAspect="1" noChangeArrowheads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9295" r="26076"/>
              <a:stretch/>
            </p:blipFill>
            <p:spPr bwMode="auto"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9" name="Grupo 38"/>
              <p:cNvGrpSpPr/>
              <p:nvPr/>
            </p:nvGrpSpPr>
            <p:grpSpPr>
              <a:xfrm>
                <a:off x="378518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40" name="Retângulo 39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1" name="CaixaDeTexto 40"/>
                <p:cNvSpPr txBox="1"/>
                <p:nvPr/>
              </p:nvSpPr>
              <p:spPr>
                <a:xfrm>
                  <a:off x="467544" y="457508"/>
                  <a:ext cx="144016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EQUIPE</a:t>
                  </a:r>
                </a:p>
              </p:txBody>
            </p:sp>
          </p:grpSp>
          <p:pic>
            <p:nvPicPr>
              <p:cNvPr id="2058" name="Picture 10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4" name="Grupo 43"/>
              <p:cNvGrpSpPr/>
              <p:nvPr/>
            </p:nvGrpSpPr>
            <p:grpSpPr>
              <a:xfrm>
                <a:off x="5480416" y="468125"/>
                <a:ext cx="1620181" cy="2912999"/>
                <a:chOff x="107504" y="468375"/>
                <a:chExt cx="1800201" cy="2912999"/>
              </a:xfrm>
            </p:grpSpPr>
            <p:sp>
              <p:nvSpPr>
                <p:cNvPr id="45" name="Retângulo 44"/>
                <p:cNvSpPr/>
                <p:nvPr/>
              </p:nvSpPr>
              <p:spPr>
                <a:xfrm>
                  <a:off x="107504" y="476671"/>
                  <a:ext cx="1800200" cy="2904703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6" name="CaixaDeTexto 45"/>
                <p:cNvSpPr txBox="1"/>
                <p:nvPr/>
              </p:nvSpPr>
              <p:spPr>
                <a:xfrm>
                  <a:off x="675188" y="468375"/>
                  <a:ext cx="123251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PREMISSAS</a:t>
                  </a:r>
                </a:p>
              </p:txBody>
            </p:sp>
          </p:grpSp>
          <p:pic>
            <p:nvPicPr>
              <p:cNvPr id="2059" name="Picture 11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9" name="Grupo 48"/>
              <p:cNvGrpSpPr/>
              <p:nvPr/>
            </p:nvGrpSpPr>
            <p:grpSpPr>
              <a:xfrm>
                <a:off x="5480416" y="3425310"/>
                <a:ext cx="1620181" cy="1613793"/>
                <a:chOff x="107504" y="1101890"/>
                <a:chExt cx="1800201" cy="1613793"/>
              </a:xfrm>
            </p:grpSpPr>
            <p:sp>
              <p:nvSpPr>
                <p:cNvPr id="50" name="Retângulo 49"/>
                <p:cNvSpPr/>
                <p:nvPr/>
              </p:nvSpPr>
              <p:spPr>
                <a:xfrm>
                  <a:off x="107504" y="1127807"/>
                  <a:ext cx="1800200" cy="158787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51" name="CaixaDeTexto 50"/>
                <p:cNvSpPr txBox="1"/>
                <p:nvPr/>
              </p:nvSpPr>
              <p:spPr>
                <a:xfrm>
                  <a:off x="675188" y="1101890"/>
                  <a:ext cx="123251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GRUPO DE ENTREGAS</a:t>
                  </a:r>
                </a:p>
              </p:txBody>
            </p:sp>
          </p:grpSp>
          <p:pic>
            <p:nvPicPr>
              <p:cNvPr id="2060" name="Picture 12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7508" y="3530407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4" name="Grupo 53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55" name="Retângulo 54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56" name="CaixaDeTexto 55"/>
                <p:cNvSpPr txBox="1"/>
                <p:nvPr/>
              </p:nvSpPr>
              <p:spPr>
                <a:xfrm>
                  <a:off x="226420" y="496247"/>
                  <a:ext cx="124394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RESTRIÇÕES</a:t>
                  </a:r>
                </a:p>
              </p:txBody>
            </p:sp>
          </p:grpSp>
          <p:pic>
            <p:nvPicPr>
              <p:cNvPr id="2061" name="Picture 1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3" name="Grupo 62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64" name="Retângulo 6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5" name="CaixaDeTexto 64"/>
                <p:cNvSpPr txBox="1"/>
                <p:nvPr/>
              </p:nvSpPr>
              <p:spPr>
                <a:xfrm>
                  <a:off x="499798" y="468375"/>
                  <a:ext cx="123251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RISCOS</a:t>
                  </a:r>
                </a:p>
              </p:txBody>
            </p:sp>
          </p:grpSp>
          <p:pic>
            <p:nvPicPr>
              <p:cNvPr id="2062" name="Picture 14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68" name="Grupo 67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69" name="Retângulo 68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70" name="CaixaDeTexto 69"/>
                <p:cNvSpPr txBox="1"/>
                <p:nvPr/>
              </p:nvSpPr>
              <p:spPr>
                <a:xfrm>
                  <a:off x="107374" y="639596"/>
                  <a:ext cx="152029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b="1" dirty="0"/>
                    <a:t>LINHA DO TEMPO</a:t>
                  </a:r>
                </a:p>
              </p:txBody>
            </p:sp>
          </p:grpSp>
          <p:pic>
            <p:nvPicPr>
              <p:cNvPr id="2063" name="Picture 15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3" name="Grupo 72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74" name="Retângulo 73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5" name="CaixaDeTexto 74"/>
                <p:cNvSpPr txBox="1"/>
                <p:nvPr/>
              </p:nvSpPr>
              <p:spPr>
                <a:xfrm>
                  <a:off x="2094650" y="496247"/>
                  <a:ext cx="124394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200" b="1" dirty="0"/>
                    <a:t>CUSTOS</a:t>
                  </a:r>
                </a:p>
              </p:txBody>
            </p:sp>
          </p:grpSp>
          <p:pic>
            <p:nvPicPr>
              <p:cNvPr id="2064" name="Picture 16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" name="Picture 17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" name="Picture 18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67" name="Picture 19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8" name="Picture 20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4100" y="223827"/>
              <a:ext cx="7524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CaixaDeTexto 16"/>
          <p:cNvSpPr txBox="1"/>
          <p:nvPr/>
        </p:nvSpPr>
        <p:spPr>
          <a:xfrm>
            <a:off x="698146" y="188640"/>
            <a:ext cx="279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VICTOR CAVALCANTI</a:t>
            </a:r>
          </a:p>
        </p:txBody>
      </p:sp>
      <p:sp>
        <p:nvSpPr>
          <p:cNvPr id="84" name="CaixaDeTexto 83"/>
          <p:cNvSpPr txBox="1"/>
          <p:nvPr/>
        </p:nvSpPr>
        <p:spPr>
          <a:xfrm>
            <a:off x="3635896" y="17934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OTIMIZAÇÃO DA SÍNTESE DO BICARBONATO DE AMÔNIO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495230" y="3789040"/>
            <a:ext cx="1601051" cy="122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Balanço de massa e energia</a:t>
            </a:r>
          </a:p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Planejamento dos testes</a:t>
            </a:r>
          </a:p>
          <a:p>
            <a:pPr marL="171450" indent="-171450">
              <a:lnSpc>
                <a:spcPts val="1800"/>
              </a:lnSpc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Relatório final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7380522" y="3730658"/>
            <a:ext cx="301725" cy="1592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5" name="Retângulo 94"/>
          <p:cNvSpPr/>
          <p:nvPr/>
        </p:nvSpPr>
        <p:spPr>
          <a:xfrm>
            <a:off x="7682247" y="3948088"/>
            <a:ext cx="342997" cy="1233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6" name="Retângulo 95"/>
          <p:cNvSpPr/>
          <p:nvPr/>
        </p:nvSpPr>
        <p:spPr>
          <a:xfrm>
            <a:off x="8025244" y="4191823"/>
            <a:ext cx="489168" cy="1389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8" name="Grupo 57"/>
          <p:cNvGrpSpPr/>
          <p:nvPr/>
        </p:nvGrpSpPr>
        <p:grpSpPr>
          <a:xfrm>
            <a:off x="7404212" y="3636062"/>
            <a:ext cx="443082" cy="1029813"/>
            <a:chOff x="7248524" y="3217272"/>
            <a:chExt cx="443082" cy="1529358"/>
          </a:xfrm>
        </p:grpSpPr>
        <p:cxnSp>
          <p:nvCxnSpPr>
            <p:cNvPr id="37" name="Conector reto 36"/>
            <p:cNvCxnSpPr/>
            <p:nvPr/>
          </p:nvCxnSpPr>
          <p:spPr>
            <a:xfrm flipV="1">
              <a:off x="7446860" y="3217272"/>
              <a:ext cx="10734" cy="131391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CaixaDeTexto 47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b="1" dirty="0"/>
                <a:t>Mês 1</a:t>
              </a:r>
            </a:p>
          </p:txBody>
        </p:sp>
      </p:grpSp>
      <p:grpSp>
        <p:nvGrpSpPr>
          <p:cNvPr id="109" name="Grupo 108"/>
          <p:cNvGrpSpPr/>
          <p:nvPr/>
        </p:nvGrpSpPr>
        <p:grpSpPr>
          <a:xfrm>
            <a:off x="7752024" y="3631766"/>
            <a:ext cx="443082" cy="1034109"/>
            <a:chOff x="7248524" y="3217272"/>
            <a:chExt cx="443082" cy="1529358"/>
          </a:xfrm>
        </p:grpSpPr>
        <p:cxnSp>
          <p:nvCxnSpPr>
            <p:cNvPr id="110" name="Conector reto 109"/>
            <p:cNvCxnSpPr/>
            <p:nvPr/>
          </p:nvCxnSpPr>
          <p:spPr>
            <a:xfrm flipV="1">
              <a:off x="7446860" y="3217272"/>
              <a:ext cx="10734" cy="131391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CaixaDeTexto 110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b="1" dirty="0"/>
                <a:t>Mês 2</a:t>
              </a:r>
            </a:p>
          </p:txBody>
        </p:sp>
      </p:grpSp>
      <p:grpSp>
        <p:nvGrpSpPr>
          <p:cNvPr id="112" name="Grupo 111"/>
          <p:cNvGrpSpPr/>
          <p:nvPr/>
        </p:nvGrpSpPr>
        <p:grpSpPr>
          <a:xfrm>
            <a:off x="8101030" y="3631766"/>
            <a:ext cx="443082" cy="1034109"/>
            <a:chOff x="7248524" y="3217272"/>
            <a:chExt cx="443082" cy="1529358"/>
          </a:xfrm>
        </p:grpSpPr>
        <p:cxnSp>
          <p:nvCxnSpPr>
            <p:cNvPr id="113" name="Conector reto 112"/>
            <p:cNvCxnSpPr/>
            <p:nvPr/>
          </p:nvCxnSpPr>
          <p:spPr>
            <a:xfrm flipV="1">
              <a:off x="7446860" y="3217272"/>
              <a:ext cx="10734" cy="131391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4" name="CaixaDeTexto 113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b="1" dirty="0"/>
                <a:t>Mês 3</a:t>
              </a:r>
            </a:p>
          </p:txBody>
        </p:sp>
      </p:grpSp>
      <p:sp>
        <p:nvSpPr>
          <p:cNvPr id="94" name="CaixaDeTexto 93"/>
          <p:cNvSpPr txBox="1"/>
          <p:nvPr/>
        </p:nvSpPr>
        <p:spPr>
          <a:xfrm>
            <a:off x="392540" y="3573016"/>
            <a:ext cx="16010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Desenvolver </a:t>
            </a:r>
            <a:r>
              <a:rPr lang="pt-BR" sz="1100" dirty="0" err="1">
                <a:solidFill>
                  <a:srgbClr val="FF0000"/>
                </a:solidFill>
              </a:rPr>
              <a:t>scale</a:t>
            </a:r>
            <a:r>
              <a:rPr lang="pt-BR" sz="1100" dirty="0">
                <a:solidFill>
                  <a:srgbClr val="FF0000"/>
                </a:solidFill>
              </a:rPr>
              <a:t> </a:t>
            </a:r>
            <a:r>
              <a:rPr lang="pt-BR" sz="1100" dirty="0" err="1">
                <a:solidFill>
                  <a:srgbClr val="FF0000"/>
                </a:solidFill>
              </a:rPr>
              <a:t>up</a:t>
            </a:r>
            <a:r>
              <a:rPr lang="pt-BR" sz="1100" dirty="0">
                <a:solidFill>
                  <a:srgbClr val="FF0000"/>
                </a:solidFill>
              </a:rPr>
              <a:t> da síntese do bicarbonato de amônio, num período de 4 meses</a:t>
            </a:r>
          </a:p>
        </p:txBody>
      </p:sp>
      <p:sp>
        <p:nvSpPr>
          <p:cNvPr id="99" name="CaixaDeTexto 98"/>
          <p:cNvSpPr txBox="1"/>
          <p:nvPr/>
        </p:nvSpPr>
        <p:spPr>
          <a:xfrm>
            <a:off x="410698" y="5104055"/>
            <a:ext cx="160105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Geração de produto oriundo de rejeito; com valor agregado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Redução de impacto ambiental;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Empresa inserida na  economia circular.</a:t>
            </a:r>
          </a:p>
        </p:txBody>
      </p:sp>
      <p:sp>
        <p:nvSpPr>
          <p:cNvPr id="100" name="CaixaDeTexto 99"/>
          <p:cNvSpPr txBox="1"/>
          <p:nvPr/>
        </p:nvSpPr>
        <p:spPr>
          <a:xfrm>
            <a:off x="2081322" y="3883520"/>
            <a:ext cx="16010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Relatório da síntese do bicarbonato de amônio otimizada</a:t>
            </a:r>
          </a:p>
        </p:txBody>
      </p:sp>
      <p:sp>
        <p:nvSpPr>
          <p:cNvPr id="101" name="CaixaDeTexto 100"/>
          <p:cNvSpPr txBox="1"/>
          <p:nvPr/>
        </p:nvSpPr>
        <p:spPr>
          <a:xfrm>
            <a:off x="2089557" y="5240732"/>
            <a:ext cx="160105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Conversão de 90% do hidróxido em carbonato;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Relatório devera estar sobre as norma ABNT.</a:t>
            </a:r>
          </a:p>
          <a:p>
            <a:pPr marL="171450" indent="-171450">
              <a:buFontTx/>
              <a:buChar char="-"/>
            </a:pPr>
            <a:endParaRPr lang="pt-BR" sz="1100" dirty="0">
              <a:solidFill>
                <a:srgbClr val="FF0000"/>
              </a:solidFill>
            </a:endParaRPr>
          </a:p>
        </p:txBody>
      </p:sp>
      <p:sp>
        <p:nvSpPr>
          <p:cNvPr id="102" name="CaixaDeTexto 101"/>
          <p:cNvSpPr txBox="1"/>
          <p:nvPr/>
        </p:nvSpPr>
        <p:spPr>
          <a:xfrm>
            <a:off x="3799198" y="1291932"/>
            <a:ext cx="16010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SENAI CIMATEC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SENAI CIMATEC PARK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LARGO</a:t>
            </a:r>
          </a:p>
        </p:txBody>
      </p:sp>
      <p:sp>
        <p:nvSpPr>
          <p:cNvPr id="103" name="CaixaDeTexto 102"/>
          <p:cNvSpPr txBox="1"/>
          <p:nvPr/>
        </p:nvSpPr>
        <p:spPr>
          <a:xfrm>
            <a:off x="3781541" y="3306675"/>
            <a:ext cx="16010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Bruno Santana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Eduardo Portela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Matheus Cardoso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Victor Carvalho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Victor Cavalcanti</a:t>
            </a:r>
          </a:p>
        </p:txBody>
      </p:sp>
      <p:sp>
        <p:nvSpPr>
          <p:cNvPr id="104" name="CaixaDeTexto 103"/>
          <p:cNvSpPr txBox="1"/>
          <p:nvPr/>
        </p:nvSpPr>
        <p:spPr>
          <a:xfrm>
            <a:off x="5491229" y="873294"/>
            <a:ext cx="16010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O cliente irá fornecer as condições operacionais iniciais 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O cliente irá fornecer os insumos e  equipamentos necessários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As análises de </a:t>
            </a:r>
            <a:r>
              <a:rPr lang="pt-BR" sz="1100" dirty="0" err="1">
                <a:solidFill>
                  <a:srgbClr val="FF0000"/>
                </a:solidFill>
              </a:rPr>
              <a:t>DRX</a:t>
            </a:r>
            <a:r>
              <a:rPr lang="pt-BR" sz="1100" dirty="0">
                <a:solidFill>
                  <a:srgbClr val="FF0000"/>
                </a:solidFill>
              </a:rPr>
              <a:t> serão de responsabilidade do cliente</a:t>
            </a:r>
          </a:p>
          <a:p>
            <a:pPr marL="171450" indent="-171450">
              <a:buFontTx/>
              <a:buChar char="-"/>
            </a:pPr>
            <a:endParaRPr lang="pt-BR" sz="1100" dirty="0">
              <a:solidFill>
                <a:srgbClr val="FF0000"/>
              </a:solidFill>
            </a:endParaRPr>
          </a:p>
        </p:txBody>
      </p:sp>
      <p:sp>
        <p:nvSpPr>
          <p:cNvPr id="105" name="CaixaDeTexto 104"/>
          <p:cNvSpPr txBox="1"/>
          <p:nvPr/>
        </p:nvSpPr>
        <p:spPr>
          <a:xfrm>
            <a:off x="465679" y="908722"/>
            <a:ext cx="3105658" cy="2464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1100" dirty="0">
                <a:solidFill>
                  <a:srgbClr val="FF0000"/>
                </a:solidFill>
              </a:rPr>
              <a:t>Desenvolvimento de uma nova rota tecnológica, que visa o beneficiamento do Carbonato de Sódio a partir do efluente da lixiviação;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BR" sz="1100" dirty="0">
                <a:solidFill>
                  <a:srgbClr val="FF0000"/>
                </a:solidFill>
              </a:rPr>
              <a:t>É relevante a síntese do bicarbonato de amônio, como etapa para que exista a conversão do sulfato de sódio em carbonato de sódio, fator importantes para a sustentabilidade econômica e ambiental do processo.</a:t>
            </a:r>
          </a:p>
          <a:p>
            <a:pPr marL="171450" indent="-171450">
              <a:buFontTx/>
              <a:buChar char="-"/>
            </a:pPr>
            <a:endParaRPr lang="pt-BR" sz="1100" dirty="0">
              <a:solidFill>
                <a:srgbClr val="FF0000"/>
              </a:solidFill>
            </a:endParaRPr>
          </a:p>
        </p:txBody>
      </p:sp>
      <p:sp>
        <p:nvSpPr>
          <p:cNvPr id="106" name="CaixaDeTexto 105"/>
          <p:cNvSpPr txBox="1"/>
          <p:nvPr/>
        </p:nvSpPr>
        <p:spPr>
          <a:xfrm>
            <a:off x="7144816" y="965254"/>
            <a:ext cx="16010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Atraso na entrega de insumos 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Falha de equipamentos 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Falta de parâmetros para testes posteriores</a:t>
            </a:r>
          </a:p>
          <a:p>
            <a:pPr marL="171450" indent="-171450">
              <a:buFontTx/>
              <a:buChar char="-"/>
            </a:pPr>
            <a:endParaRPr lang="pt-BR" sz="1100" dirty="0">
              <a:solidFill>
                <a:srgbClr val="FF0000"/>
              </a:solidFill>
            </a:endParaRPr>
          </a:p>
        </p:txBody>
      </p:sp>
      <p:sp>
        <p:nvSpPr>
          <p:cNvPr id="107" name="CaixaDeTexto 106"/>
          <p:cNvSpPr txBox="1"/>
          <p:nvPr/>
        </p:nvSpPr>
        <p:spPr>
          <a:xfrm>
            <a:off x="3830683" y="5524413"/>
            <a:ext cx="28295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Período de execução superior a 4 meses;</a:t>
            </a:r>
          </a:p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Equipe do projeto só poderá acessar o SENAI CIMATEC Park sob autorização</a:t>
            </a:r>
          </a:p>
        </p:txBody>
      </p:sp>
      <p:sp>
        <p:nvSpPr>
          <p:cNvPr id="108" name="CaixaDeTexto 107"/>
          <p:cNvSpPr txBox="1"/>
          <p:nvPr/>
        </p:nvSpPr>
        <p:spPr>
          <a:xfrm>
            <a:off x="7165225" y="5543654"/>
            <a:ext cx="16010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>
                <a:solidFill>
                  <a:srgbClr val="FF0000"/>
                </a:solidFill>
              </a:rPr>
              <a:t>R$ 0,00</a:t>
            </a:r>
          </a:p>
        </p:txBody>
      </p:sp>
    </p:spTree>
    <p:extLst>
      <p:ext uri="{BB962C8B-B14F-4D97-AF65-F5344CB8AC3E}">
        <p14:creationId xmlns:p14="http://schemas.microsoft.com/office/powerpoint/2010/main" val="4065652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248</Words>
  <Application>Microsoft Office PowerPoint</Application>
  <PresentationFormat>Apresentação na tela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AUGUSTO CESAR Almeida Araujo</dc:creator>
  <cp:lastModifiedBy>Joao Lucas da H. de Jesus</cp:lastModifiedBy>
  <cp:revision>13</cp:revision>
  <dcterms:created xsi:type="dcterms:W3CDTF">2016-12-09T14:21:21Z</dcterms:created>
  <dcterms:modified xsi:type="dcterms:W3CDTF">2022-06-10T18:25:46Z</dcterms:modified>
</cp:coreProperties>
</file>