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orsiele.cerqueira@fieb.org.br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271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is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8D8D8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oogle Shape;84;p13"/>
          <p:cNvGrpSpPr/>
          <p:nvPr/>
        </p:nvGrpSpPr>
        <p:grpSpPr>
          <a:xfrm>
            <a:off x="394882" y="171596"/>
            <a:ext cx="8409731" cy="6514808"/>
            <a:chOff x="395536" y="223827"/>
            <a:chExt cx="8409731" cy="6514808"/>
          </a:xfrm>
        </p:grpSpPr>
        <p:grpSp>
          <p:nvGrpSpPr>
            <p:cNvPr id="85" name="Google Shape;85;p13"/>
            <p:cNvGrpSpPr/>
            <p:nvPr/>
          </p:nvGrpSpPr>
          <p:grpSpPr>
            <a:xfrm>
              <a:off x="395536" y="518237"/>
              <a:ext cx="8409731" cy="6220398"/>
              <a:chOff x="395536" y="448962"/>
              <a:chExt cx="8409731" cy="6220398"/>
            </a:xfrm>
          </p:grpSpPr>
          <p:grpSp>
            <p:nvGrpSpPr>
              <p:cNvPr id="86" name="Google Shape;86;p13"/>
              <p:cNvGrpSpPr/>
              <p:nvPr/>
            </p:nvGrpSpPr>
            <p:grpSpPr>
              <a:xfrm>
                <a:off x="400810" y="457508"/>
                <a:ext cx="1620181" cy="1603340"/>
                <a:chOff x="107504" y="457508"/>
                <a:chExt cx="1800201" cy="1603340"/>
              </a:xfrm>
            </p:grpSpPr>
            <p:sp>
              <p:nvSpPr>
                <p:cNvPr id="87" name="Google Shape;87;p13"/>
                <p:cNvSpPr/>
                <p:nvPr/>
              </p:nvSpPr>
              <p:spPr>
                <a:xfrm>
                  <a:off x="107504" y="476672"/>
                  <a:ext cx="1800200" cy="1584176"/>
                </a:xfrm>
                <a:prstGeom prst="rect">
                  <a:avLst/>
                </a:prstGeom>
                <a:solidFill>
                  <a:schemeClr val="lt1"/>
                </a:solidFill>
                <a:ln w="25400" cap="flat" cmpd="sng">
                  <a:solidFill>
                    <a:srgbClr val="395E8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8" name="Google Shape;88;p13"/>
                <p:cNvSpPr txBox="1"/>
                <p:nvPr/>
              </p:nvSpPr>
              <p:spPr>
                <a:xfrm>
                  <a:off x="683570" y="457508"/>
                  <a:ext cx="1224135" cy="461665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pt-BR" sz="1200" b="1" i="0" u="none" strike="noStrike" cap="non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JUSTIFICATIVA&amp; Passado</a:t>
                  </a:r>
                  <a:endParaRPr sz="1200" b="1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pic>
            <p:nvPicPr>
              <p:cNvPr id="89" name="Google Shape;89;p13"/>
              <p:cNvPicPr preferRelativeResize="0"/>
              <p:nvPr/>
            </p:nvPicPr>
            <p:blipFill rotWithShape="1">
              <a:blip r:embed="rId3">
                <a:alphaModFix/>
              </a:blip>
              <a:srcRect l="7765"/>
              <a:stretch/>
            </p:blipFill>
            <p:spPr>
              <a:xfrm>
                <a:off x="466357" y="512679"/>
                <a:ext cx="528395" cy="296323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90" name="Google Shape;90;p13"/>
              <p:cNvSpPr/>
              <p:nvPr/>
            </p:nvSpPr>
            <p:spPr>
              <a:xfrm>
                <a:off x="395536" y="2132856"/>
                <a:ext cx="1620180" cy="1224135"/>
              </a:xfrm>
              <a:prstGeom prst="rect">
                <a:avLst/>
              </a:prstGeom>
              <a:solidFill>
                <a:schemeClr val="lt1"/>
              </a:solidFill>
              <a:ln w="25400" cap="flat" cmpd="sng">
                <a:solidFill>
                  <a:srgbClr val="395E8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pic>
            <p:nvPicPr>
              <p:cNvPr id="91" name="Google Shape;91;p13"/>
              <p:cNvPicPr preferRelativeResize="0"/>
              <p:nvPr/>
            </p:nvPicPr>
            <p:blipFill rotWithShape="1">
              <a:blip r:embed="rId4">
                <a:alphaModFix/>
              </a:blip>
              <a:srcRect l="5039"/>
              <a:stretch/>
            </p:blipFill>
            <p:spPr>
              <a:xfrm>
                <a:off x="445751" y="2149444"/>
                <a:ext cx="432049" cy="374686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92" name="Google Shape;92;p13"/>
              <p:cNvSpPr txBox="1"/>
              <p:nvPr/>
            </p:nvSpPr>
            <p:spPr>
              <a:xfrm>
                <a:off x="730554" y="2202132"/>
                <a:ext cx="1285162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pt-BR" sz="1200" b="1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OBJ SMART</a:t>
                </a:r>
                <a:endParaRPr sz="12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3" name="Google Shape;93;p13"/>
              <p:cNvSpPr/>
              <p:nvPr/>
            </p:nvSpPr>
            <p:spPr>
              <a:xfrm>
                <a:off x="414665" y="3429000"/>
                <a:ext cx="1620180" cy="2880320"/>
              </a:xfrm>
              <a:prstGeom prst="rect">
                <a:avLst/>
              </a:prstGeom>
              <a:solidFill>
                <a:schemeClr val="lt1"/>
              </a:solidFill>
              <a:ln w="25400" cap="flat" cmpd="sng">
                <a:solidFill>
                  <a:srgbClr val="395E8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4" name="Google Shape;94;p13"/>
              <p:cNvSpPr txBox="1"/>
              <p:nvPr/>
            </p:nvSpPr>
            <p:spPr>
              <a:xfrm>
                <a:off x="842163" y="3498275"/>
                <a:ext cx="1178828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pt-BR" sz="1200" b="1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BENEFÍCIOS</a:t>
                </a:r>
                <a:endParaRPr/>
              </a:p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pt-BR" sz="1200" b="1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Futuro</a:t>
                </a:r>
                <a:endParaRPr sz="12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pic>
            <p:nvPicPr>
              <p:cNvPr id="95" name="Google Shape;95;p13"/>
              <p:cNvPicPr preferRelativeResize="0"/>
              <p:nvPr/>
            </p:nvPicPr>
            <p:blipFill rotWithShape="1">
              <a:blip r:embed="rId5">
                <a:alphaModFix/>
              </a:blip>
              <a:srcRect/>
              <a:stretch/>
            </p:blipFill>
            <p:spPr>
              <a:xfrm>
                <a:off x="480212" y="3498275"/>
                <a:ext cx="361950" cy="381000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96" name="Google Shape;96;p13"/>
              <p:cNvGrpSpPr/>
              <p:nvPr/>
            </p:nvGrpSpPr>
            <p:grpSpPr>
              <a:xfrm>
                <a:off x="2087068" y="457508"/>
                <a:ext cx="1620181" cy="1603340"/>
                <a:chOff x="107504" y="457508"/>
                <a:chExt cx="1800201" cy="1603340"/>
              </a:xfrm>
            </p:grpSpPr>
            <p:sp>
              <p:nvSpPr>
                <p:cNvPr id="97" name="Google Shape;97;p13"/>
                <p:cNvSpPr/>
                <p:nvPr/>
              </p:nvSpPr>
              <p:spPr>
                <a:xfrm>
                  <a:off x="107504" y="476672"/>
                  <a:ext cx="1800200" cy="1584176"/>
                </a:xfrm>
                <a:prstGeom prst="rect">
                  <a:avLst/>
                </a:prstGeom>
                <a:solidFill>
                  <a:schemeClr val="lt1"/>
                </a:solidFill>
                <a:ln w="25400" cap="flat" cmpd="sng">
                  <a:solidFill>
                    <a:srgbClr val="395E8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8" name="Google Shape;98;p13"/>
                <p:cNvSpPr txBox="1"/>
                <p:nvPr/>
              </p:nvSpPr>
              <p:spPr>
                <a:xfrm>
                  <a:off x="683569" y="457508"/>
                  <a:ext cx="1224136" cy="27699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pt-BR" sz="1200" b="1" i="0" u="none" strike="noStrike" cap="non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PRODUTO</a:t>
                  </a:r>
                  <a:endParaRPr/>
                </a:p>
              </p:txBody>
            </p:sp>
          </p:grpSp>
          <p:pic>
            <p:nvPicPr>
              <p:cNvPr id="99" name="Google Shape;99;p13"/>
              <p:cNvPicPr preferRelativeResize="0"/>
              <p:nvPr/>
            </p:nvPicPr>
            <p:blipFill rotWithShape="1">
              <a:blip r:embed="rId6">
                <a:alphaModFix/>
              </a:blip>
              <a:srcRect l="10581" t="25222" r="10449" b="15925"/>
              <a:stretch/>
            </p:blipFill>
            <p:spPr>
              <a:xfrm>
                <a:off x="2156344" y="504221"/>
                <a:ext cx="452442" cy="418354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00" name="Google Shape;100;p13"/>
              <p:cNvSpPr/>
              <p:nvPr/>
            </p:nvSpPr>
            <p:spPr>
              <a:xfrm>
                <a:off x="2098850" y="2132856"/>
                <a:ext cx="1620180" cy="4176464"/>
              </a:xfrm>
              <a:prstGeom prst="rect">
                <a:avLst/>
              </a:prstGeom>
              <a:solidFill>
                <a:schemeClr val="lt1"/>
              </a:solidFill>
              <a:ln w="25400" cap="flat" cmpd="sng">
                <a:solidFill>
                  <a:srgbClr val="395E8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1" name="Google Shape;101;p13"/>
              <p:cNvSpPr txBox="1"/>
              <p:nvPr/>
            </p:nvSpPr>
            <p:spPr>
              <a:xfrm>
                <a:off x="2674914" y="2202131"/>
                <a:ext cx="1032334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pt-BR" sz="1200" b="1" i="0" u="none" strike="noStrike" cap="none" dirty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REQUISITOS</a:t>
                </a:r>
                <a:endParaRPr sz="12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pic>
            <p:nvPicPr>
              <p:cNvPr id="102" name="Google Shape;102;p13"/>
              <p:cNvPicPr preferRelativeResize="0"/>
              <p:nvPr/>
            </p:nvPicPr>
            <p:blipFill rotWithShape="1">
              <a:blip r:embed="rId7">
                <a:alphaModFix/>
              </a:blip>
              <a:srcRect l="25611" t="21548" r="6896" b="22415"/>
              <a:stretch/>
            </p:blipFill>
            <p:spPr>
              <a:xfrm>
                <a:off x="2208140" y="2202131"/>
                <a:ext cx="377877" cy="385044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103" name="Google Shape;103;p13"/>
              <p:cNvGrpSpPr/>
              <p:nvPr/>
            </p:nvGrpSpPr>
            <p:grpSpPr>
              <a:xfrm>
                <a:off x="3785186" y="448962"/>
                <a:ext cx="1620181" cy="2295960"/>
                <a:chOff x="107504" y="457508"/>
                <a:chExt cx="1800201" cy="2295960"/>
              </a:xfrm>
            </p:grpSpPr>
            <p:sp>
              <p:nvSpPr>
                <p:cNvPr id="104" name="Google Shape;104;p13"/>
                <p:cNvSpPr/>
                <p:nvPr/>
              </p:nvSpPr>
              <p:spPr>
                <a:xfrm>
                  <a:off x="107504" y="476671"/>
                  <a:ext cx="1800200" cy="2276797"/>
                </a:xfrm>
                <a:prstGeom prst="rect">
                  <a:avLst/>
                </a:prstGeom>
                <a:solidFill>
                  <a:schemeClr val="lt1"/>
                </a:solidFill>
                <a:ln w="25400" cap="flat" cmpd="sng">
                  <a:solidFill>
                    <a:srgbClr val="395E8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5" name="Google Shape;105;p13"/>
                <p:cNvSpPr txBox="1"/>
                <p:nvPr/>
              </p:nvSpPr>
              <p:spPr>
                <a:xfrm>
                  <a:off x="587557" y="457508"/>
                  <a:ext cx="1320148" cy="830997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pt-BR" sz="1200" b="1" i="0" u="none" strike="noStrike" cap="non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STAKEHOLDERS EXTERNOS</a:t>
                  </a:r>
                  <a:endParaRPr/>
                </a:p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pt-BR" sz="1200" b="1" i="0" u="none" strike="noStrike" cap="non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&amp; Fatores Externos</a:t>
                  </a:r>
                  <a:endParaRPr sz="1200" b="1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pic>
            <p:nvPicPr>
              <p:cNvPr id="106" name="Google Shape;106;p13"/>
              <p:cNvPicPr preferRelativeResize="0"/>
              <p:nvPr/>
            </p:nvPicPr>
            <p:blipFill rotWithShape="1">
              <a:blip r:embed="rId8">
                <a:alphaModFix/>
              </a:blip>
              <a:srcRect t="69295" r="26076"/>
              <a:stretch/>
            </p:blipFill>
            <p:spPr>
              <a:xfrm>
                <a:off x="3804993" y="550450"/>
                <a:ext cx="487539" cy="314010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107" name="Google Shape;107;p13"/>
              <p:cNvGrpSpPr/>
              <p:nvPr/>
            </p:nvGrpSpPr>
            <p:grpSpPr>
              <a:xfrm>
                <a:off x="3785186" y="2780928"/>
                <a:ext cx="1620181" cy="2295960"/>
                <a:chOff x="107504" y="457508"/>
                <a:chExt cx="1800201" cy="2295960"/>
              </a:xfrm>
            </p:grpSpPr>
            <p:sp>
              <p:nvSpPr>
                <p:cNvPr id="108" name="Google Shape;108;p13"/>
                <p:cNvSpPr/>
                <p:nvPr/>
              </p:nvSpPr>
              <p:spPr>
                <a:xfrm>
                  <a:off x="107504" y="476671"/>
                  <a:ext cx="1800200" cy="2276797"/>
                </a:xfrm>
                <a:prstGeom prst="rect">
                  <a:avLst/>
                </a:prstGeom>
                <a:solidFill>
                  <a:schemeClr val="lt1"/>
                </a:solidFill>
                <a:ln w="25400" cap="flat" cmpd="sng">
                  <a:solidFill>
                    <a:srgbClr val="395E8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9" name="Google Shape;109;p13"/>
                <p:cNvSpPr txBox="1"/>
                <p:nvPr/>
              </p:nvSpPr>
              <p:spPr>
                <a:xfrm>
                  <a:off x="467544" y="457508"/>
                  <a:ext cx="1440161" cy="27699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pt-BR" sz="1200" b="1" i="0" u="none" strike="noStrike" cap="non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EQUIPE</a:t>
                  </a:r>
                  <a:endParaRPr sz="1200" b="1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pic>
            <p:nvPicPr>
              <p:cNvPr id="110" name="Google Shape;110;p13"/>
              <p:cNvPicPr preferRelativeResize="0"/>
              <p:nvPr/>
            </p:nvPicPr>
            <p:blipFill rotWithShape="1">
              <a:blip r:embed="rId9">
                <a:alphaModFix/>
              </a:blip>
              <a:srcRect/>
              <a:stretch/>
            </p:blipFill>
            <p:spPr>
              <a:xfrm>
                <a:off x="3824043" y="2852936"/>
                <a:ext cx="537207" cy="365301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111" name="Google Shape;111;p13"/>
              <p:cNvGrpSpPr/>
              <p:nvPr/>
            </p:nvGrpSpPr>
            <p:grpSpPr>
              <a:xfrm>
                <a:off x="5480416" y="468125"/>
                <a:ext cx="1620181" cy="2285093"/>
                <a:chOff x="107504" y="468375"/>
                <a:chExt cx="1800201" cy="2285093"/>
              </a:xfrm>
            </p:grpSpPr>
            <p:sp>
              <p:nvSpPr>
                <p:cNvPr id="112" name="Google Shape;112;p13"/>
                <p:cNvSpPr/>
                <p:nvPr/>
              </p:nvSpPr>
              <p:spPr>
                <a:xfrm>
                  <a:off x="107504" y="476671"/>
                  <a:ext cx="1800200" cy="2276797"/>
                </a:xfrm>
                <a:prstGeom prst="rect">
                  <a:avLst/>
                </a:prstGeom>
                <a:solidFill>
                  <a:schemeClr val="lt1"/>
                </a:solidFill>
                <a:ln w="25400" cap="flat" cmpd="sng">
                  <a:solidFill>
                    <a:srgbClr val="395E8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3" name="Google Shape;113;p13"/>
                <p:cNvSpPr txBox="1"/>
                <p:nvPr/>
              </p:nvSpPr>
              <p:spPr>
                <a:xfrm>
                  <a:off x="675188" y="468375"/>
                  <a:ext cx="1232517" cy="27699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pt-BR" sz="1200" b="1" i="0" u="none" strike="noStrike" cap="non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PREMISSAS</a:t>
                  </a:r>
                  <a:endParaRPr sz="1200" b="1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pic>
            <p:nvPicPr>
              <p:cNvPr id="114" name="Google Shape;114;p13"/>
              <p:cNvPicPr preferRelativeResize="0"/>
              <p:nvPr/>
            </p:nvPicPr>
            <p:blipFill rotWithShape="1">
              <a:blip r:embed="rId10">
                <a:alphaModFix/>
              </a:blip>
              <a:srcRect/>
              <a:stretch/>
            </p:blipFill>
            <p:spPr>
              <a:xfrm>
                <a:off x="5559946" y="497953"/>
                <a:ext cx="561020" cy="336612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115" name="Google Shape;115;p13"/>
              <p:cNvGrpSpPr/>
              <p:nvPr/>
            </p:nvGrpSpPr>
            <p:grpSpPr>
              <a:xfrm>
                <a:off x="5480416" y="2780928"/>
                <a:ext cx="1620181" cy="2295960"/>
                <a:chOff x="107504" y="457508"/>
                <a:chExt cx="1800201" cy="2295960"/>
              </a:xfrm>
            </p:grpSpPr>
            <p:sp>
              <p:nvSpPr>
                <p:cNvPr id="116" name="Google Shape;116;p13"/>
                <p:cNvSpPr/>
                <p:nvPr/>
              </p:nvSpPr>
              <p:spPr>
                <a:xfrm>
                  <a:off x="107504" y="476671"/>
                  <a:ext cx="1800200" cy="2276797"/>
                </a:xfrm>
                <a:prstGeom prst="rect">
                  <a:avLst/>
                </a:prstGeom>
                <a:solidFill>
                  <a:schemeClr val="lt1"/>
                </a:solidFill>
                <a:ln w="25400" cap="flat" cmpd="sng">
                  <a:solidFill>
                    <a:srgbClr val="395E8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7" name="Google Shape;117;p13"/>
                <p:cNvSpPr txBox="1"/>
                <p:nvPr/>
              </p:nvSpPr>
              <p:spPr>
                <a:xfrm>
                  <a:off x="675188" y="457508"/>
                  <a:ext cx="1232517" cy="461665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pt-BR" sz="1200" b="1" i="0" u="none" strike="noStrike" cap="non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GRUPO DE ENTREGAS</a:t>
                  </a:r>
                  <a:endParaRPr sz="1200" b="1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pic>
            <p:nvPicPr>
              <p:cNvPr id="118" name="Google Shape;118;p13"/>
              <p:cNvPicPr preferRelativeResize="0"/>
              <p:nvPr/>
            </p:nvPicPr>
            <p:blipFill rotWithShape="1">
              <a:blip r:embed="rId11">
                <a:alphaModFix/>
              </a:blip>
              <a:srcRect/>
              <a:stretch/>
            </p:blipFill>
            <p:spPr>
              <a:xfrm>
                <a:off x="5537508" y="2886025"/>
                <a:ext cx="621423" cy="261972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119" name="Google Shape;119;p13"/>
              <p:cNvGrpSpPr/>
              <p:nvPr/>
            </p:nvGrpSpPr>
            <p:grpSpPr>
              <a:xfrm>
                <a:off x="3788842" y="5165327"/>
                <a:ext cx="3311756" cy="1143994"/>
                <a:chOff x="107504" y="476672"/>
                <a:chExt cx="3311756" cy="1143994"/>
              </a:xfrm>
            </p:grpSpPr>
            <p:sp>
              <p:nvSpPr>
                <p:cNvPr id="120" name="Google Shape;120;p13"/>
                <p:cNvSpPr/>
                <p:nvPr/>
              </p:nvSpPr>
              <p:spPr>
                <a:xfrm>
                  <a:off x="107504" y="476672"/>
                  <a:ext cx="3311756" cy="1143994"/>
                </a:xfrm>
                <a:prstGeom prst="rect">
                  <a:avLst/>
                </a:prstGeom>
                <a:solidFill>
                  <a:schemeClr val="lt1"/>
                </a:solidFill>
                <a:ln w="25400" cap="flat" cmpd="sng">
                  <a:solidFill>
                    <a:srgbClr val="395E8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1" name="Google Shape;121;p13"/>
                <p:cNvSpPr txBox="1"/>
                <p:nvPr/>
              </p:nvSpPr>
              <p:spPr>
                <a:xfrm>
                  <a:off x="226420" y="496247"/>
                  <a:ext cx="1243943" cy="27699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pt-BR" sz="1200" b="1" i="0" u="none" strike="noStrike" cap="non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RESTRIÇÕES</a:t>
                  </a:r>
                  <a:endParaRPr sz="1200" b="1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pic>
            <p:nvPicPr>
              <p:cNvPr id="122" name="Google Shape;122;p13"/>
              <p:cNvPicPr preferRelativeResize="0"/>
              <p:nvPr/>
            </p:nvPicPr>
            <p:blipFill rotWithShape="1">
              <a:blip r:embed="rId12">
                <a:alphaModFix/>
              </a:blip>
              <a:srcRect/>
              <a:stretch/>
            </p:blipFill>
            <p:spPr>
              <a:xfrm>
                <a:off x="3839024" y="5184902"/>
                <a:ext cx="277174" cy="291033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123" name="Google Shape;123;p13"/>
              <p:cNvGrpSpPr/>
              <p:nvPr/>
            </p:nvGrpSpPr>
            <p:grpSpPr>
              <a:xfrm>
                <a:off x="7176537" y="476672"/>
                <a:ext cx="1620180" cy="2285093"/>
                <a:chOff x="107504" y="468375"/>
                <a:chExt cx="1800200" cy="2285093"/>
              </a:xfrm>
            </p:grpSpPr>
            <p:sp>
              <p:nvSpPr>
                <p:cNvPr id="124" name="Google Shape;124;p13"/>
                <p:cNvSpPr/>
                <p:nvPr/>
              </p:nvSpPr>
              <p:spPr>
                <a:xfrm>
                  <a:off x="107504" y="476671"/>
                  <a:ext cx="1800200" cy="2276797"/>
                </a:xfrm>
                <a:prstGeom prst="rect">
                  <a:avLst/>
                </a:prstGeom>
                <a:solidFill>
                  <a:schemeClr val="lt1"/>
                </a:solidFill>
                <a:ln w="25400" cap="flat" cmpd="sng">
                  <a:solidFill>
                    <a:srgbClr val="395E8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5" name="Google Shape;125;p13"/>
                <p:cNvSpPr txBox="1"/>
                <p:nvPr/>
              </p:nvSpPr>
              <p:spPr>
                <a:xfrm>
                  <a:off x="499798" y="468375"/>
                  <a:ext cx="1232517" cy="27699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pt-BR" sz="1200" b="1" i="0" u="none" strike="noStrike" cap="non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RISCOS</a:t>
                  </a:r>
                  <a:endParaRPr sz="1200" b="1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pic>
            <p:nvPicPr>
              <p:cNvPr id="126" name="Google Shape;126;p13"/>
              <p:cNvPicPr preferRelativeResize="0"/>
              <p:nvPr/>
            </p:nvPicPr>
            <p:blipFill rotWithShape="1">
              <a:blip r:embed="rId13">
                <a:alphaModFix/>
              </a:blip>
              <a:srcRect/>
              <a:stretch/>
            </p:blipFill>
            <p:spPr>
              <a:xfrm>
                <a:off x="7270598" y="512679"/>
                <a:ext cx="374075" cy="374075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127" name="Google Shape;127;p13"/>
              <p:cNvGrpSpPr/>
              <p:nvPr/>
            </p:nvGrpSpPr>
            <p:grpSpPr>
              <a:xfrm>
                <a:off x="7169445" y="2800091"/>
                <a:ext cx="1620297" cy="2276797"/>
                <a:chOff x="107374" y="476671"/>
                <a:chExt cx="1800330" cy="2276797"/>
              </a:xfrm>
            </p:grpSpPr>
            <p:sp>
              <p:nvSpPr>
                <p:cNvPr id="128" name="Google Shape;128;p13"/>
                <p:cNvSpPr/>
                <p:nvPr/>
              </p:nvSpPr>
              <p:spPr>
                <a:xfrm>
                  <a:off x="107504" y="476671"/>
                  <a:ext cx="1800200" cy="2276797"/>
                </a:xfrm>
                <a:prstGeom prst="rect">
                  <a:avLst/>
                </a:prstGeom>
                <a:solidFill>
                  <a:schemeClr val="lt1"/>
                </a:solidFill>
                <a:ln w="25400" cap="flat" cmpd="sng">
                  <a:solidFill>
                    <a:srgbClr val="395E8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9" name="Google Shape;129;p13"/>
                <p:cNvSpPr txBox="1"/>
                <p:nvPr/>
              </p:nvSpPr>
              <p:spPr>
                <a:xfrm>
                  <a:off x="107374" y="639596"/>
                  <a:ext cx="1520299" cy="27699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pt-BR" sz="1200" b="1" i="0" u="none" strike="noStrike" cap="non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LINHA DO TEMPO</a:t>
                  </a:r>
                  <a:endParaRPr sz="1200" b="1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pic>
            <p:nvPicPr>
              <p:cNvPr id="130" name="Google Shape;130;p13"/>
              <p:cNvPicPr preferRelativeResize="0"/>
              <p:nvPr/>
            </p:nvPicPr>
            <p:blipFill rotWithShape="1">
              <a:blip r:embed="rId14">
                <a:alphaModFix/>
              </a:blip>
              <a:srcRect/>
              <a:stretch/>
            </p:blipFill>
            <p:spPr>
              <a:xfrm>
                <a:off x="7253541" y="2861536"/>
                <a:ext cx="830693" cy="174050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131" name="Google Shape;131;p13"/>
              <p:cNvGrpSpPr/>
              <p:nvPr/>
            </p:nvGrpSpPr>
            <p:grpSpPr>
              <a:xfrm>
                <a:off x="7169444" y="5157192"/>
                <a:ext cx="1612759" cy="1143994"/>
                <a:chOff x="1806500" y="476672"/>
                <a:chExt cx="1612759" cy="1143994"/>
              </a:xfrm>
            </p:grpSpPr>
            <p:sp>
              <p:nvSpPr>
                <p:cNvPr id="132" name="Google Shape;132;p13"/>
                <p:cNvSpPr/>
                <p:nvPr/>
              </p:nvSpPr>
              <p:spPr>
                <a:xfrm>
                  <a:off x="1806500" y="476672"/>
                  <a:ext cx="1612759" cy="1143994"/>
                </a:xfrm>
                <a:prstGeom prst="rect">
                  <a:avLst/>
                </a:prstGeom>
                <a:solidFill>
                  <a:schemeClr val="lt1"/>
                </a:solidFill>
                <a:ln w="25400" cap="flat" cmpd="sng">
                  <a:solidFill>
                    <a:srgbClr val="395E8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3" name="Google Shape;133;p13"/>
                <p:cNvSpPr txBox="1"/>
                <p:nvPr/>
              </p:nvSpPr>
              <p:spPr>
                <a:xfrm>
                  <a:off x="2094650" y="496247"/>
                  <a:ext cx="1243943" cy="27699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pt-BR" sz="1200" b="1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CUSTOS</a:t>
                  </a:r>
                  <a:endParaRPr sz="1200" b="1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pic>
            <p:nvPicPr>
              <p:cNvPr id="134" name="Google Shape;134;p13"/>
              <p:cNvPicPr preferRelativeResize="0"/>
              <p:nvPr/>
            </p:nvPicPr>
            <p:blipFill rotWithShape="1">
              <a:blip r:embed="rId15">
                <a:alphaModFix/>
              </a:blip>
              <a:srcRect/>
              <a:stretch/>
            </p:blipFill>
            <p:spPr>
              <a:xfrm>
                <a:off x="7224835" y="5184902"/>
                <a:ext cx="371502" cy="300739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35" name="Google Shape;135;p13"/>
              <p:cNvPicPr preferRelativeResize="0"/>
              <p:nvPr/>
            </p:nvPicPr>
            <p:blipFill rotWithShape="1">
              <a:blip r:embed="rId16">
                <a:alphaModFix/>
              </a:blip>
              <a:srcRect/>
              <a:stretch/>
            </p:blipFill>
            <p:spPr>
              <a:xfrm>
                <a:off x="6300192" y="6374085"/>
                <a:ext cx="2505075" cy="29527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36" name="Google Shape;136;p13"/>
              <p:cNvPicPr preferRelativeResize="0"/>
              <p:nvPr/>
            </p:nvPicPr>
            <p:blipFill rotWithShape="1">
              <a:blip r:embed="rId17">
                <a:alphaModFix/>
              </a:blip>
              <a:srcRect/>
              <a:stretch/>
            </p:blipFill>
            <p:spPr>
              <a:xfrm>
                <a:off x="400810" y="6450284"/>
                <a:ext cx="1000125" cy="142875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pic>
          <p:nvPicPr>
            <p:cNvPr id="137" name="Google Shape;137;p13"/>
            <p:cNvPicPr preferRelativeResize="0"/>
            <p:nvPr/>
          </p:nvPicPr>
          <p:blipFill rotWithShape="1">
            <a:blip r:embed="rId18">
              <a:alphaModFix/>
            </a:blip>
            <a:srcRect/>
            <a:stretch/>
          </p:blipFill>
          <p:spPr>
            <a:xfrm>
              <a:off x="403151" y="237682"/>
              <a:ext cx="352425" cy="2667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8" name="Google Shape;138;p13"/>
            <p:cNvPicPr preferRelativeResize="0"/>
            <p:nvPr/>
          </p:nvPicPr>
          <p:blipFill rotWithShape="1">
            <a:blip r:embed="rId19">
              <a:alphaModFix/>
            </a:blip>
            <a:srcRect/>
            <a:stretch/>
          </p:blipFill>
          <p:spPr>
            <a:xfrm>
              <a:off x="3739960" y="223827"/>
              <a:ext cx="752475" cy="25717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39" name="Google Shape;139;p13"/>
          <p:cNvSpPr txBox="1"/>
          <p:nvPr/>
        </p:nvSpPr>
        <p:spPr>
          <a:xfrm>
            <a:off x="737015" y="141196"/>
            <a:ext cx="27936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Felipe Frederico Marinho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13"/>
          <p:cNvSpPr txBox="1"/>
          <p:nvPr/>
        </p:nvSpPr>
        <p:spPr>
          <a:xfrm>
            <a:off x="4338818" y="62863"/>
            <a:ext cx="43620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DESENVOLVIMENTO DE CÉLULA ROBOTIZADA PARA PLANTA DIDÁTICA DO LABORATÓRIO DE ROBÓTICA.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Google Shape;141;p13"/>
          <p:cNvSpPr txBox="1"/>
          <p:nvPr/>
        </p:nvSpPr>
        <p:spPr>
          <a:xfrm>
            <a:off x="5391450" y="3348725"/>
            <a:ext cx="1762200" cy="162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-285750" algn="l" rtl="0">
              <a:lnSpc>
                <a:spcPct val="16363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AutoNum type="arabicPeriod"/>
            </a:pPr>
            <a:r>
              <a:rPr lang="pt-BR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Memorial Descritivo;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285750" algn="l" rtl="0">
              <a:lnSpc>
                <a:spcPct val="16363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AutoNum type="arabicPeriod"/>
            </a:pPr>
            <a:r>
              <a:rPr lang="pt-BR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retrofitting da esteira (fucionamento);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285750" algn="l" rtl="0">
              <a:lnSpc>
                <a:spcPct val="16363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AutoNum type="arabicPeriod"/>
            </a:pPr>
            <a:r>
              <a:rPr lang="pt-BR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Supervisão do processo;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285750" algn="l" rtl="0">
              <a:lnSpc>
                <a:spcPct val="16363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AutoNum type="arabicPeriod"/>
            </a:pPr>
            <a:r>
              <a:rPr lang="pt-BR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Dashboard Grafana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63636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Google Shape;142;p13"/>
          <p:cNvSpPr/>
          <p:nvPr/>
        </p:nvSpPr>
        <p:spPr>
          <a:xfrm>
            <a:off x="7237036" y="3733525"/>
            <a:ext cx="720600" cy="146100"/>
          </a:xfrm>
          <a:prstGeom prst="rect">
            <a:avLst/>
          </a:prstGeom>
          <a:solidFill>
            <a:srgbClr val="FF0000"/>
          </a:solidFill>
          <a:ln w="25400" cap="flat" cmpd="sng">
            <a:solidFill>
              <a:srgbClr val="8C3A3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2. 10/2022</a:t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Google Shape;143;p13"/>
          <p:cNvSpPr/>
          <p:nvPr/>
        </p:nvSpPr>
        <p:spPr>
          <a:xfrm>
            <a:off x="7237023" y="4086575"/>
            <a:ext cx="720600" cy="146100"/>
          </a:xfrm>
          <a:prstGeom prst="rect">
            <a:avLst/>
          </a:prstGeom>
          <a:solidFill>
            <a:srgbClr val="FF0000"/>
          </a:solidFill>
          <a:ln w="25400" cap="flat" cmpd="sng">
            <a:solidFill>
              <a:srgbClr val="8C3A3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3. 11/2022</a:t>
            </a:r>
            <a:endParaRPr sz="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" name="Google Shape;144;p13"/>
          <p:cNvSpPr/>
          <p:nvPr/>
        </p:nvSpPr>
        <p:spPr>
          <a:xfrm>
            <a:off x="7237025" y="4424425"/>
            <a:ext cx="720600" cy="146100"/>
          </a:xfrm>
          <a:prstGeom prst="rect">
            <a:avLst/>
          </a:prstGeom>
          <a:solidFill>
            <a:srgbClr val="FF0000"/>
          </a:solidFill>
          <a:ln w="25400" cap="flat" cmpd="sng">
            <a:solidFill>
              <a:srgbClr val="8C3A3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4. 12/2022</a:t>
            </a:r>
            <a:endParaRPr sz="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Google Shape;145;p13"/>
          <p:cNvSpPr txBox="1"/>
          <p:nvPr/>
        </p:nvSpPr>
        <p:spPr>
          <a:xfrm>
            <a:off x="410690" y="2569322"/>
            <a:ext cx="1601100" cy="8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71450" marR="0" lvl="0" indent="-1524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Char char="-"/>
            </a:pPr>
            <a:r>
              <a:rPr lang="pt-BR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Desenvolver o retrofitting da planta robotizada do laboratório de robótica.</a:t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524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Char char="-"/>
            </a:pPr>
            <a:r>
              <a:rPr lang="pt-BR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Auxiliar em aulas didáticas para os alunos do SENAI Cimatec.</a:t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Google Shape;146;p13"/>
          <p:cNvSpPr txBox="1"/>
          <p:nvPr/>
        </p:nvSpPr>
        <p:spPr>
          <a:xfrm>
            <a:off x="410698" y="4160164"/>
            <a:ext cx="1601100" cy="95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71450" marR="0" lvl="0" indent="-1524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Char char="-"/>
            </a:pPr>
            <a:r>
              <a:rPr lang="pt-BR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Processo adicional para a Planta de Manufatura 4.0;</a:t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524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Char char="-"/>
            </a:pPr>
            <a:r>
              <a:rPr lang="pt-BR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Planta didática para realização de aulas práticas para alunos da graduação e curso técnico do Senai Cimatec.</a:t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" name="Google Shape;147;p13"/>
          <p:cNvSpPr txBox="1"/>
          <p:nvPr/>
        </p:nvSpPr>
        <p:spPr>
          <a:xfrm>
            <a:off x="2083509" y="988448"/>
            <a:ext cx="16011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71450" marR="0" lvl="0" indent="-1524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Char char="-"/>
            </a:pPr>
            <a:r>
              <a:rPr lang="pt-BR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Desenvolvimento de célula robotizada para a planta didática do laboratório de robótica.</a:t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13"/>
          <p:cNvSpPr txBox="1"/>
          <p:nvPr/>
        </p:nvSpPr>
        <p:spPr>
          <a:xfrm>
            <a:off x="2094059" y="2587829"/>
            <a:ext cx="1601100" cy="37933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71450" marR="0" lvl="0" indent="-1524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Char char="-"/>
            </a:pPr>
            <a:r>
              <a:rPr lang="pt-BR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Desenvolver memorial descritivo do retrofitting da célula robótica;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524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Char char="-"/>
            </a:pPr>
            <a:r>
              <a:rPr lang="pt-BR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Desenvolver layout da planta em CAD;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524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Char char="-"/>
            </a:pPr>
            <a:r>
              <a:rPr lang="pt-BR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Realizar o retrofitting da esteira com CLP modular, motor monofásico e inversor, de forma a garantir o funcionamento do processo;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524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Char char="-"/>
            </a:pPr>
            <a:r>
              <a:rPr lang="pt-BR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Desenvolver comunicação entre o Elipse E3 (demo) e </a:t>
            </a:r>
            <a:r>
              <a:rPr lang="pt-BR" sz="10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Grafana</a:t>
            </a:r>
            <a:r>
              <a:rPr lang="pt-BR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</a:t>
            </a:r>
            <a:r>
              <a:rPr lang="pt-BR" sz="10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free</a:t>
            </a:r>
            <a:r>
              <a:rPr lang="pt-BR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BR" sz="10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trial</a:t>
            </a:r>
            <a:r>
              <a:rPr lang="pt-BR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 para acompanhamento do processo </a:t>
            </a:r>
            <a:r>
              <a:rPr lang="pt-BR" sz="105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por</a:t>
            </a:r>
            <a:r>
              <a:rPr lang="pt-BR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meio de supervisório dashboards, informando os estados do processo de uma forma geral.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p13"/>
          <p:cNvSpPr txBox="1"/>
          <p:nvPr/>
        </p:nvSpPr>
        <p:spPr>
          <a:xfrm>
            <a:off x="3799198" y="1291932"/>
            <a:ext cx="1601100" cy="923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Char char="-"/>
            </a:pPr>
            <a:r>
              <a:rPr lang="pt-BR" sz="9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Professores SENAI Cimatec</a:t>
            </a:r>
            <a:endParaRPr sz="9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Char char="-"/>
            </a:pPr>
            <a:r>
              <a:rPr lang="pt-BR" sz="9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Setor de Automação do SENAI Cimatec</a:t>
            </a:r>
            <a:endParaRPr sz="9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Char char="-"/>
            </a:pPr>
            <a:r>
              <a:rPr lang="pt-BR" sz="9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Alunos da graduação e cursos técnicos do SENAI Cimatec</a:t>
            </a:r>
            <a:endParaRPr sz="9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" name="Google Shape;150;p13"/>
          <p:cNvSpPr txBox="1"/>
          <p:nvPr/>
        </p:nvSpPr>
        <p:spPr>
          <a:xfrm>
            <a:off x="3781541" y="3382875"/>
            <a:ext cx="1601100" cy="1477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71450" marR="0" lvl="0" indent="-1524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Char char="-"/>
            </a:pPr>
            <a:r>
              <a:rPr lang="pt-BR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Felipe Frederico - Gerente de Projeto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524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Char char="-"/>
            </a:pPr>
            <a:r>
              <a:rPr lang="pt-BR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Alunos Integrantes: João Pedro Almeida, Jullyana Vilas Boas, Laryssa Esprigman, Victor Gabriel Domingos e Wilton Frederico Marinho</a:t>
            </a:r>
            <a:endParaRPr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" name="Google Shape;151;p13"/>
          <p:cNvSpPr txBox="1"/>
          <p:nvPr/>
        </p:nvSpPr>
        <p:spPr>
          <a:xfrm>
            <a:off x="5472001" y="988454"/>
            <a:ext cx="1601100" cy="133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71450" marR="0" lvl="0" indent="-158750" algn="l" rtl="0">
              <a:spcBef>
                <a:spcPts val="0"/>
              </a:spcBef>
              <a:spcAft>
                <a:spcPts val="0"/>
              </a:spcAft>
              <a:buClrTx/>
              <a:buSzPts val="900"/>
              <a:buFont typeface="Calibri"/>
              <a:buChar char="-"/>
            </a:pPr>
            <a:r>
              <a:rPr lang="pt-BR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Disponibilidade de materiais e insumos por parte do SENAI CIMATEC</a:t>
            </a:r>
            <a:endParaRPr sz="900" dirty="0">
              <a:solidFill>
                <a:schemeClr val="tx1">
                  <a:lumMod val="95000"/>
                  <a:lumOff val="5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58750" algn="l" rtl="0">
              <a:spcBef>
                <a:spcPts val="0"/>
              </a:spcBef>
              <a:spcAft>
                <a:spcPts val="0"/>
              </a:spcAft>
              <a:buClrTx/>
              <a:buSzPts val="900"/>
              <a:buFont typeface="Calibri"/>
              <a:buChar char="-"/>
            </a:pPr>
            <a:r>
              <a:rPr lang="pt-BR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Preparar e liberar local de instalação da célula a ser automatizada</a:t>
            </a:r>
            <a:endParaRPr sz="900" dirty="0">
              <a:solidFill>
                <a:schemeClr val="tx1">
                  <a:lumMod val="95000"/>
                  <a:lumOff val="5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58750" algn="l" rtl="0">
              <a:spcBef>
                <a:spcPts val="0"/>
              </a:spcBef>
              <a:spcAft>
                <a:spcPts val="0"/>
              </a:spcAft>
              <a:buClrTx/>
              <a:buSzPts val="900"/>
              <a:buFont typeface="Calibri"/>
              <a:buChar char="-"/>
            </a:pPr>
            <a:r>
              <a:rPr lang="pt-BR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Adequar local com as fontes de energia a serem utilizadas</a:t>
            </a:r>
            <a:endParaRPr sz="900" dirty="0">
              <a:solidFill>
                <a:schemeClr val="tx1">
                  <a:lumMod val="95000"/>
                  <a:lumOff val="5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" name="Google Shape;152;p13"/>
          <p:cNvSpPr txBox="1"/>
          <p:nvPr/>
        </p:nvSpPr>
        <p:spPr>
          <a:xfrm>
            <a:off x="453565" y="896575"/>
            <a:ext cx="1601100" cy="100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71450" marR="0" lvl="0" indent="-1714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Char char="-"/>
            </a:pPr>
            <a:r>
              <a:rPr lang="pt-BR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planta didática de robótica está inutilizada devido a falta de funcionamento de componentes e alguns desses obsoletos, impedindo a integração tecnológica com outros sistemas.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53;p13"/>
          <p:cNvSpPr txBox="1"/>
          <p:nvPr/>
        </p:nvSpPr>
        <p:spPr>
          <a:xfrm>
            <a:off x="7142744" y="881056"/>
            <a:ext cx="1601100" cy="193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ts val="1100"/>
              <a:buFont typeface="Calibri"/>
              <a:buChar char="-"/>
            </a:pPr>
            <a:r>
              <a:rPr lang="pt-BR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Indisponibilidade de materiais necessários para o projeto;</a:t>
            </a:r>
            <a:endParaRPr sz="1000" dirty="0">
              <a:solidFill>
                <a:schemeClr val="tx1">
                  <a:lumMod val="95000"/>
                  <a:lumOff val="5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ts val="1100"/>
              <a:buFont typeface="Calibri"/>
              <a:buChar char="-"/>
            </a:pPr>
            <a:r>
              <a:rPr lang="pt-BR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Indisponibilidade do laboratório em caso de aulas;</a:t>
            </a:r>
            <a:endParaRPr sz="1000" dirty="0">
              <a:solidFill>
                <a:schemeClr val="tx1">
                  <a:lumMod val="95000"/>
                  <a:lumOff val="5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ts val="1100"/>
              <a:buFont typeface="Calibri"/>
              <a:buChar char="-"/>
            </a:pPr>
            <a:r>
              <a:rPr lang="pt-BR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Parada do robô por falha;</a:t>
            </a:r>
            <a:endParaRPr sz="1000" dirty="0">
              <a:solidFill>
                <a:schemeClr val="tx1">
                  <a:lumMod val="95000"/>
                  <a:lumOff val="5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ts val="1100"/>
              <a:buFont typeface="Calibri"/>
              <a:buChar char="-"/>
            </a:pPr>
            <a:r>
              <a:rPr lang="pt-BR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Atraso na definição do Layout do laboratório por parte do SENAI Cimatec;</a:t>
            </a:r>
            <a:endParaRPr sz="1000" dirty="0">
              <a:solidFill>
                <a:schemeClr val="tx1">
                  <a:lumMod val="95000"/>
                  <a:lumOff val="5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" name="Google Shape;154;p13"/>
          <p:cNvSpPr txBox="1"/>
          <p:nvPr/>
        </p:nvSpPr>
        <p:spPr>
          <a:xfrm>
            <a:off x="3830667" y="5524425"/>
            <a:ext cx="3231300" cy="553957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71450" indent="-152400" algn="just">
              <a:buClr>
                <a:schemeClr val="dk1"/>
              </a:buClr>
              <a:buSzPts val="800"/>
              <a:buFont typeface="Calibri"/>
              <a:buChar char="-"/>
            </a:pPr>
            <a:r>
              <a:rPr lang="en-US" sz="10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Sistema </a:t>
            </a:r>
            <a:r>
              <a:rPr lang="en-US" sz="1000" dirty="0" err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completo</a:t>
            </a:r>
            <a:r>
              <a:rPr lang="en-US" sz="10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 da planta </a:t>
            </a:r>
            <a:r>
              <a:rPr lang="en-US" sz="1000" dirty="0" err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robótica</a:t>
            </a:r>
            <a:r>
              <a:rPr lang="en-US" sz="10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 </a:t>
            </a:r>
            <a:r>
              <a:rPr lang="en-US" sz="1000" dirty="0" err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apresenta</a:t>
            </a:r>
            <a:r>
              <a:rPr lang="en-US" sz="10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 </a:t>
            </a:r>
            <a:r>
              <a:rPr lang="en-US" sz="1000" dirty="0" err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dois</a:t>
            </a:r>
            <a:r>
              <a:rPr lang="en-US" sz="10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 </a:t>
            </a:r>
            <a:r>
              <a:rPr lang="en-US" sz="1000" dirty="0" err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robôs</a:t>
            </a:r>
            <a:r>
              <a:rPr lang="en-US" sz="10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, </a:t>
            </a:r>
            <a:r>
              <a:rPr lang="en-US" sz="1000" dirty="0" err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porém</a:t>
            </a:r>
            <a:r>
              <a:rPr lang="en-US" sz="10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 </a:t>
            </a:r>
            <a:r>
              <a:rPr lang="en-US" sz="1000" dirty="0" err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apenas</a:t>
            </a:r>
            <a:r>
              <a:rPr lang="en-US" sz="10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 um </a:t>
            </a:r>
            <a:r>
              <a:rPr lang="en-US" sz="1000" dirty="0" err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será</a:t>
            </a:r>
            <a:r>
              <a:rPr lang="en-US" sz="10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 </a:t>
            </a:r>
            <a:r>
              <a:rPr lang="en-US" sz="1000" dirty="0" err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utilizado</a:t>
            </a:r>
            <a:r>
              <a:rPr lang="en-US" sz="10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 a </a:t>
            </a:r>
            <a:r>
              <a:rPr lang="en-US" sz="1000" dirty="0" err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fim</a:t>
            </a:r>
            <a:r>
              <a:rPr lang="en-US" sz="10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 de </a:t>
            </a:r>
            <a:r>
              <a:rPr lang="en-US" sz="1000" dirty="0" err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realizar</a:t>
            </a:r>
            <a:r>
              <a:rPr lang="en-US" sz="10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 </a:t>
            </a:r>
            <a:r>
              <a:rPr lang="en-US" sz="1000" dirty="0" err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integração</a:t>
            </a:r>
            <a:r>
              <a:rPr lang="en-US" sz="10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 com o </a:t>
            </a:r>
            <a:r>
              <a:rPr lang="en-US" sz="1000" dirty="0" err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processo</a:t>
            </a:r>
            <a:r>
              <a:rPr lang="en-US" sz="10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 </a:t>
            </a:r>
            <a:r>
              <a:rPr lang="en-US" sz="1000" dirty="0" err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geral</a:t>
            </a:r>
            <a:r>
              <a:rPr lang="en-US" sz="10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.</a:t>
            </a:r>
            <a:endParaRPr sz="1000" dirty="0">
              <a:solidFill>
                <a:schemeClr val="dk1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155" name="Google Shape;155;p13"/>
          <p:cNvSpPr txBox="1"/>
          <p:nvPr/>
        </p:nvSpPr>
        <p:spPr>
          <a:xfrm>
            <a:off x="7170859" y="5442609"/>
            <a:ext cx="1601100" cy="9925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71450" marR="0" lvl="0" indent="-165100" algn="l" rtl="0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ts val="1000"/>
              <a:buFont typeface="Calibri"/>
              <a:buChar char="-"/>
            </a:pPr>
            <a:r>
              <a:rPr lang="pt-BR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Custo do material e insumos  assumidos pelo cliente;</a:t>
            </a:r>
            <a:endParaRPr sz="800" dirty="0">
              <a:solidFill>
                <a:schemeClr val="tx1">
                  <a:lumMod val="95000"/>
                  <a:lumOff val="5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65100" algn="l" rtl="0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ts val="1000"/>
              <a:buFont typeface="Calibri"/>
              <a:buChar char="-"/>
            </a:pPr>
            <a:r>
              <a:rPr lang="pt-BR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Custo de mão-de-obra – Isento</a:t>
            </a:r>
          </a:p>
          <a:p>
            <a:pPr marL="171450" marR="0" lvl="0" indent="-165100" algn="l" rtl="0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ts val="1000"/>
              <a:buFont typeface="Calibri"/>
              <a:buChar char="-"/>
            </a:pPr>
            <a:r>
              <a:rPr lang="pt-BR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Custo da equipe de projeto = R$0,00</a:t>
            </a:r>
            <a:endParaRPr sz="800" dirty="0">
              <a:solidFill>
                <a:schemeClr val="tx1">
                  <a:lumMod val="95000"/>
                  <a:lumOff val="5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</a:pPr>
            <a:endParaRPr sz="1000" dirty="0">
              <a:solidFill>
                <a:schemeClr val="tx1">
                  <a:lumMod val="95000"/>
                  <a:lumOff val="5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p13"/>
          <p:cNvSpPr/>
          <p:nvPr/>
        </p:nvSpPr>
        <p:spPr>
          <a:xfrm>
            <a:off x="7237024" y="3406250"/>
            <a:ext cx="720600" cy="146100"/>
          </a:xfrm>
          <a:prstGeom prst="rect">
            <a:avLst/>
          </a:prstGeom>
          <a:solidFill>
            <a:srgbClr val="FF0000"/>
          </a:solidFill>
          <a:ln w="25400" cap="flat" cmpd="sng">
            <a:solidFill>
              <a:srgbClr val="8C3A3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1. 06/2022</a:t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388</Words>
  <Application>Microsoft Office PowerPoint</Application>
  <PresentationFormat>Apresentação na tela (4:3)</PresentationFormat>
  <Paragraphs>51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joao pedro almeida</cp:lastModifiedBy>
  <cp:revision>4</cp:revision>
  <dcterms:modified xsi:type="dcterms:W3CDTF">2022-06-30T17:10:05Z</dcterms:modified>
</cp:coreProperties>
</file>