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332400" cx="9144000"/>
  <p:notesSz cx="7315200" cy="9601200"/>
  <p:embeddedFontLst>
    <p:embeddedFont>
      <p:font typeface="Helvetica Neue"/>
      <p:regular r:id="rId29"/>
      <p:bold r:id="rId30"/>
      <p:italic r:id="rId31"/>
      <p:boldItalic r:id="rId32"/>
    </p:embeddedFont>
    <p:embeddedFont>
      <p:font typeface="Arial Black"/>
      <p:regular r:id="rId33"/>
    </p:embeddedFont>
    <p:embeddedFont>
      <p:font typeface="Century Gothic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80">
          <p15:clr>
            <a:srgbClr val="A4A3A4"/>
          </p15:clr>
        </p15:guide>
        <p15:guide id="2" pos="2880">
          <p15:clr>
            <a:srgbClr val="A4A3A4"/>
          </p15:clr>
        </p15:guide>
        <p15:guide id="3" pos="227">
          <p15:clr>
            <a:srgbClr val="9AA0A6"/>
          </p15:clr>
        </p15:guide>
        <p15:guide id="4" pos="454">
          <p15:clr>
            <a:srgbClr val="9AA0A6"/>
          </p15:clr>
        </p15:guide>
        <p15:guide id="5" pos="5443">
          <p15:clr>
            <a:srgbClr val="9AA0A6"/>
          </p15:clr>
        </p15:guide>
        <p15:guide id="6" orient="horz">
          <p15:clr>
            <a:srgbClr val="9AA0A6"/>
          </p15:clr>
        </p15:guide>
        <p15:guide id="7" orient="horz" pos="907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4" name="Pedro Santana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80" orient="horz"/>
        <p:guide pos="2880"/>
        <p:guide pos="227"/>
        <p:guide pos="454"/>
        <p:guide pos="5443"/>
        <p:guide orient="horz"/>
        <p:guide pos="90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HelveticaNeue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lveticaNeue-italic.fntdata"/><Relationship Id="rId30" Type="http://schemas.openxmlformats.org/officeDocument/2006/relationships/font" Target="fonts/HelveticaNeue-bold.fntdata"/><Relationship Id="rId11" Type="http://schemas.openxmlformats.org/officeDocument/2006/relationships/slide" Target="slides/slide5.xml"/><Relationship Id="rId33" Type="http://schemas.openxmlformats.org/officeDocument/2006/relationships/font" Target="fonts/ArialBlack-regular.fntdata"/><Relationship Id="rId10" Type="http://schemas.openxmlformats.org/officeDocument/2006/relationships/slide" Target="slides/slide4.xml"/><Relationship Id="rId32" Type="http://schemas.openxmlformats.org/officeDocument/2006/relationships/font" Target="fonts/HelveticaNeue-boldItalic.fntdata"/><Relationship Id="rId13" Type="http://schemas.openxmlformats.org/officeDocument/2006/relationships/slide" Target="slides/slide7.xml"/><Relationship Id="rId35" Type="http://schemas.openxmlformats.org/officeDocument/2006/relationships/font" Target="fonts/CenturyGothic-bold.fntdata"/><Relationship Id="rId12" Type="http://schemas.openxmlformats.org/officeDocument/2006/relationships/slide" Target="slides/slide6.xml"/><Relationship Id="rId34" Type="http://schemas.openxmlformats.org/officeDocument/2006/relationships/font" Target="fonts/CenturyGothic-regular.fntdata"/><Relationship Id="rId15" Type="http://schemas.openxmlformats.org/officeDocument/2006/relationships/slide" Target="slides/slide9.xml"/><Relationship Id="rId37" Type="http://schemas.openxmlformats.org/officeDocument/2006/relationships/font" Target="fonts/CenturyGothic-boldItalic.fntdata"/><Relationship Id="rId14" Type="http://schemas.openxmlformats.org/officeDocument/2006/relationships/slide" Target="slides/slide8.xml"/><Relationship Id="rId36" Type="http://schemas.openxmlformats.org/officeDocument/2006/relationships/font" Target="fonts/CenturyGothic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03-02T18:06:17.058">
    <p:pos x="6000" y="0"/>
    <p:text>(Utilize Termo de Autorização de Início, Ata de visita técnica).
Apresente seu cliente com as informações que a equipe do projeto adquiriu ao longo do projeto. Utilizem suas próprias palavras.
Fonte entre 24 e 28.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1-03-02T15:05:00.027">
    <p:pos x="6000" y="0"/>
    <p:text>Nesse espaço a equipe deverá registrar os objetivos SMART como também os benefícios/melhorias esperadas que o cliente irá obter utilizando/implementando o produto/resultado do projeto.
Informar como a equipe pensou para solucionar a situação. (Evidenciar com imagens ou fotos). Utilize quantos slides forem necessários.
Sempre trazer a ideia de propor, implantar, implementar – (Utilizar verbos no Infinitivo)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1-03-02T15:17:29.725">
    <p:pos x="6000" y="0"/>
    <p:text>Apresentar o que será entregue ao cliente (entregável), com as principais características técnicas, considerando os três níveis de entrega, diferenciando de soluções já existentes e reforçando as vantagens da solução proposta;
Os entregáveis podem ser apresentados utilizando fotos de protótipos físicos ou virtuais, modelo de documentos, etc.
Neste momento deverá ser detalhadamente apresentado o embasamento teórico e o desafio tecnológico desta proposição. Apresente amostras do seu produto/serviço, que facilite o entendimento e demonstre sua capacidade de execução, como a solução será implantada, e caso tenha, sido apresentar o passo a passo desta implantação.
Lembre de colocar os verbos no passado.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1-03-02T17:13:53.390">
    <p:pos x="6000" y="0"/>
    <p:text>Apresentar o que será entregue ao cliente (entregável), com as principais características técnicas, considerando os três níveis de entrega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571500" y="720725"/>
            <a:ext cx="61722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/>
          <p:nvPr>
            <p:ph idx="2" type="sldImg"/>
          </p:nvPr>
        </p:nvSpPr>
        <p:spPr>
          <a:xfrm>
            <a:off x="571500" y="720725"/>
            <a:ext cx="61722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2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3c3f23fb2_3_12:notes"/>
          <p:cNvSpPr/>
          <p:nvPr>
            <p:ph idx="2" type="sldImg"/>
          </p:nvPr>
        </p:nvSpPr>
        <p:spPr>
          <a:xfrm>
            <a:off x="571500" y="720725"/>
            <a:ext cx="61722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5" name="Google Shape;135;gc3c3f23fb2_3_1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c3c3f23fb2_3_12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e0ba8a513_0_2:notes"/>
          <p:cNvSpPr/>
          <p:nvPr>
            <p:ph idx="2" type="sldImg"/>
          </p:nvPr>
        </p:nvSpPr>
        <p:spPr>
          <a:xfrm>
            <a:off x="571500" y="720725"/>
            <a:ext cx="61722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6" name="Google Shape;146;gce0ba8a513_0_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ce0ba8a513_0_2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3bc9ed205_0_31:notes"/>
          <p:cNvSpPr/>
          <p:nvPr>
            <p:ph idx="2" type="sldImg"/>
          </p:nvPr>
        </p:nvSpPr>
        <p:spPr>
          <a:xfrm>
            <a:off x="571500" y="720725"/>
            <a:ext cx="61722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7" name="Google Shape;157;gc3bc9ed205_0_31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c3bc9ed205_0_31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3bc9ed205_0_39:notes"/>
          <p:cNvSpPr/>
          <p:nvPr>
            <p:ph idx="2" type="sldImg"/>
          </p:nvPr>
        </p:nvSpPr>
        <p:spPr>
          <a:xfrm>
            <a:off x="571500" y="720725"/>
            <a:ext cx="61722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7" name="Google Shape;167;gc3bc9ed205_0_39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c3bc9ed205_0_39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529bb0460_1_26:notes"/>
          <p:cNvSpPr/>
          <p:nvPr>
            <p:ph idx="2" type="sldImg"/>
          </p:nvPr>
        </p:nvSpPr>
        <p:spPr>
          <a:xfrm>
            <a:off x="571500" y="720725"/>
            <a:ext cx="61722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6" name="Google Shape;176;gc529bb0460_1_2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c529bb0460_1_2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3c3f23fb2_3_39:notes"/>
          <p:cNvSpPr/>
          <p:nvPr>
            <p:ph idx="2" type="sldImg"/>
          </p:nvPr>
        </p:nvSpPr>
        <p:spPr>
          <a:xfrm>
            <a:off x="571500" y="720725"/>
            <a:ext cx="61722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6" name="Google Shape;186;gc3c3f23fb2_3_39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c3c3f23fb2_3_39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c3c3f23fb2_3_60:notes"/>
          <p:cNvSpPr/>
          <p:nvPr>
            <p:ph idx="2" type="sldImg"/>
          </p:nvPr>
        </p:nvSpPr>
        <p:spPr>
          <a:xfrm>
            <a:off x="571500" y="720725"/>
            <a:ext cx="61722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6" name="Google Shape;206;gc3c3f23fb2_3_6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c3c3f23fb2_3_6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c3c3f23fb2_3_82:notes"/>
          <p:cNvSpPr/>
          <p:nvPr>
            <p:ph idx="2" type="sldImg"/>
          </p:nvPr>
        </p:nvSpPr>
        <p:spPr>
          <a:xfrm>
            <a:off x="571500" y="720725"/>
            <a:ext cx="61722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0" name="Google Shape;220;gc3c3f23fb2_3_8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c3c3f23fb2_3_82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c3c3f23fb2_3_98:notes"/>
          <p:cNvSpPr/>
          <p:nvPr>
            <p:ph idx="2" type="sldImg"/>
          </p:nvPr>
        </p:nvSpPr>
        <p:spPr>
          <a:xfrm>
            <a:off x="571500" y="720725"/>
            <a:ext cx="61722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4" name="Google Shape;234;gc3c3f23fb2_3_9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c3c3f23fb2_3_98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/>
          <p:nvPr>
            <p:ph idx="2" type="sldImg"/>
          </p:nvPr>
        </p:nvSpPr>
        <p:spPr>
          <a:xfrm>
            <a:off x="571500" y="720725"/>
            <a:ext cx="61722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5" name="Google Shape;245;p10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0:notes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3:notes"/>
          <p:cNvSpPr/>
          <p:nvPr>
            <p:ph idx="2" type="sldImg"/>
          </p:nvPr>
        </p:nvSpPr>
        <p:spPr>
          <a:xfrm>
            <a:off x="571500" y="720725"/>
            <a:ext cx="61722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e0ba8a513_0_13:notes"/>
          <p:cNvSpPr/>
          <p:nvPr>
            <p:ph idx="2" type="sldImg"/>
          </p:nvPr>
        </p:nvSpPr>
        <p:spPr>
          <a:xfrm>
            <a:off x="571500" y="720725"/>
            <a:ext cx="61722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3" name="Google Shape;253;gce0ba8a513_0_1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ce0ba8a513_0_1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:notes"/>
          <p:cNvSpPr/>
          <p:nvPr>
            <p:ph idx="2" type="sldImg"/>
          </p:nvPr>
        </p:nvSpPr>
        <p:spPr>
          <a:xfrm>
            <a:off x="571500" y="720725"/>
            <a:ext cx="61722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1" name="Google Shape;261;p11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1:notes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:notes"/>
          <p:cNvSpPr/>
          <p:nvPr>
            <p:ph idx="2" type="sldImg"/>
          </p:nvPr>
        </p:nvSpPr>
        <p:spPr>
          <a:xfrm>
            <a:off x="571500" y="720725"/>
            <a:ext cx="61722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9" name="Google Shape;269;p12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2:notes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4:notes"/>
          <p:cNvSpPr/>
          <p:nvPr>
            <p:ph idx="2" type="sldImg"/>
          </p:nvPr>
        </p:nvSpPr>
        <p:spPr>
          <a:xfrm>
            <a:off x="571500" y="720725"/>
            <a:ext cx="61722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/>
          <p:nvPr>
            <p:ph idx="2" type="sldImg"/>
          </p:nvPr>
        </p:nvSpPr>
        <p:spPr>
          <a:xfrm>
            <a:off x="571500" y="720725"/>
            <a:ext cx="61722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5:notes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3bc9ed205_0_1:notes"/>
          <p:cNvSpPr/>
          <p:nvPr>
            <p:ph idx="2" type="sldImg"/>
          </p:nvPr>
        </p:nvSpPr>
        <p:spPr>
          <a:xfrm>
            <a:off x="571500" y="720725"/>
            <a:ext cx="61722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0" name="Google Shape;90;gc3bc9ed205_0_1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c3bc9ed205_0_1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/>
          <p:nvPr>
            <p:ph idx="2" type="sldImg"/>
          </p:nvPr>
        </p:nvSpPr>
        <p:spPr>
          <a:xfrm>
            <a:off x="571500" y="720725"/>
            <a:ext cx="61722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8" name="Google Shape;98;p7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7:notes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/>
          <p:nvPr>
            <p:ph idx="2" type="sldImg"/>
          </p:nvPr>
        </p:nvSpPr>
        <p:spPr>
          <a:xfrm>
            <a:off x="571500" y="720725"/>
            <a:ext cx="61722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6" name="Google Shape;106;p9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9:notes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3bc9ed205_0_25:notes"/>
          <p:cNvSpPr/>
          <p:nvPr>
            <p:ph idx="2" type="sldImg"/>
          </p:nvPr>
        </p:nvSpPr>
        <p:spPr>
          <a:xfrm>
            <a:off x="571500" y="720725"/>
            <a:ext cx="61722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4" name="Google Shape;114;gc3bc9ed205_0_2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c3bc9ed205_0_25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3c3f23fb2_3_0:notes"/>
          <p:cNvSpPr/>
          <p:nvPr>
            <p:ph idx="2" type="sldImg"/>
          </p:nvPr>
        </p:nvSpPr>
        <p:spPr>
          <a:xfrm>
            <a:off x="571500" y="720725"/>
            <a:ext cx="61722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3" name="Google Shape;123;gc3c3f23fb2_3_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c3c3f23fb2_3_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type="title"/>
          </p:nvPr>
        </p:nvSpPr>
        <p:spPr>
          <a:xfrm>
            <a:off x="457200" y="213544"/>
            <a:ext cx="8229600" cy="8887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457200" y="1244230"/>
            <a:ext cx="8229600" cy="35191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0" type="dt"/>
          </p:nvPr>
        </p:nvSpPr>
        <p:spPr>
          <a:xfrm>
            <a:off x="457200" y="4942357"/>
            <a:ext cx="2133600" cy="283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>
            <a:off x="3124200" y="4942357"/>
            <a:ext cx="2895600" cy="283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type="title"/>
          </p:nvPr>
        </p:nvSpPr>
        <p:spPr>
          <a:xfrm>
            <a:off x="683568" y="482615"/>
            <a:ext cx="7704856" cy="18476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" type="subTitle"/>
          </p:nvPr>
        </p:nvSpPr>
        <p:spPr>
          <a:xfrm>
            <a:off x="683568" y="2722197"/>
            <a:ext cx="5256584" cy="145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2488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435"/>
              </a:spcBef>
              <a:spcAft>
                <a:spcPts val="0"/>
              </a:spcAft>
              <a:buClr>
                <a:srgbClr val="888888"/>
              </a:buClr>
              <a:buSzPts val="217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6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11"/>
              </a:spcBef>
              <a:spcAft>
                <a:spcPts val="0"/>
              </a:spcAft>
              <a:buClr>
                <a:srgbClr val="888888"/>
              </a:buClr>
              <a:buSzPts val="155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11"/>
              </a:spcBef>
              <a:spcAft>
                <a:spcPts val="0"/>
              </a:spcAft>
              <a:buClr>
                <a:srgbClr val="888888"/>
              </a:buClr>
              <a:buSzPts val="155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11"/>
              </a:spcBef>
              <a:spcAft>
                <a:spcPts val="0"/>
              </a:spcAft>
              <a:buClr>
                <a:srgbClr val="888888"/>
              </a:buClr>
              <a:buSzPts val="155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11"/>
              </a:spcBef>
              <a:spcAft>
                <a:spcPts val="0"/>
              </a:spcAft>
              <a:buClr>
                <a:srgbClr val="888888"/>
              </a:buClr>
              <a:buSzPts val="155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11"/>
              </a:spcBef>
              <a:spcAft>
                <a:spcPts val="0"/>
              </a:spcAft>
              <a:buClr>
                <a:srgbClr val="888888"/>
              </a:buClr>
              <a:buSzPts val="155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11"/>
              </a:spcBef>
              <a:spcAft>
                <a:spcPts val="0"/>
              </a:spcAft>
              <a:buClr>
                <a:srgbClr val="888888"/>
              </a:buClr>
              <a:buSzPts val="1555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13544"/>
            <a:ext cx="8229600" cy="8887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21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21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21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21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21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21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21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21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44230"/>
            <a:ext cx="8229600" cy="35191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6587" lvl="0" marL="457200" marR="0" rtl="0" algn="l"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2488"/>
              <a:buFont typeface="Arial"/>
              <a:buChar char="•"/>
              <a:defRPr b="0" i="0" sz="2488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66839" lvl="1" marL="914400" marR="0" rtl="0" algn="l"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7"/>
              <a:buFont typeface="Arial"/>
              <a:buChar char="–"/>
              <a:defRPr b="0" i="0" sz="2177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7091" lvl="2" marL="1371600" marR="0" rtl="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6"/>
              <a:buFont typeface="Arial"/>
              <a:buChar char="•"/>
              <a:defRPr b="0" i="0" sz="1866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27342" lvl="3" marL="1828800" marR="0" rtl="0" algn="l">
              <a:spcBef>
                <a:spcPts val="311"/>
              </a:spcBef>
              <a:spcAft>
                <a:spcPts val="0"/>
              </a:spcAft>
              <a:buClr>
                <a:schemeClr val="dk1"/>
              </a:buClr>
              <a:buSzPts val="1555"/>
              <a:buFont typeface="Arial"/>
              <a:buChar char="–"/>
              <a:defRPr b="0" i="0" sz="155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27342" lvl="4" marL="2286000" marR="0" rtl="0" algn="l">
              <a:spcBef>
                <a:spcPts val="311"/>
              </a:spcBef>
              <a:spcAft>
                <a:spcPts val="0"/>
              </a:spcAft>
              <a:buClr>
                <a:schemeClr val="dk1"/>
              </a:buClr>
              <a:buSzPts val="1555"/>
              <a:buFont typeface="Arial"/>
              <a:buChar char="»"/>
              <a:defRPr b="0" i="0" sz="155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27342" lvl="5" marL="2743200" marR="0" rtl="0" algn="l">
              <a:spcBef>
                <a:spcPts val="311"/>
              </a:spcBef>
              <a:spcAft>
                <a:spcPts val="0"/>
              </a:spcAft>
              <a:buClr>
                <a:schemeClr val="dk1"/>
              </a:buClr>
              <a:buSzPts val="1555"/>
              <a:buFont typeface="Arial"/>
              <a:buChar char="•"/>
              <a:defRPr b="0" i="0" sz="155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27342" lvl="6" marL="3200400" marR="0" rtl="0" algn="l">
              <a:spcBef>
                <a:spcPts val="311"/>
              </a:spcBef>
              <a:spcAft>
                <a:spcPts val="0"/>
              </a:spcAft>
              <a:buClr>
                <a:schemeClr val="dk1"/>
              </a:buClr>
              <a:buSzPts val="1555"/>
              <a:buFont typeface="Arial"/>
              <a:buChar char="•"/>
              <a:defRPr b="0" i="0" sz="155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27342" lvl="7" marL="3657600" marR="0" rtl="0" algn="l">
              <a:spcBef>
                <a:spcPts val="311"/>
              </a:spcBef>
              <a:spcAft>
                <a:spcPts val="0"/>
              </a:spcAft>
              <a:buClr>
                <a:schemeClr val="dk1"/>
              </a:buClr>
              <a:buSzPts val="1555"/>
              <a:buFont typeface="Arial"/>
              <a:buChar char="•"/>
              <a:defRPr b="0" i="0" sz="155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27342" lvl="8" marL="4114800" marR="0" rtl="0" algn="l">
              <a:spcBef>
                <a:spcPts val="311"/>
              </a:spcBef>
              <a:spcAft>
                <a:spcPts val="0"/>
              </a:spcAft>
              <a:buClr>
                <a:schemeClr val="dk1"/>
              </a:buClr>
              <a:buSzPts val="1555"/>
              <a:buFont typeface="Arial"/>
              <a:buChar char="•"/>
              <a:defRPr b="0" i="0" sz="155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4942357"/>
            <a:ext cx="2133600" cy="283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3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4942357"/>
            <a:ext cx="2895600" cy="283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3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grpSp>
        <p:nvGrpSpPr>
          <p:cNvPr id="14" name="Google Shape;14;p1"/>
          <p:cNvGrpSpPr/>
          <p:nvPr/>
        </p:nvGrpSpPr>
        <p:grpSpPr>
          <a:xfrm>
            <a:off x="-23812" y="73918"/>
            <a:ext cx="1042382" cy="1278969"/>
            <a:chOff x="-63991" y="73918"/>
            <a:chExt cx="1042382" cy="1278969"/>
          </a:xfrm>
        </p:grpSpPr>
        <p:grpSp>
          <p:nvGrpSpPr>
            <p:cNvPr id="15" name="Google Shape;15;p1"/>
            <p:cNvGrpSpPr/>
            <p:nvPr/>
          </p:nvGrpSpPr>
          <p:grpSpPr>
            <a:xfrm rot="5400000">
              <a:off x="-182284" y="192213"/>
              <a:ext cx="1278969" cy="1042380"/>
              <a:chOff x="196687" y="3762110"/>
              <a:chExt cx="2036705" cy="1659947"/>
            </a:xfrm>
          </p:grpSpPr>
          <p:pic>
            <p:nvPicPr>
              <p:cNvPr id="16" name="Google Shape;16;p1"/>
              <p:cNvPicPr preferRelativeResize="0"/>
              <p:nvPr/>
            </p:nvPicPr>
            <p:blipFill rotWithShape="1">
              <a:blip r:embed="rId1">
                <a:alphaModFix/>
              </a:blip>
              <a:srcRect b="0" l="0" r="0" t="0"/>
              <a:stretch/>
            </p:blipFill>
            <p:spPr>
              <a:xfrm>
                <a:off x="489124" y="3932301"/>
                <a:ext cx="753332" cy="148975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Google Shape;17;p1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674504" y="3762110"/>
                <a:ext cx="558888" cy="165994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Google Shape;18;p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403647" y="4122671"/>
                <a:ext cx="586267" cy="12798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Google Shape;19;p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602496" y="4392486"/>
                <a:ext cx="586267" cy="10100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20;p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 flipH="1">
                <a:off x="899591" y="3901269"/>
                <a:ext cx="687686" cy="15012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Google Shape;21;p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96687" y="4608509"/>
                <a:ext cx="558888" cy="77343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2" name="Google Shape;22;p1"/>
            <p:cNvPicPr preferRelativeResize="0"/>
            <p:nvPr/>
          </p:nvPicPr>
          <p:blipFill rotWithShape="1">
            <a:blip r:embed="rId4">
              <a:alphaModFix/>
            </a:blip>
            <a:srcRect b="46028" l="0" r="0" t="0"/>
            <a:stretch/>
          </p:blipFill>
          <p:spPr>
            <a:xfrm rot="5400000">
              <a:off x="-76909" y="262317"/>
              <a:ext cx="368152" cy="3423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1"/>
            <p:cNvPicPr preferRelativeResize="0"/>
            <p:nvPr/>
          </p:nvPicPr>
          <p:blipFill rotWithShape="1">
            <a:blip r:embed="rId4">
              <a:alphaModFix/>
            </a:blip>
            <a:srcRect b="10996" l="0" r="0" t="0"/>
            <a:stretch/>
          </p:blipFill>
          <p:spPr>
            <a:xfrm rot="5400000">
              <a:off x="34184" y="645310"/>
              <a:ext cx="368152" cy="564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1"/>
            <p:cNvPicPr preferRelativeResize="0"/>
            <p:nvPr/>
          </p:nvPicPr>
          <p:blipFill rotWithShape="1">
            <a:blip r:embed="rId5">
              <a:alphaModFix/>
            </a:blip>
            <a:srcRect b="16360" l="0" r="0" t="0"/>
            <a:stretch/>
          </p:blipFill>
          <p:spPr>
            <a:xfrm rot="5400000">
              <a:off x="126608" y="597513"/>
              <a:ext cx="431839" cy="7884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descr="http://www.fieb.org.br/downloads/logos/assinatura/SENAI_ass_email.png" id="25" name="Google Shape;25;p1"/>
          <p:cNvSpPr/>
          <p:nvPr/>
        </p:nvSpPr>
        <p:spPr>
          <a:xfrm>
            <a:off x="6920497" y="91047"/>
            <a:ext cx="1905000" cy="666750"/>
          </a:xfrm>
          <a:prstGeom prst="rect">
            <a:avLst/>
          </a:prstGeom>
          <a:noFill/>
          <a:ln>
            <a:noFill/>
          </a:ln>
        </p:spPr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7"/>
    <p:sldLayoutId id="2147483649" r:id="rId8"/>
    <p:sldLayoutId id="2147483650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3" Type="http://schemas.openxmlformats.org/officeDocument/2006/relationships/image" Target="../media/image10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2.jp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5" Type="http://schemas.openxmlformats.org/officeDocument/2006/relationships/image" Target="../media/image8.jpg"/><Relationship Id="rId6" Type="http://schemas.openxmlformats.org/officeDocument/2006/relationships/image" Target="../media/image5.jpg"/><Relationship Id="rId7" Type="http://schemas.openxmlformats.org/officeDocument/2006/relationships/image" Target="../media/image9.jpg"/><Relationship Id="rId8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Relationship Id="rId4" Type="http://schemas.openxmlformats.org/officeDocument/2006/relationships/image" Target="../media/image16.png"/><Relationship Id="rId5" Type="http://schemas.openxmlformats.org/officeDocument/2006/relationships/image" Target="../media/image21.png"/><Relationship Id="rId6" Type="http://schemas.openxmlformats.org/officeDocument/2006/relationships/image" Target="../media/image18.png"/><Relationship Id="rId7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22.png"/><Relationship Id="rId5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euheroi.com.br/o-que-e-design-thinking/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20.png"/><Relationship Id="rId7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2.xml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3.xml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4.xml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7954825" y="3987916"/>
            <a:ext cx="687686" cy="17636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oogle Shape;41;p5"/>
          <p:cNvGrpSpPr/>
          <p:nvPr/>
        </p:nvGrpSpPr>
        <p:grpSpPr>
          <a:xfrm>
            <a:off x="0" y="1370062"/>
            <a:ext cx="9144000" cy="2160240"/>
            <a:chOff x="0" y="1586086"/>
            <a:chExt cx="9144000" cy="2160240"/>
          </a:xfrm>
        </p:grpSpPr>
        <p:pic>
          <p:nvPicPr>
            <p:cNvPr descr="http://www.cadware-technology.com/ab-home2.jpg" id="42" name="Google Shape;42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21201" y="1586086"/>
              <a:ext cx="6522799" cy="2160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cadware-technology.com/ab-home2.jpg" id="43" name="Google Shape;43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1586086"/>
              <a:ext cx="4067944" cy="2160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cadware-technology.com/ab-home2.jpg" id="44" name="Google Shape;44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067944" y="1586086"/>
              <a:ext cx="1438112" cy="14292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cadware-technology.com/ab-home2.jpg" id="45" name="Google Shape;45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067944" y="1586086"/>
              <a:ext cx="504056" cy="1862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" name="Google Shape;46;p5"/>
          <p:cNvSpPr/>
          <p:nvPr/>
        </p:nvSpPr>
        <p:spPr>
          <a:xfrm>
            <a:off x="1397150" y="2013775"/>
            <a:ext cx="6760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Usabilidade Técnica da Plataforma Virtual BOMIX FORCE</a:t>
            </a:r>
            <a:endParaRPr b="0" i="0" sz="2800" u="none" cap="none" strike="noStrike">
              <a:solidFill>
                <a:srgbClr val="A5A5A5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6862902" y="4539212"/>
            <a:ext cx="20126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CIMATEC</a:t>
            </a:r>
            <a:endParaRPr b="1" i="0" sz="1800" u="none" cap="none" strike="noStrik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" name="Google Shape;48;p5"/>
          <p:cNvGrpSpPr/>
          <p:nvPr/>
        </p:nvGrpSpPr>
        <p:grpSpPr>
          <a:xfrm>
            <a:off x="-36513" y="1332406"/>
            <a:ext cx="1659949" cy="2036705"/>
            <a:chOff x="-36513" y="1332406"/>
            <a:chExt cx="1659949" cy="2036705"/>
          </a:xfrm>
        </p:grpSpPr>
        <p:grpSp>
          <p:nvGrpSpPr>
            <p:cNvPr id="49" name="Google Shape;49;p5"/>
            <p:cNvGrpSpPr/>
            <p:nvPr/>
          </p:nvGrpSpPr>
          <p:grpSpPr>
            <a:xfrm rot="5400000">
              <a:off x="-224889" y="1520785"/>
              <a:ext cx="2036705" cy="1659947"/>
              <a:chOff x="196687" y="3762110"/>
              <a:chExt cx="2036705" cy="1659947"/>
            </a:xfrm>
          </p:grpSpPr>
          <p:pic>
            <p:nvPicPr>
              <p:cNvPr id="50" name="Google Shape;50;p5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489124" y="3932301"/>
                <a:ext cx="753332" cy="148975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" name="Google Shape;51;p5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1674504" y="3762110"/>
                <a:ext cx="558888" cy="165994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" name="Google Shape;52;p5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1403647" y="4122671"/>
                <a:ext cx="586267" cy="12798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3" name="Google Shape;53;p5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1602496" y="4392486"/>
                <a:ext cx="586267" cy="10100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" name="Google Shape;54;p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899591" y="3901269"/>
                <a:ext cx="687686" cy="15012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" name="Google Shape;55;p5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196687" y="4608509"/>
                <a:ext cx="558888" cy="77343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6" name="Google Shape;56;p5"/>
            <p:cNvPicPr preferRelativeResize="0"/>
            <p:nvPr/>
          </p:nvPicPr>
          <p:blipFill rotWithShape="1">
            <a:blip r:embed="rId11">
              <a:alphaModFix/>
            </a:blip>
            <a:srcRect b="46028" l="0" r="0" t="0"/>
            <a:stretch/>
          </p:blipFill>
          <p:spPr>
            <a:xfrm rot="5400000">
              <a:off x="-57084" y="1632423"/>
              <a:ext cx="586267" cy="545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5"/>
            <p:cNvPicPr preferRelativeResize="0"/>
            <p:nvPr/>
          </p:nvPicPr>
          <p:blipFill rotWithShape="1">
            <a:blip r:embed="rId11">
              <a:alphaModFix/>
            </a:blip>
            <a:srcRect b="10996" l="0" r="0" t="0"/>
            <a:stretch/>
          </p:blipFill>
          <p:spPr>
            <a:xfrm rot="5400000">
              <a:off x="119827" y="2242324"/>
              <a:ext cx="586267" cy="8989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5"/>
            <p:cNvPicPr preferRelativeResize="0"/>
            <p:nvPr/>
          </p:nvPicPr>
          <p:blipFill rotWithShape="1">
            <a:blip r:embed="rId3">
              <a:alphaModFix/>
            </a:blip>
            <a:srcRect b="16360" l="0" r="0" t="0"/>
            <a:stretch/>
          </p:blipFill>
          <p:spPr>
            <a:xfrm rot="5400000">
              <a:off x="267010" y="2166209"/>
              <a:ext cx="687686" cy="1255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5"/>
          <p:cNvSpPr/>
          <p:nvPr/>
        </p:nvSpPr>
        <p:spPr>
          <a:xfrm>
            <a:off x="-11872" y="12700"/>
            <a:ext cx="1004934" cy="133240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5"/>
          <p:cNvSpPr/>
          <p:nvPr/>
        </p:nvSpPr>
        <p:spPr>
          <a:xfrm>
            <a:off x="6862902" y="217933"/>
            <a:ext cx="2216123" cy="6632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6974" y="186818"/>
            <a:ext cx="2044025" cy="74047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5"/>
          <p:cNvSpPr/>
          <p:nvPr/>
        </p:nvSpPr>
        <p:spPr>
          <a:xfrm>
            <a:off x="4447607" y="2480747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pic>
        <p:nvPicPr>
          <p:cNvPr id="63" name="Google Shape;63;p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898950" y="73500"/>
            <a:ext cx="1940575" cy="69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"/>
          <p:cNvSpPr txBox="1"/>
          <p:nvPr/>
        </p:nvSpPr>
        <p:spPr>
          <a:xfrm>
            <a:off x="1558950" y="755150"/>
            <a:ext cx="6026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Engenharia de Software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4"/>
          <p:cNvSpPr txBox="1"/>
          <p:nvPr/>
        </p:nvSpPr>
        <p:spPr>
          <a:xfrm>
            <a:off x="2549988" y="1127000"/>
            <a:ext cx="4044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/>
              <a:t>Plano de Desenvolvimento</a:t>
            </a:r>
            <a:endParaRPr sz="800"/>
          </a:p>
        </p:txBody>
      </p:sp>
      <p:sp>
        <p:nvSpPr>
          <p:cNvPr id="140" name="Google Shape;140;p14"/>
          <p:cNvSpPr txBox="1"/>
          <p:nvPr/>
        </p:nvSpPr>
        <p:spPr>
          <a:xfrm>
            <a:off x="2549988" y="4952975"/>
            <a:ext cx="4044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/>
              <a:t>Fonte: Autoral, 2020.</a:t>
            </a:r>
            <a:endParaRPr sz="800"/>
          </a:p>
        </p:txBody>
      </p:sp>
      <p:pic>
        <p:nvPicPr>
          <p:cNvPr id="141" name="Google Shape;14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6025" y="73500"/>
            <a:ext cx="1940575" cy="69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 txBox="1"/>
          <p:nvPr/>
        </p:nvSpPr>
        <p:spPr>
          <a:xfrm>
            <a:off x="720000" y="1440000"/>
            <a:ext cx="79200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sz="2000"/>
              <a:t>Gerenciamento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pt-BR" sz="2000"/>
              <a:t>Encontro Inicial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pt-BR" sz="2000"/>
              <a:t>Plano de Projeto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sz="2000"/>
              <a:t>Análise de Sistema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pt-BR" sz="2000"/>
              <a:t>Reunião de alinhamento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pt-BR" sz="2000"/>
              <a:t>Definição de processos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sz="2000"/>
              <a:t>Definição de ferramentas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pt-BR" sz="2000"/>
              <a:t>Linguagem 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pt-BR" sz="2000"/>
              <a:t>Banco de dados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pt-BR" sz="2000"/>
              <a:t>Framework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pt-BR" sz="2000"/>
              <a:t>Servidor</a:t>
            </a:r>
            <a:endParaRPr sz="2000"/>
          </a:p>
        </p:txBody>
      </p:sp>
      <p:sp>
        <p:nvSpPr>
          <p:cNvPr id="143" name="Google Shape;143;p14"/>
          <p:cNvSpPr txBox="1"/>
          <p:nvPr/>
        </p:nvSpPr>
        <p:spPr>
          <a:xfrm>
            <a:off x="25" y="22245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BR" sz="2400">
                <a:solidFill>
                  <a:schemeClr val="dk1"/>
                </a:solidFill>
              </a:rPr>
              <a:t>Solução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/>
          <p:nvPr/>
        </p:nvSpPr>
        <p:spPr>
          <a:xfrm>
            <a:off x="1558950" y="755150"/>
            <a:ext cx="6026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Engenharia de Software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15"/>
          <p:cNvSpPr txBox="1"/>
          <p:nvPr/>
        </p:nvSpPr>
        <p:spPr>
          <a:xfrm>
            <a:off x="2549988" y="1127000"/>
            <a:ext cx="4044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/>
              <a:t>Plano de Desenvolvimento</a:t>
            </a:r>
            <a:endParaRPr sz="800"/>
          </a:p>
        </p:txBody>
      </p:sp>
      <p:sp>
        <p:nvSpPr>
          <p:cNvPr id="151" name="Google Shape;151;p15"/>
          <p:cNvSpPr txBox="1"/>
          <p:nvPr/>
        </p:nvSpPr>
        <p:spPr>
          <a:xfrm>
            <a:off x="2549988" y="4952975"/>
            <a:ext cx="4044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/>
              <a:t>Fonte: Autoral, 2020.</a:t>
            </a:r>
            <a:endParaRPr sz="800"/>
          </a:p>
        </p:txBody>
      </p:sp>
      <p:pic>
        <p:nvPicPr>
          <p:cNvPr id="152" name="Google Shape;15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6025" y="73500"/>
            <a:ext cx="1940575" cy="69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5"/>
          <p:cNvSpPr txBox="1"/>
          <p:nvPr/>
        </p:nvSpPr>
        <p:spPr>
          <a:xfrm>
            <a:off x="720000" y="1440000"/>
            <a:ext cx="79200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sz="2000"/>
              <a:t>Desenvolvimentos divididos em </a:t>
            </a:r>
            <a:r>
              <a:rPr lang="pt-BR" sz="2000"/>
              <a:t>módulos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pt-BR" sz="2000"/>
              <a:t>Comercial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pt-BR" sz="2000"/>
              <a:t>Qualidade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pt-BR" sz="2000"/>
              <a:t>Usuário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sz="2000"/>
              <a:t>Validação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pt-BR" sz="2000"/>
              <a:t>Teste caixa preta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pt-BR" sz="2000"/>
              <a:t>Feedback semanal do cliente</a:t>
            </a:r>
            <a:endParaRPr sz="2000"/>
          </a:p>
        </p:txBody>
      </p:sp>
      <p:sp>
        <p:nvSpPr>
          <p:cNvPr id="154" name="Google Shape;154;p15"/>
          <p:cNvSpPr txBox="1"/>
          <p:nvPr/>
        </p:nvSpPr>
        <p:spPr>
          <a:xfrm>
            <a:off x="25" y="22245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BR" sz="2400">
                <a:solidFill>
                  <a:schemeClr val="dk1"/>
                </a:solidFill>
              </a:rPr>
              <a:t>Solução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/>
          <p:nvPr/>
        </p:nvSpPr>
        <p:spPr>
          <a:xfrm>
            <a:off x="689475" y="1440000"/>
            <a:ext cx="38826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</a:rPr>
              <a:t>ASPNET.CORE 3.1;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</a:rPr>
              <a:t>Padrão MVC;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</a:rPr>
              <a:t>Identity;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</a:rPr>
              <a:t>Entity Framework - Mapeador objeto-relacional;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</a:rPr>
              <a:t>Javascript jquery-1.7.1 - Biblioteca de design para simplificar HTML DOM;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</a:rPr>
              <a:t>CSS - Linguagem de estilo Web;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61" name="Google Shape;161;p16"/>
          <p:cNvSpPr txBox="1"/>
          <p:nvPr/>
        </p:nvSpPr>
        <p:spPr>
          <a:xfrm>
            <a:off x="4572000" y="1440000"/>
            <a:ext cx="4068000" cy="3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</a:rPr>
              <a:t>Bootstrap - </a:t>
            </a:r>
            <a:r>
              <a:rPr lang="pt-BR" sz="1800">
                <a:solidFill>
                  <a:schemeClr val="dk1"/>
                </a:solidFill>
                <a:highlight>
                  <a:schemeClr val="lt1"/>
                </a:highlight>
              </a:rPr>
              <a:t>Framework web de componentes de interface e front-end;</a:t>
            </a:r>
            <a:endParaRPr sz="1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4290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</a:rPr>
              <a:t>Banco de dados SQL Server - Armazenamento de dados em tabelas;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</a:rPr>
              <a:t>Blazor - Estrutura para Criação de Aplicativos Web;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</a:rPr>
              <a:t>HTML6 - </a:t>
            </a:r>
            <a:r>
              <a:rPr lang="pt-BR" sz="1800">
                <a:solidFill>
                  <a:schemeClr val="dk1"/>
                </a:solidFill>
                <a:highlight>
                  <a:srgbClr val="FFFFFF"/>
                </a:highlight>
              </a:rPr>
              <a:t>Linguagem de marcação para construção de páginas na Web;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p16"/>
          <p:cNvSpPr txBox="1"/>
          <p:nvPr/>
        </p:nvSpPr>
        <p:spPr>
          <a:xfrm>
            <a:off x="720000" y="844725"/>
            <a:ext cx="792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Tecnologias implementadas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3" name="Google Shape;16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6025" y="73500"/>
            <a:ext cx="1940575" cy="69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6"/>
          <p:cNvSpPr txBox="1"/>
          <p:nvPr/>
        </p:nvSpPr>
        <p:spPr>
          <a:xfrm>
            <a:off x="25" y="22245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BR" sz="2400">
                <a:solidFill>
                  <a:schemeClr val="dk1"/>
                </a:solidFill>
              </a:rPr>
              <a:t>Solução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"/>
          <p:cNvSpPr txBox="1"/>
          <p:nvPr/>
        </p:nvSpPr>
        <p:spPr>
          <a:xfrm>
            <a:off x="720000" y="1440000"/>
            <a:ext cx="79200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Quartz Framework - Gerenciador de tarefas( </a:t>
            </a:r>
            <a:r>
              <a:rPr i="1" lang="pt-BR" sz="2000">
                <a:solidFill>
                  <a:schemeClr val="dk1"/>
                </a:solidFill>
              </a:rPr>
              <a:t>jobs </a:t>
            </a:r>
            <a:r>
              <a:rPr lang="pt-BR" sz="2000">
                <a:solidFill>
                  <a:schemeClr val="dk1"/>
                </a:solidFill>
              </a:rPr>
              <a:t>);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Storage procedure  - Sub-rotinas que acessam banco de dados;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AutoMapper - Mapeador de entidades;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just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Figma - Prototipagem;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720150" y="920925"/>
            <a:ext cx="792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Tecnologias implementadas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2" name="Google Shape;17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6025" y="73500"/>
            <a:ext cx="1940575" cy="69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7"/>
          <p:cNvSpPr txBox="1"/>
          <p:nvPr/>
        </p:nvSpPr>
        <p:spPr>
          <a:xfrm>
            <a:off x="25" y="22245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BR" sz="2400">
                <a:solidFill>
                  <a:schemeClr val="dk1"/>
                </a:solidFill>
              </a:rPr>
              <a:t>Solução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/>
          <p:nvPr/>
        </p:nvSpPr>
        <p:spPr>
          <a:xfrm>
            <a:off x="1558950" y="920925"/>
            <a:ext cx="6026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Prototipagem de alta fidelidade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0" name="Google Shape;1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6025" y="73500"/>
            <a:ext cx="1940575" cy="69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000" y="1440000"/>
            <a:ext cx="7920001" cy="350365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8"/>
          <p:cNvSpPr txBox="1"/>
          <p:nvPr/>
        </p:nvSpPr>
        <p:spPr>
          <a:xfrm>
            <a:off x="720000" y="4970125"/>
            <a:ext cx="792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1"/>
                </a:solidFill>
              </a:rPr>
              <a:t>Fonte: Autoral, 2020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83" name="Google Shape;183;p18"/>
          <p:cNvSpPr txBox="1"/>
          <p:nvPr/>
        </p:nvSpPr>
        <p:spPr>
          <a:xfrm>
            <a:off x="25" y="22245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BR" sz="2400">
                <a:solidFill>
                  <a:schemeClr val="dk1"/>
                </a:solidFill>
              </a:rPr>
              <a:t>Solução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"/>
          <p:cNvSpPr txBox="1"/>
          <p:nvPr/>
        </p:nvSpPr>
        <p:spPr>
          <a:xfrm>
            <a:off x="720000" y="707525"/>
            <a:ext cx="792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Telas</a:t>
            </a:r>
            <a:endParaRPr/>
          </a:p>
        </p:txBody>
      </p:sp>
      <p:pic>
        <p:nvPicPr>
          <p:cNvPr id="190" name="Google Shape;190;p19"/>
          <p:cNvPicPr preferRelativeResize="0"/>
          <p:nvPr/>
        </p:nvPicPr>
        <p:blipFill rotWithShape="1">
          <a:blip r:embed="rId3">
            <a:alphaModFix/>
          </a:blip>
          <a:srcRect b="9499" l="2246" r="2560" t="9790"/>
          <a:stretch/>
        </p:blipFill>
        <p:spPr>
          <a:xfrm>
            <a:off x="720000" y="1362600"/>
            <a:ext cx="3818900" cy="162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9"/>
          <p:cNvSpPr txBox="1"/>
          <p:nvPr/>
        </p:nvSpPr>
        <p:spPr>
          <a:xfrm>
            <a:off x="720100" y="2942775"/>
            <a:ext cx="3819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/>
              <a:t>Fonte: Autoral, 2020</a:t>
            </a:r>
            <a:endParaRPr sz="800"/>
          </a:p>
        </p:txBody>
      </p:sp>
      <p:sp>
        <p:nvSpPr>
          <p:cNvPr id="192" name="Google Shape;192;p19"/>
          <p:cNvSpPr txBox="1"/>
          <p:nvPr/>
        </p:nvSpPr>
        <p:spPr>
          <a:xfrm>
            <a:off x="720225" y="1113975"/>
            <a:ext cx="3819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/>
              <a:t>Tela de Login</a:t>
            </a:r>
            <a:endParaRPr sz="800"/>
          </a:p>
        </p:txBody>
      </p:sp>
      <p:pic>
        <p:nvPicPr>
          <p:cNvPr id="193" name="Google Shape;193;p19"/>
          <p:cNvPicPr preferRelativeResize="0"/>
          <p:nvPr/>
        </p:nvPicPr>
        <p:blipFill rotWithShape="1">
          <a:blip r:embed="rId4">
            <a:alphaModFix/>
          </a:blip>
          <a:srcRect b="22546" l="16182" r="12025" t="13653"/>
          <a:stretch/>
        </p:blipFill>
        <p:spPr>
          <a:xfrm>
            <a:off x="720000" y="3402975"/>
            <a:ext cx="3818900" cy="162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9"/>
          <p:cNvSpPr txBox="1"/>
          <p:nvPr/>
        </p:nvSpPr>
        <p:spPr>
          <a:xfrm>
            <a:off x="720100" y="3171375"/>
            <a:ext cx="3819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/>
              <a:t>Tela de Inicial</a:t>
            </a:r>
            <a:endParaRPr sz="800"/>
          </a:p>
        </p:txBody>
      </p:sp>
      <p:sp>
        <p:nvSpPr>
          <p:cNvPr id="195" name="Google Shape;195;p19"/>
          <p:cNvSpPr txBox="1"/>
          <p:nvPr/>
        </p:nvSpPr>
        <p:spPr>
          <a:xfrm>
            <a:off x="720100" y="5000175"/>
            <a:ext cx="3819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/>
              <a:t>Fonte: Autoral, 2020</a:t>
            </a:r>
            <a:endParaRPr sz="800"/>
          </a:p>
        </p:txBody>
      </p:sp>
      <p:pic>
        <p:nvPicPr>
          <p:cNvPr id="196" name="Google Shape;196;p19"/>
          <p:cNvPicPr preferRelativeResize="0"/>
          <p:nvPr/>
        </p:nvPicPr>
        <p:blipFill rotWithShape="1">
          <a:blip r:embed="rId5">
            <a:alphaModFix/>
          </a:blip>
          <a:srcRect b="22552" l="14905" r="16024" t="8310"/>
          <a:stretch/>
        </p:blipFill>
        <p:spPr>
          <a:xfrm>
            <a:off x="4645800" y="1438800"/>
            <a:ext cx="3994200" cy="158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9"/>
          <p:cNvSpPr txBox="1"/>
          <p:nvPr/>
        </p:nvSpPr>
        <p:spPr>
          <a:xfrm>
            <a:off x="4572048" y="1113975"/>
            <a:ext cx="4068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/>
              <a:t>Tela de Clientes</a:t>
            </a:r>
            <a:endParaRPr sz="800"/>
          </a:p>
        </p:txBody>
      </p:sp>
      <p:sp>
        <p:nvSpPr>
          <p:cNvPr id="198" name="Google Shape;198;p19"/>
          <p:cNvSpPr txBox="1"/>
          <p:nvPr/>
        </p:nvSpPr>
        <p:spPr>
          <a:xfrm>
            <a:off x="4571998" y="2942775"/>
            <a:ext cx="4068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/>
              <a:t>Fonte: Autoral, 2020</a:t>
            </a:r>
            <a:endParaRPr sz="800"/>
          </a:p>
        </p:txBody>
      </p:sp>
      <p:pic>
        <p:nvPicPr>
          <p:cNvPr id="199" name="Google Shape;199;p19"/>
          <p:cNvPicPr preferRelativeResize="0"/>
          <p:nvPr/>
        </p:nvPicPr>
        <p:blipFill rotWithShape="1">
          <a:blip r:embed="rId6">
            <a:alphaModFix/>
          </a:blip>
          <a:srcRect b="18507" l="7694" r="18104" t="18261"/>
          <a:stretch/>
        </p:blipFill>
        <p:spPr>
          <a:xfrm>
            <a:off x="4645800" y="3402975"/>
            <a:ext cx="3994200" cy="169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9"/>
          <p:cNvSpPr txBox="1"/>
          <p:nvPr/>
        </p:nvSpPr>
        <p:spPr>
          <a:xfrm>
            <a:off x="4645823" y="3171375"/>
            <a:ext cx="3994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/>
              <a:t>Tela de Pedidos (visão do cliente)</a:t>
            </a:r>
            <a:endParaRPr sz="800"/>
          </a:p>
        </p:txBody>
      </p:sp>
      <p:sp>
        <p:nvSpPr>
          <p:cNvPr id="201" name="Google Shape;201;p19"/>
          <p:cNvSpPr txBox="1"/>
          <p:nvPr/>
        </p:nvSpPr>
        <p:spPr>
          <a:xfrm>
            <a:off x="5486150" y="4993225"/>
            <a:ext cx="1911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/>
              <a:t>Fonte: Autoral, 2020</a:t>
            </a:r>
            <a:endParaRPr sz="800"/>
          </a:p>
        </p:txBody>
      </p:sp>
      <p:pic>
        <p:nvPicPr>
          <p:cNvPr id="202" name="Google Shape;20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96025" y="73500"/>
            <a:ext cx="1940575" cy="69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9"/>
          <p:cNvSpPr txBox="1"/>
          <p:nvPr/>
        </p:nvSpPr>
        <p:spPr>
          <a:xfrm>
            <a:off x="25" y="22245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BR" sz="2400">
                <a:solidFill>
                  <a:schemeClr val="dk1"/>
                </a:solidFill>
              </a:rPr>
              <a:t>Solução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 txBox="1"/>
          <p:nvPr/>
        </p:nvSpPr>
        <p:spPr>
          <a:xfrm>
            <a:off x="720075" y="707525"/>
            <a:ext cx="792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Telas</a:t>
            </a:r>
            <a:endParaRPr/>
          </a:p>
        </p:txBody>
      </p:sp>
      <p:sp>
        <p:nvSpPr>
          <p:cNvPr id="210" name="Google Shape;210;p20"/>
          <p:cNvSpPr txBox="1"/>
          <p:nvPr/>
        </p:nvSpPr>
        <p:spPr>
          <a:xfrm>
            <a:off x="720073" y="1190175"/>
            <a:ext cx="381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/>
              <a:t>Confirmação de repetição de pedido</a:t>
            </a:r>
            <a:endParaRPr sz="800"/>
          </a:p>
        </p:txBody>
      </p:sp>
      <p:sp>
        <p:nvSpPr>
          <p:cNvPr id="211" name="Google Shape;211;p20"/>
          <p:cNvSpPr txBox="1"/>
          <p:nvPr/>
        </p:nvSpPr>
        <p:spPr>
          <a:xfrm>
            <a:off x="720000" y="3863850"/>
            <a:ext cx="3852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/>
              <a:t>Fonte: Autoral, 2020</a:t>
            </a:r>
            <a:endParaRPr sz="800"/>
          </a:p>
        </p:txBody>
      </p:sp>
      <p:sp>
        <p:nvSpPr>
          <p:cNvPr id="212" name="Google Shape;212;p20"/>
          <p:cNvSpPr txBox="1"/>
          <p:nvPr/>
        </p:nvSpPr>
        <p:spPr>
          <a:xfrm>
            <a:off x="4643198" y="1190175"/>
            <a:ext cx="3996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/>
              <a:t>Tela de Não Conformidade</a:t>
            </a:r>
            <a:endParaRPr sz="800"/>
          </a:p>
        </p:txBody>
      </p:sp>
      <p:sp>
        <p:nvSpPr>
          <p:cNvPr id="213" name="Google Shape;213;p20"/>
          <p:cNvSpPr txBox="1"/>
          <p:nvPr/>
        </p:nvSpPr>
        <p:spPr>
          <a:xfrm>
            <a:off x="4643200" y="3803250"/>
            <a:ext cx="3996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/>
              <a:t>Fonte: Autoral, 2020</a:t>
            </a:r>
            <a:endParaRPr sz="800"/>
          </a:p>
        </p:txBody>
      </p:sp>
      <p:pic>
        <p:nvPicPr>
          <p:cNvPr id="214" name="Google Shape;214;p20"/>
          <p:cNvPicPr preferRelativeResize="0"/>
          <p:nvPr/>
        </p:nvPicPr>
        <p:blipFill rotWithShape="1">
          <a:blip r:embed="rId3">
            <a:alphaModFix/>
          </a:blip>
          <a:srcRect b="5933" l="7370" r="19073" t="20178"/>
          <a:stretch/>
        </p:blipFill>
        <p:spPr>
          <a:xfrm>
            <a:off x="720000" y="1514975"/>
            <a:ext cx="3812200" cy="23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0"/>
          <p:cNvPicPr preferRelativeResize="0"/>
          <p:nvPr/>
        </p:nvPicPr>
        <p:blipFill rotWithShape="1">
          <a:blip r:embed="rId4">
            <a:alphaModFix/>
          </a:blip>
          <a:srcRect b="20590" l="7535" r="18587" t="19482"/>
          <a:stretch/>
        </p:blipFill>
        <p:spPr>
          <a:xfrm>
            <a:off x="4643200" y="1514975"/>
            <a:ext cx="3996800" cy="227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6025" y="73500"/>
            <a:ext cx="1940575" cy="69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0"/>
          <p:cNvSpPr txBox="1"/>
          <p:nvPr/>
        </p:nvSpPr>
        <p:spPr>
          <a:xfrm>
            <a:off x="25" y="22245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BR" sz="2400">
                <a:solidFill>
                  <a:schemeClr val="dk1"/>
                </a:solidFill>
              </a:rPr>
              <a:t>Solução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1"/>
          <p:cNvSpPr txBox="1"/>
          <p:nvPr/>
        </p:nvSpPr>
        <p:spPr>
          <a:xfrm>
            <a:off x="720000" y="707525"/>
            <a:ext cx="7920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Telas</a:t>
            </a:r>
            <a:endParaRPr/>
          </a:p>
        </p:txBody>
      </p:sp>
      <p:sp>
        <p:nvSpPr>
          <p:cNvPr id="224" name="Google Shape;224;p21"/>
          <p:cNvSpPr txBox="1"/>
          <p:nvPr/>
        </p:nvSpPr>
        <p:spPr>
          <a:xfrm>
            <a:off x="770150" y="1113975"/>
            <a:ext cx="2594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/>
              <a:t>Envio de Documentos</a:t>
            </a:r>
            <a:endParaRPr sz="800"/>
          </a:p>
        </p:txBody>
      </p:sp>
      <p:sp>
        <p:nvSpPr>
          <p:cNvPr id="225" name="Google Shape;225;p21"/>
          <p:cNvSpPr txBox="1"/>
          <p:nvPr/>
        </p:nvSpPr>
        <p:spPr>
          <a:xfrm>
            <a:off x="704850" y="3711450"/>
            <a:ext cx="2659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/>
              <a:t>Fonte: Autoral, 2020</a:t>
            </a:r>
            <a:endParaRPr sz="800"/>
          </a:p>
        </p:txBody>
      </p:sp>
      <p:sp>
        <p:nvSpPr>
          <p:cNvPr id="226" name="Google Shape;226;p21"/>
          <p:cNvSpPr txBox="1"/>
          <p:nvPr/>
        </p:nvSpPr>
        <p:spPr>
          <a:xfrm>
            <a:off x="5240113" y="1113975"/>
            <a:ext cx="1911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/>
              <a:t>Tela Financeiro</a:t>
            </a:r>
            <a:endParaRPr sz="800"/>
          </a:p>
        </p:txBody>
      </p:sp>
      <p:sp>
        <p:nvSpPr>
          <p:cNvPr id="227" name="Google Shape;227;p21"/>
          <p:cNvSpPr txBox="1"/>
          <p:nvPr/>
        </p:nvSpPr>
        <p:spPr>
          <a:xfrm>
            <a:off x="3395275" y="3984000"/>
            <a:ext cx="5244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/>
              <a:t>Fonte: Autoral, 2020</a:t>
            </a:r>
            <a:endParaRPr sz="800"/>
          </a:p>
        </p:txBody>
      </p:sp>
      <p:pic>
        <p:nvPicPr>
          <p:cNvPr id="228" name="Google Shape;228;p21"/>
          <p:cNvPicPr preferRelativeResize="0"/>
          <p:nvPr/>
        </p:nvPicPr>
        <p:blipFill rotWithShape="1">
          <a:blip r:embed="rId3">
            <a:alphaModFix/>
          </a:blip>
          <a:srcRect b="4154" l="2723" r="41347" t="8010"/>
          <a:stretch/>
        </p:blipFill>
        <p:spPr>
          <a:xfrm>
            <a:off x="704840" y="1421775"/>
            <a:ext cx="2659825" cy="22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1"/>
          <p:cNvPicPr preferRelativeResize="0"/>
          <p:nvPr/>
        </p:nvPicPr>
        <p:blipFill rotWithShape="1">
          <a:blip r:embed="rId4">
            <a:alphaModFix/>
          </a:blip>
          <a:srcRect b="4854" l="2723" r="3043" t="15432"/>
          <a:stretch/>
        </p:blipFill>
        <p:spPr>
          <a:xfrm>
            <a:off x="3471475" y="1421775"/>
            <a:ext cx="5168524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6025" y="73500"/>
            <a:ext cx="1940575" cy="69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1"/>
          <p:cNvSpPr txBox="1"/>
          <p:nvPr/>
        </p:nvSpPr>
        <p:spPr>
          <a:xfrm>
            <a:off x="25" y="22245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BR" sz="2400">
                <a:solidFill>
                  <a:schemeClr val="dk1"/>
                </a:solidFill>
              </a:rPr>
              <a:t>Solução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/>
          <p:nvPr/>
        </p:nvSpPr>
        <p:spPr>
          <a:xfrm>
            <a:off x="720000" y="707525"/>
            <a:ext cx="792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Telas</a:t>
            </a:r>
            <a:endParaRPr/>
          </a:p>
        </p:txBody>
      </p:sp>
      <p:sp>
        <p:nvSpPr>
          <p:cNvPr id="238" name="Google Shape;238;p22"/>
          <p:cNvSpPr txBox="1"/>
          <p:nvPr/>
        </p:nvSpPr>
        <p:spPr>
          <a:xfrm>
            <a:off x="3616488" y="1133975"/>
            <a:ext cx="1911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/>
              <a:t>Tela de Contato</a:t>
            </a:r>
            <a:endParaRPr sz="800"/>
          </a:p>
        </p:txBody>
      </p:sp>
      <p:sp>
        <p:nvSpPr>
          <p:cNvPr id="239" name="Google Shape;239;p22"/>
          <p:cNvSpPr txBox="1"/>
          <p:nvPr/>
        </p:nvSpPr>
        <p:spPr>
          <a:xfrm>
            <a:off x="1815350" y="4530250"/>
            <a:ext cx="5513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/>
              <a:t>Fonte: Autoral, 2020</a:t>
            </a:r>
            <a:endParaRPr sz="800"/>
          </a:p>
        </p:txBody>
      </p:sp>
      <p:pic>
        <p:nvPicPr>
          <p:cNvPr id="240" name="Google Shape;240;p22"/>
          <p:cNvPicPr preferRelativeResize="0"/>
          <p:nvPr/>
        </p:nvPicPr>
        <p:blipFill rotWithShape="1">
          <a:blip r:embed="rId3">
            <a:alphaModFix/>
          </a:blip>
          <a:srcRect b="7474" l="3202" r="13623" t="8258"/>
          <a:stretch/>
        </p:blipFill>
        <p:spPr>
          <a:xfrm>
            <a:off x="1815313" y="1437100"/>
            <a:ext cx="5513375" cy="301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6025" y="73500"/>
            <a:ext cx="1940575" cy="69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2"/>
          <p:cNvSpPr txBox="1"/>
          <p:nvPr/>
        </p:nvSpPr>
        <p:spPr>
          <a:xfrm>
            <a:off x="25" y="22245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BR" sz="2400">
                <a:solidFill>
                  <a:schemeClr val="dk1"/>
                </a:solidFill>
              </a:rPr>
              <a:t>Solução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3"/>
          <p:cNvSpPr/>
          <p:nvPr/>
        </p:nvSpPr>
        <p:spPr>
          <a:xfrm>
            <a:off x="720000" y="1440000"/>
            <a:ext cx="7920000" cy="17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Instalar a aplicação no servidor da Bomix</a:t>
            </a:r>
            <a:endParaRPr sz="1800"/>
          </a:p>
          <a:p>
            <a:pPr indent="-342900" lvl="0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Conciliar a arquitetura do projeto com as Storages Procedures</a:t>
            </a:r>
            <a:endParaRPr sz="1800"/>
          </a:p>
          <a:p>
            <a:pPr indent="-342900" lvl="0" marL="13716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pt-BR" sz="1800"/>
              <a:t>Autenticação</a:t>
            </a:r>
            <a:endParaRPr sz="1800"/>
          </a:p>
        </p:txBody>
      </p:sp>
      <p:pic>
        <p:nvPicPr>
          <p:cNvPr id="249" name="Google Shape;2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6025" y="73500"/>
            <a:ext cx="1940575" cy="69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3"/>
          <p:cNvSpPr txBox="1"/>
          <p:nvPr/>
        </p:nvSpPr>
        <p:spPr>
          <a:xfrm>
            <a:off x="25" y="22245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BR" sz="2400">
                <a:solidFill>
                  <a:schemeClr val="dk1"/>
                </a:solidFill>
              </a:rPr>
              <a:t>Desafios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/>
          <p:nvPr/>
        </p:nvSpPr>
        <p:spPr>
          <a:xfrm>
            <a:off x="720001" y="1440000"/>
            <a:ext cx="79200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8"/>
              <a:buFont typeface="Arial"/>
              <a:buAutoNum type="arabicPeriod"/>
            </a:pPr>
            <a:r>
              <a:rPr lang="pt-BR" sz="2488">
                <a:solidFill>
                  <a:schemeClr val="dk1"/>
                </a:solidFill>
              </a:rPr>
              <a:t>Thomas Garcia Hamilton Wicks</a:t>
            </a:r>
            <a:r>
              <a:rPr lang="pt-BR" sz="248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/>
          </a:p>
          <a:p>
            <a:pPr indent="-514350" lvl="0" marL="514350" marR="0" rtl="0" algn="l"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2488"/>
              <a:buFont typeface="Arial"/>
              <a:buAutoNum type="arabicPeriod"/>
            </a:pPr>
            <a:r>
              <a:rPr lang="pt-BR" sz="248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</a:t>
            </a:r>
            <a:r>
              <a:rPr lang="pt-BR" sz="2488">
                <a:solidFill>
                  <a:schemeClr val="dk1"/>
                </a:solidFill>
              </a:rPr>
              <a:t>e</a:t>
            </a:r>
            <a:r>
              <a:rPr lang="pt-BR" sz="248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</a:t>
            </a:r>
            <a:r>
              <a:rPr lang="pt-BR" sz="2488">
                <a:solidFill>
                  <a:schemeClr val="dk1"/>
                </a:solidFill>
              </a:rPr>
              <a:t>Mancini Silva Santos;</a:t>
            </a:r>
            <a:endParaRPr sz="2488">
              <a:solidFill>
                <a:schemeClr val="dk1"/>
              </a:solidFill>
            </a:endParaRPr>
          </a:p>
          <a:p>
            <a:pPr indent="-514350" lvl="0" marL="514350" marR="0" rtl="0" algn="l"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2488"/>
              <a:buFont typeface="Arial"/>
              <a:buAutoNum type="arabicPeriod"/>
            </a:pPr>
            <a:r>
              <a:rPr lang="pt-BR" sz="248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</a:t>
            </a:r>
            <a:r>
              <a:rPr lang="pt-BR" sz="2488">
                <a:solidFill>
                  <a:schemeClr val="dk1"/>
                </a:solidFill>
              </a:rPr>
              <a:t>u</a:t>
            </a:r>
            <a:r>
              <a:rPr lang="pt-BR" sz="248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C</a:t>
            </a:r>
            <a:r>
              <a:rPr lang="pt-BR" sz="2488">
                <a:solidFill>
                  <a:schemeClr val="dk1"/>
                </a:solidFill>
              </a:rPr>
              <a:t>ôrtes</a:t>
            </a:r>
            <a:r>
              <a:rPr lang="pt-BR" sz="248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Guerra;</a:t>
            </a:r>
            <a:endParaRPr sz="2488">
              <a:solidFill>
                <a:schemeClr val="dk1"/>
              </a:solidFill>
            </a:endParaRPr>
          </a:p>
          <a:p>
            <a:pPr indent="-514350" lvl="0" marL="514350" marR="0" rtl="0" algn="l"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2488"/>
              <a:buFont typeface="Arial"/>
              <a:buAutoNum type="arabicPeriod"/>
            </a:pPr>
            <a:r>
              <a:rPr lang="pt-BR" sz="248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Lucas Eduardo Santana Dantas;</a:t>
            </a:r>
            <a:endParaRPr sz="2488">
              <a:solidFill>
                <a:schemeClr val="dk1"/>
              </a:solidFill>
            </a:endParaRPr>
          </a:p>
          <a:p>
            <a:pPr indent="-514350" lvl="0" marL="514350" marR="0" rtl="0" algn="l"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2488"/>
              <a:buFont typeface="Arial"/>
              <a:buAutoNum type="arabicPeriod"/>
            </a:pPr>
            <a:r>
              <a:rPr lang="pt-BR" sz="2488">
                <a:solidFill>
                  <a:schemeClr val="dk1"/>
                </a:solidFill>
              </a:rPr>
              <a:t>Pedro Gustavo Leão de Santana;</a:t>
            </a:r>
            <a:endParaRPr/>
          </a:p>
          <a:p>
            <a:pPr indent="-514350" lvl="0" marL="514350" marR="0" rtl="0" algn="l"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2488"/>
              <a:buFont typeface="Arial"/>
              <a:buAutoNum type="arabicPeriod"/>
            </a:pPr>
            <a:r>
              <a:rPr lang="pt-BR" sz="248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pt-BR" sz="2488">
                <a:solidFill>
                  <a:schemeClr val="dk1"/>
                </a:solidFill>
              </a:rPr>
              <a:t>ubem de Almeida</a:t>
            </a:r>
            <a:endParaRPr/>
          </a:p>
        </p:txBody>
      </p:sp>
      <p:pic>
        <p:nvPicPr>
          <p:cNvPr id="69" name="Google Shape;6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6025" y="73500"/>
            <a:ext cx="1940575" cy="6949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6"/>
          <p:cNvSpPr txBox="1"/>
          <p:nvPr/>
        </p:nvSpPr>
        <p:spPr>
          <a:xfrm>
            <a:off x="25" y="22245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BR" sz="2400">
                <a:solidFill>
                  <a:schemeClr val="dk1"/>
                </a:solidFill>
              </a:rPr>
              <a:t>Equipe do Projeto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4"/>
          <p:cNvSpPr/>
          <p:nvPr/>
        </p:nvSpPr>
        <p:spPr>
          <a:xfrm>
            <a:off x="720000" y="1440000"/>
            <a:ext cx="7920000" cy="17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Investimento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pt-BR" sz="1800">
                <a:solidFill>
                  <a:schemeClr val="dk1"/>
                </a:solidFill>
              </a:rPr>
              <a:t>Não foi feito nenhum investimento.</a:t>
            </a:r>
            <a:endParaRPr sz="1800">
              <a:highlight>
                <a:srgbClr val="FFFF00"/>
              </a:highlight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highlight>
                <a:srgbClr val="FFFF00"/>
              </a:highlight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pt-BR" sz="1800">
                <a:latin typeface="Arial"/>
                <a:ea typeface="Arial"/>
                <a:cs typeface="Arial"/>
                <a:sym typeface="Arial"/>
              </a:rPr>
              <a:t>Retorno</a:t>
            </a:r>
            <a:r>
              <a:rPr lang="pt-BR" sz="1800">
                <a:latin typeface="Arial"/>
                <a:ea typeface="Arial"/>
                <a:cs typeface="Arial"/>
                <a:sym typeface="Arial"/>
              </a:rPr>
              <a:t>: 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1371600" marR="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Agilidade na interação com o Cliente</a:t>
            </a:r>
            <a:endParaRPr sz="1800"/>
          </a:p>
          <a:p>
            <a:pPr indent="-342900" lvl="0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Otimização do pré e pós venda </a:t>
            </a:r>
            <a:endParaRPr sz="1800"/>
          </a:p>
          <a:p>
            <a:pPr indent="-342900" lvl="0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Automatização de processos</a:t>
            </a:r>
            <a:endParaRPr sz="1800"/>
          </a:p>
          <a:p>
            <a:pPr indent="-342900" lvl="0" marL="13716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pt-BR" sz="1800"/>
              <a:t>Integração com os sistemas já utilizados na Bomix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6025" y="73500"/>
            <a:ext cx="1940575" cy="69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4"/>
          <p:cNvSpPr txBox="1"/>
          <p:nvPr/>
        </p:nvSpPr>
        <p:spPr>
          <a:xfrm>
            <a:off x="25" y="22245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BR" sz="2400">
                <a:solidFill>
                  <a:schemeClr val="dk1"/>
                </a:solidFill>
              </a:rPr>
              <a:t>Referências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"/>
          <p:cNvSpPr txBox="1"/>
          <p:nvPr/>
        </p:nvSpPr>
        <p:spPr>
          <a:xfrm>
            <a:off x="74" y="146250"/>
            <a:ext cx="9144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BR" sz="2400">
                <a:solidFill>
                  <a:schemeClr val="dk1"/>
                </a:solidFill>
              </a:rPr>
              <a:t>Considerações finais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BR" sz="2400">
                <a:solidFill>
                  <a:schemeClr val="dk1"/>
                </a:solidFill>
              </a:rPr>
              <a:t> e agradecimentos</a:t>
            </a:r>
            <a:endParaRPr b="1"/>
          </a:p>
        </p:txBody>
      </p:sp>
      <p:sp>
        <p:nvSpPr>
          <p:cNvPr id="265" name="Google Shape;265;p25"/>
          <p:cNvSpPr txBox="1"/>
          <p:nvPr/>
        </p:nvSpPr>
        <p:spPr>
          <a:xfrm>
            <a:off x="720000" y="1440000"/>
            <a:ext cx="7920000" cy="3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dk1"/>
                </a:solidFill>
              </a:rPr>
              <a:t> </a:t>
            </a:r>
            <a:r>
              <a:rPr lang="pt-BR" sz="1600">
                <a:solidFill>
                  <a:schemeClr val="dk1"/>
                </a:solidFill>
              </a:rPr>
              <a:t>A equipe gostaria de oferecer os agradecimentos a empresa pelo apoio desde o início do projeto, inicialmente com a visita física a empresa Bomix, em um evento que ajudou bastante a equipe, não só no entendimento do projeto, mas também no funcionamento diário da Bomix e no ramo comercial da empresa.</a:t>
            </a:r>
            <a:endParaRPr sz="1600">
              <a:solidFill>
                <a:schemeClr val="dk1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chemeClr val="dk1"/>
                </a:solidFill>
              </a:rPr>
              <a:t>Com a chegada da pandemia a comunicação tornou-se mais difícil, mas mesmo assim vocês não deixaram de estar com a gente toda semana, ajudando a melhorar o projeto e entendendo eventuais dificuldades no desenvolvimento do mesmo. </a:t>
            </a:r>
            <a:endParaRPr sz="1600">
              <a:solidFill>
                <a:schemeClr val="dk1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chemeClr val="dk1"/>
                </a:solidFill>
              </a:rPr>
              <a:t>Gostaríamos também de oferecer agradecimentos individuais a Aurea Britto, Luis Soares, Daniel França e  André Brito pois sem a colaboração individual dos mesmos o projeto não teria sido executado com eficiência e qualidade. </a:t>
            </a:r>
            <a:endParaRPr sz="1600"/>
          </a:p>
        </p:txBody>
      </p:sp>
      <p:pic>
        <p:nvPicPr>
          <p:cNvPr id="266" name="Google Shape;26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6025" y="73500"/>
            <a:ext cx="1940575" cy="69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"/>
          <p:cNvSpPr txBox="1"/>
          <p:nvPr/>
        </p:nvSpPr>
        <p:spPr>
          <a:xfrm>
            <a:off x="25" y="22245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BR" sz="2400">
                <a:solidFill>
                  <a:schemeClr val="dk1"/>
                </a:solidFill>
              </a:rPr>
              <a:t>R</a:t>
            </a:r>
            <a:r>
              <a:rPr b="1" lang="pt-BR" sz="2400">
                <a:solidFill>
                  <a:schemeClr val="dk1"/>
                </a:solidFill>
              </a:rPr>
              <a:t>eferências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273" name="Google Shape;273;p26"/>
          <p:cNvSpPr txBox="1"/>
          <p:nvPr/>
        </p:nvSpPr>
        <p:spPr>
          <a:xfrm>
            <a:off x="720000" y="1440000"/>
            <a:ext cx="792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Eu, </a:t>
            </a:r>
            <a:r>
              <a:rPr lang="pt-BR" sz="1800">
                <a:solidFill>
                  <a:schemeClr val="dk1"/>
                </a:solidFill>
              </a:rPr>
              <a:t>Herói</a:t>
            </a:r>
            <a:r>
              <a:rPr lang="pt-BR" sz="1800">
                <a:solidFill>
                  <a:schemeClr val="dk1"/>
                </a:solidFill>
              </a:rPr>
              <a:t>. O que é design thinking?. 2020. disponivél em &lt;</a:t>
            </a:r>
            <a:r>
              <a:rPr lang="pt-BR" sz="1800" u="sng">
                <a:solidFill>
                  <a:schemeClr val="hlink"/>
                </a:solidFill>
                <a:hlinkClick r:id="rId3"/>
              </a:rPr>
              <a:t>http://euheroi.com.br/o-que-e-design-thinking/</a:t>
            </a:r>
            <a:r>
              <a:rPr lang="pt-BR" sz="1800">
                <a:solidFill>
                  <a:schemeClr val="dk1"/>
                </a:solidFill>
              </a:rPr>
              <a:t>&gt; acesso em 2 de fevereiro de 2021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74" name="Google Shape;27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6025" y="73500"/>
            <a:ext cx="1940575" cy="69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/>
          <p:nvPr/>
        </p:nvSpPr>
        <p:spPr>
          <a:xfrm>
            <a:off x="720000" y="1440000"/>
            <a:ext cx="7920000" cy="31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Curso/Turma: Engen</a:t>
            </a:r>
            <a:r>
              <a:rPr lang="pt-BR" sz="1800">
                <a:solidFill>
                  <a:schemeClr val="dk1"/>
                </a:solidFill>
              </a:rPr>
              <a:t>haria de Computação - 2016.1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 do Projeto: B</a:t>
            </a:r>
            <a:r>
              <a:rPr lang="pt-BR" sz="1800">
                <a:solidFill>
                  <a:schemeClr val="dk1"/>
                </a:solidFill>
              </a:rPr>
              <a:t>OMIX FORCE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Empresa (cliente): </a:t>
            </a:r>
            <a:r>
              <a:rPr lang="pt-BR" sz="1800">
                <a:solidFill>
                  <a:schemeClr val="dk1"/>
                </a:solidFill>
              </a:rPr>
              <a:t>BOMIX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Orientador: MSc. Marcos Lapa d</a:t>
            </a:r>
            <a:r>
              <a:rPr lang="pt-BR" sz="1800">
                <a:solidFill>
                  <a:schemeClr val="dk1"/>
                </a:solidFill>
              </a:rPr>
              <a:t>os </a:t>
            </a:r>
            <a:r>
              <a:rPr lang="pt-BR" sz="1800">
                <a:solidFill>
                  <a:schemeClr val="dk1"/>
                </a:solidFill>
              </a:rPr>
              <a:t>Santos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Docente/GTA: </a:t>
            </a:r>
            <a:r>
              <a:rPr lang="pt-BR" sz="1800">
                <a:solidFill>
                  <a:schemeClr val="dk1"/>
                </a:solidFill>
              </a:rPr>
              <a:t>João Lucas da Hora de Jesus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Coordenador: </a:t>
            </a:r>
            <a:r>
              <a:rPr lang="pt-BR" sz="1800">
                <a:solidFill>
                  <a:schemeClr val="dk1"/>
                </a:solidFill>
              </a:rPr>
              <a:t>Murilo Plinio Nogueira Ribeiro</a:t>
            </a:r>
            <a:endParaRPr/>
          </a:p>
        </p:txBody>
      </p:sp>
      <p:pic>
        <p:nvPicPr>
          <p:cNvPr id="76" name="Google Shape;7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6025" y="73500"/>
            <a:ext cx="1940575" cy="69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 txBox="1"/>
          <p:nvPr>
            <p:ph idx="1" type="body"/>
          </p:nvPr>
        </p:nvSpPr>
        <p:spPr>
          <a:xfrm>
            <a:off x="720000" y="1441125"/>
            <a:ext cx="79200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4572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A BOMIX INDÚSTRIA DE EMBALAGENS LTDA é uma empresa baiana que produz e comercializa embalagens, cujo histórico é de se manter a par do estado da arte em tecnologias termoplásticas.</a:t>
            </a:r>
            <a:endParaRPr sz="3688"/>
          </a:p>
        </p:txBody>
      </p:sp>
      <p:pic>
        <p:nvPicPr>
          <p:cNvPr descr="http://www.brazil.fraunhofer.com/content/dam/brazil/en/images/logo-fraunhofer.gif" id="83" name="Google Shape;8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2837" y="4858147"/>
            <a:ext cx="1010840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689" y="4793258"/>
            <a:ext cx="928688" cy="291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4113" y="4438450"/>
            <a:ext cx="1971036" cy="6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96025" y="73500"/>
            <a:ext cx="1940575" cy="6949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8"/>
          <p:cNvSpPr txBox="1"/>
          <p:nvPr/>
        </p:nvSpPr>
        <p:spPr>
          <a:xfrm>
            <a:off x="25" y="22245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BR" sz="2400">
                <a:solidFill>
                  <a:schemeClr val="dk1"/>
                </a:solidFill>
              </a:rPr>
              <a:t>Bomix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 txBox="1"/>
          <p:nvPr/>
        </p:nvSpPr>
        <p:spPr>
          <a:xfrm>
            <a:off x="720000" y="1363800"/>
            <a:ext cx="79200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dk1"/>
                </a:solidFill>
              </a:rPr>
              <a:t>	Necessidade do Setor Comercial para o acompanhamento de demandas e gestão de pedidos, além da comunicação com o cliente para problemas nos produtos ou a solicitação de algum documento.</a:t>
            </a:r>
            <a:r>
              <a:rPr lang="pt-BR" sz="2400">
                <a:solidFill>
                  <a:schemeClr val="dk1"/>
                </a:solidFill>
                <a:highlight>
                  <a:srgbClr val="FFFF00"/>
                </a:highlight>
              </a:rPr>
              <a:t>	</a:t>
            </a:r>
            <a:endParaRPr sz="24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4572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dk1"/>
                </a:solidFill>
              </a:rPr>
              <a:t>Todo o processo ocorria </a:t>
            </a:r>
            <a:r>
              <a:rPr lang="pt-BR" sz="2400">
                <a:solidFill>
                  <a:schemeClr val="dk1"/>
                </a:solidFill>
              </a:rPr>
              <a:t>através</a:t>
            </a:r>
            <a:r>
              <a:rPr lang="pt-BR" sz="2400">
                <a:solidFill>
                  <a:schemeClr val="dk1"/>
                </a:solidFill>
              </a:rPr>
              <a:t> de trocas de emails, que em sua maioria acaba não resultando em uma boa </a:t>
            </a:r>
            <a:r>
              <a:rPr lang="pt-BR" sz="2400">
                <a:solidFill>
                  <a:schemeClr val="dk1"/>
                </a:solidFill>
              </a:rPr>
              <a:t>experiência</a:t>
            </a:r>
            <a:r>
              <a:rPr lang="pt-BR" sz="2400">
                <a:solidFill>
                  <a:schemeClr val="dk1"/>
                </a:solidFill>
              </a:rPr>
              <a:t> para o cliente e ainda dificulta o trabalho do comercial.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142875" lvl="0" marL="257175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94" name="Google Shape;9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6025" y="73500"/>
            <a:ext cx="1940575" cy="6949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"/>
          <p:cNvSpPr txBox="1"/>
          <p:nvPr/>
        </p:nvSpPr>
        <p:spPr>
          <a:xfrm>
            <a:off x="25" y="22245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BR" sz="2400">
                <a:solidFill>
                  <a:schemeClr val="dk1"/>
                </a:solidFill>
              </a:rPr>
              <a:t>Justificativa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"/>
          <p:cNvSpPr/>
          <p:nvPr/>
        </p:nvSpPr>
        <p:spPr>
          <a:xfrm>
            <a:off x="720000" y="1516200"/>
            <a:ext cx="7920000" cy="175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50215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dk1"/>
                </a:solidFill>
              </a:rPr>
              <a:t>O objetivo do projeto é criar uma plataforma web integrada com tecnologias já existentes na Empresa Bomix, para facilitar o atendimento e o gerenciamento de solicitações dos clientes.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/>
          </a:p>
        </p:txBody>
      </p:sp>
      <p:pic>
        <p:nvPicPr>
          <p:cNvPr id="102" name="Google Shape;102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6025" y="73500"/>
            <a:ext cx="1940575" cy="69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0"/>
          <p:cNvSpPr txBox="1"/>
          <p:nvPr/>
        </p:nvSpPr>
        <p:spPr>
          <a:xfrm>
            <a:off x="25" y="22245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BR" sz="2400">
                <a:solidFill>
                  <a:schemeClr val="dk1"/>
                </a:solidFill>
              </a:rPr>
              <a:t>Objetivo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/>
          <p:nvPr/>
        </p:nvSpPr>
        <p:spPr>
          <a:xfrm>
            <a:off x="720000" y="1363800"/>
            <a:ext cx="7920000" cy="19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dk1"/>
                </a:solidFill>
              </a:rPr>
              <a:t>Foi proposto a criação de uma plataforma web que suprisse as principais necessidades do Setor Comercial.</a:t>
            </a:r>
            <a:endParaRPr sz="2400">
              <a:solidFill>
                <a:schemeClr val="dk1"/>
              </a:solidFill>
            </a:endParaRPr>
          </a:p>
          <a:p>
            <a:pPr indent="4572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dk1"/>
                </a:solidFill>
              </a:rPr>
              <a:t>A plataforma será uma ponte para que muitos processos sejam solicitados sem haver a necessidade de contato pessoal, por telefone ou email do usuário com a Bomix.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6025" y="73500"/>
            <a:ext cx="1940575" cy="69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1"/>
          <p:cNvSpPr txBox="1"/>
          <p:nvPr/>
        </p:nvSpPr>
        <p:spPr>
          <a:xfrm>
            <a:off x="25" y="22245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BR" sz="2400">
                <a:solidFill>
                  <a:schemeClr val="dk1"/>
                </a:solidFill>
              </a:rPr>
              <a:t>Solução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"/>
          <p:cNvSpPr/>
          <p:nvPr/>
        </p:nvSpPr>
        <p:spPr>
          <a:xfrm>
            <a:off x="720000" y="1440000"/>
            <a:ext cx="7920000" cy="3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Autenticação com Expiração de Senha;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Gestão dos pedidos (status, abertos, recorrentes);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Solicitar contratos e documentos;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Gerir não conformidades;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Solicitação de novas </a:t>
            </a:r>
            <a:r>
              <a:rPr lang="pt-BR" sz="2000">
                <a:solidFill>
                  <a:schemeClr val="dk1"/>
                </a:solidFill>
              </a:rPr>
              <a:t>cotações</a:t>
            </a:r>
            <a:r>
              <a:rPr lang="pt-BR" sz="2000">
                <a:solidFill>
                  <a:schemeClr val="dk1"/>
                </a:solidFill>
              </a:rPr>
              <a:t>;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Retirar segunda via de boletos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Retirar segunda via de DARF (PDF ou XML)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Integração</a:t>
            </a:r>
            <a:r>
              <a:rPr lang="pt-BR" sz="2000">
                <a:solidFill>
                  <a:schemeClr val="dk1"/>
                </a:solidFill>
              </a:rPr>
              <a:t> com TOTVS 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18" name="Google Shape;118;p12"/>
          <p:cNvSpPr txBox="1"/>
          <p:nvPr/>
        </p:nvSpPr>
        <p:spPr>
          <a:xfrm>
            <a:off x="1554900" y="870000"/>
            <a:ext cx="6034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>
                <a:solidFill>
                  <a:schemeClr val="dk1"/>
                </a:solidFill>
              </a:rPr>
              <a:t>R</a:t>
            </a:r>
            <a:r>
              <a:rPr lang="pt-BR" sz="2200">
                <a:solidFill>
                  <a:schemeClr val="dk1"/>
                </a:solidFill>
              </a:rPr>
              <a:t>equisitos</a:t>
            </a:r>
            <a:endParaRPr sz="2200"/>
          </a:p>
        </p:txBody>
      </p:sp>
      <p:pic>
        <p:nvPicPr>
          <p:cNvPr id="119" name="Google Shape;11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6025" y="73500"/>
            <a:ext cx="1940575" cy="69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2"/>
          <p:cNvSpPr txBox="1"/>
          <p:nvPr/>
        </p:nvSpPr>
        <p:spPr>
          <a:xfrm>
            <a:off x="25" y="22245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BR" sz="2400">
                <a:solidFill>
                  <a:schemeClr val="dk1"/>
                </a:solidFill>
              </a:rPr>
              <a:t>Solução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 txBox="1"/>
          <p:nvPr/>
        </p:nvSpPr>
        <p:spPr>
          <a:xfrm>
            <a:off x="720000" y="1440000"/>
            <a:ext cx="7920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sz="2000"/>
              <a:t>Métodos Ágeis;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sz="2000"/>
              <a:t>Conceitos do PMBOK;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sz="2000"/>
              <a:t>Métodos de Design Thinking;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sz="2000"/>
              <a:t>Heurísticas de Nielsen -</a:t>
            </a:r>
            <a:r>
              <a:rPr lang="pt-BR" sz="2000"/>
              <a:t> UX ( Experiência do usuário) </a:t>
            </a:r>
            <a:endParaRPr sz="2000"/>
          </a:p>
        </p:txBody>
      </p:sp>
      <p:sp>
        <p:nvSpPr>
          <p:cNvPr id="127" name="Google Shape;127;p13"/>
          <p:cNvSpPr txBox="1"/>
          <p:nvPr/>
        </p:nvSpPr>
        <p:spPr>
          <a:xfrm>
            <a:off x="720100" y="997125"/>
            <a:ext cx="792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Engenharia de Software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1725" y="2905725"/>
            <a:ext cx="3395000" cy="212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3"/>
          <p:cNvSpPr txBox="1"/>
          <p:nvPr/>
        </p:nvSpPr>
        <p:spPr>
          <a:xfrm>
            <a:off x="6450575" y="5027600"/>
            <a:ext cx="253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/>
              <a:t>Fonte:http://euheroi.com.br/o-que-e-design-thinking/</a:t>
            </a:r>
            <a:endParaRPr sz="800"/>
          </a:p>
        </p:txBody>
      </p:sp>
      <p:sp>
        <p:nvSpPr>
          <p:cNvPr id="130" name="Google Shape;130;p13"/>
          <p:cNvSpPr txBox="1"/>
          <p:nvPr/>
        </p:nvSpPr>
        <p:spPr>
          <a:xfrm>
            <a:off x="6450575" y="2867275"/>
            <a:ext cx="1677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/>
              <a:t>Processo do Design Thinking</a:t>
            </a:r>
            <a:endParaRPr sz="800"/>
          </a:p>
        </p:txBody>
      </p:sp>
      <p:pic>
        <p:nvPicPr>
          <p:cNvPr id="131" name="Google Shape;13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6025" y="73500"/>
            <a:ext cx="1940575" cy="69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3"/>
          <p:cNvSpPr txBox="1"/>
          <p:nvPr/>
        </p:nvSpPr>
        <p:spPr>
          <a:xfrm>
            <a:off x="25" y="22245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BR" sz="2400">
                <a:solidFill>
                  <a:schemeClr val="dk1"/>
                </a:solidFill>
              </a:rPr>
              <a:t>Solução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Tema do Office">
  <a:themeElements>
    <a:clrScheme name="Personalizada 1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